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4.xml" ContentType="application/vnd.openxmlformats-officedocument.presentationml.tags+xml"/>
  <Override PartName="/ppt/notesSlides/notesSlide52.xml" ContentType="application/vnd.openxmlformats-officedocument.presentationml.notesSlide+xml"/>
  <Override PartName="/ppt/tags/tag4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8"/>
  </p:notesMasterIdLst>
  <p:handoutMasterIdLst>
    <p:handoutMasterId r:id="rId59"/>
  </p:handoutMasterIdLst>
  <p:sldIdLst>
    <p:sldId id="256" r:id="rId2"/>
    <p:sldId id="294" r:id="rId3"/>
    <p:sldId id="259" r:id="rId4"/>
    <p:sldId id="316" r:id="rId5"/>
    <p:sldId id="263" r:id="rId6"/>
    <p:sldId id="306" r:id="rId7"/>
    <p:sldId id="342" r:id="rId8"/>
    <p:sldId id="270" r:id="rId9"/>
    <p:sldId id="266" r:id="rId10"/>
    <p:sldId id="269" r:id="rId11"/>
    <p:sldId id="343" r:id="rId12"/>
    <p:sldId id="304" r:id="rId13"/>
    <p:sldId id="346" r:id="rId14"/>
    <p:sldId id="347" r:id="rId15"/>
    <p:sldId id="348" r:id="rId16"/>
    <p:sldId id="345" r:id="rId17"/>
    <p:sldId id="349" r:id="rId18"/>
    <p:sldId id="353" r:id="rId19"/>
    <p:sldId id="354" r:id="rId20"/>
    <p:sldId id="355" r:id="rId21"/>
    <p:sldId id="356" r:id="rId22"/>
    <p:sldId id="361" r:id="rId23"/>
    <p:sldId id="362" r:id="rId24"/>
    <p:sldId id="363" r:id="rId25"/>
    <p:sldId id="351" r:id="rId26"/>
    <p:sldId id="350" r:id="rId27"/>
    <p:sldId id="364" r:id="rId28"/>
    <p:sldId id="371" r:id="rId29"/>
    <p:sldId id="372" r:id="rId30"/>
    <p:sldId id="374" r:id="rId31"/>
    <p:sldId id="375" r:id="rId32"/>
    <p:sldId id="376" r:id="rId33"/>
    <p:sldId id="380" r:id="rId34"/>
    <p:sldId id="378" r:id="rId35"/>
    <p:sldId id="379" r:id="rId36"/>
    <p:sldId id="357" r:id="rId37"/>
    <p:sldId id="386" r:id="rId38"/>
    <p:sldId id="385" r:id="rId39"/>
    <p:sldId id="390" r:id="rId40"/>
    <p:sldId id="391" r:id="rId41"/>
    <p:sldId id="397" r:id="rId42"/>
    <p:sldId id="398" r:id="rId43"/>
    <p:sldId id="400" r:id="rId44"/>
    <p:sldId id="399" r:id="rId45"/>
    <p:sldId id="393" r:id="rId46"/>
    <p:sldId id="402" r:id="rId47"/>
    <p:sldId id="403" r:id="rId48"/>
    <p:sldId id="358" r:id="rId49"/>
    <p:sldId id="365" r:id="rId50"/>
    <p:sldId id="381" r:id="rId51"/>
    <p:sldId id="366" r:id="rId52"/>
    <p:sldId id="368" r:id="rId53"/>
    <p:sldId id="370" r:id="rId54"/>
    <p:sldId id="359" r:id="rId55"/>
    <p:sldId id="344" r:id="rId56"/>
    <p:sldId id="302"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9" autoAdjust="0"/>
    <p:restoredTop sz="74898" autoAdjust="0"/>
  </p:normalViewPr>
  <p:slideViewPr>
    <p:cSldViewPr>
      <p:cViewPr varScale="1">
        <p:scale>
          <a:sx n="94" d="100"/>
          <a:sy n="94" d="100"/>
        </p:scale>
        <p:origin x="2720" y="192"/>
      </p:cViewPr>
      <p:guideLst>
        <p:guide orient="horz" pos="2160"/>
        <p:guide pos="2880"/>
      </p:guideLst>
    </p:cSldViewPr>
  </p:slideViewPr>
  <p:outlineViewPr>
    <p:cViewPr>
      <p:scale>
        <a:sx n="33" d="100"/>
        <a:sy n="33" d="100"/>
      </p:scale>
      <p:origin x="0" y="12324"/>
    </p:cViewPr>
  </p:outlineViewPr>
  <p:notesTextViewPr>
    <p:cViewPr>
      <p:scale>
        <a:sx n="100" d="100"/>
        <a:sy n="100" d="100"/>
      </p:scale>
      <p:origin x="0" y="0"/>
    </p:cViewPr>
  </p:notesTextViewPr>
  <p:sorterViewPr>
    <p:cViewPr>
      <p:scale>
        <a:sx n="66" d="100"/>
        <a:sy n="66" d="100"/>
      </p:scale>
      <p:origin x="0" y="540"/>
    </p:cViewPr>
  </p:sorterViewPr>
  <p:notesViewPr>
    <p:cSldViewPr>
      <p:cViewPr varScale="1">
        <p:scale>
          <a:sx n="71" d="100"/>
          <a:sy n="71"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47CBA4-BF48-430E-8DC4-8DF3F0650ED5}" type="datetimeFigureOut">
              <a:rPr lang="zh-CN" altLang="en-US" smtClean="0"/>
              <a:pPr/>
              <a:t>2019/5/27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F043D-7042-4D00-B4F0-16EDDE8667FB}" type="slidenum">
              <a:rPr lang="zh-CN" altLang="en-US" smtClean="0"/>
              <a:pPr/>
              <a:t>‹#›</a:t>
            </a:fld>
            <a:endParaRPr lang="zh-CN" altLang="en-US"/>
          </a:p>
        </p:txBody>
      </p:sp>
    </p:spTree>
    <p:extLst>
      <p:ext uri="{BB962C8B-B14F-4D97-AF65-F5344CB8AC3E}">
        <p14:creationId xmlns:p14="http://schemas.microsoft.com/office/powerpoint/2010/main" val="357547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2FF2E-BB06-401E-B70A-00528C094FEF}" type="datetimeFigureOut">
              <a:rPr lang="zh-CN" altLang="en-US" smtClean="0"/>
              <a:pPr/>
              <a:t>2019/5/27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A97C-46A6-4CDC-9D3B-5ACD38D83BB7}" type="slidenum">
              <a:rPr lang="zh-CN" altLang="en-US" smtClean="0"/>
              <a:pPr/>
              <a:t>‹#›</a:t>
            </a:fld>
            <a:endParaRPr lang="zh-CN" altLang="en-US"/>
          </a:p>
        </p:txBody>
      </p:sp>
    </p:spTree>
    <p:extLst>
      <p:ext uri="{BB962C8B-B14F-4D97-AF65-F5344CB8AC3E}">
        <p14:creationId xmlns:p14="http://schemas.microsoft.com/office/powerpoint/2010/main" val="372691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45</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46</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49</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50</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52</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53</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54</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55</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30" name="日期占位符 29"/>
          <p:cNvSpPr>
            <a:spLocks noGrp="1"/>
          </p:cNvSpPr>
          <p:nvPr>
            <p:ph type="dt" sz="half" idx="10"/>
          </p:nvPr>
        </p:nvSpPr>
        <p:spPr/>
        <p:txBody>
          <a:bodyPr/>
          <a:lstStyle/>
          <a:p>
            <a:fld id="{344E34AF-59DA-4E1C-B50C-9274468A0968}" type="datetime1">
              <a:rPr lang="en-US" altLang="zh-CN" smtClean="0"/>
              <a:t>5/27/19</a:t>
            </a:fld>
            <a:endParaRPr lang="zh-CN" altLang="en-US"/>
          </a:p>
        </p:txBody>
      </p:sp>
      <p:sp>
        <p:nvSpPr>
          <p:cNvPr id="19" name="页脚占位符 18"/>
          <p:cNvSpPr>
            <a:spLocks noGrp="1"/>
          </p:cNvSpPr>
          <p:nvPr>
            <p:ph type="ftr" sz="quarter" idx="11"/>
          </p:nvPr>
        </p:nvSpPr>
        <p:spPr/>
        <p:txBody>
          <a:bodyPr/>
          <a:lstStyle/>
          <a:p>
            <a:r>
              <a:rPr lang="en-US" altLang="zh-CN"/>
              <a:t>Taste @ ICDE2012</a:t>
            </a:r>
            <a:endParaRPr lang="zh-CN" altLang="en-US" dirty="0"/>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r>
              <a:rPr lang="en-US" altLang="zh-CN" dirty="0"/>
              <a:t>/44</a:t>
            </a:r>
            <a:endParaRPr lang="zh-CN" altLang="en-US" dirty="0"/>
          </a:p>
        </p:txBody>
      </p:sp>
      <p:pic>
        <p:nvPicPr>
          <p:cNvPr id="7" name="图片 20" descr="图片2(1)副本.jpg"/>
          <p:cNvPicPr>
            <a:picLocks noChangeAspect="1"/>
          </p:cNvPicPr>
          <p:nvPr userDrawn="1"/>
        </p:nvPicPr>
        <p:blipFill>
          <a:blip r:embed="rId2" cstate="print"/>
          <a:srcRect l="19953" t="16470" b="9872"/>
          <a:stretch>
            <a:fillRect/>
          </a:stretch>
        </p:blipFill>
        <p:spPr bwMode="auto">
          <a:xfrm>
            <a:off x="0" y="0"/>
            <a:ext cx="9361040" cy="698477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8A743E-F0D5-4B03-B18F-50512070FC32}" type="datetime1">
              <a:rPr lang="en-US" altLang="zh-CN" smtClean="0"/>
              <a:t>5/27/19</a:t>
            </a:fld>
            <a:endParaRPr lang="zh-CN" altLang="en-US"/>
          </a:p>
        </p:txBody>
      </p:sp>
      <p:sp>
        <p:nvSpPr>
          <p:cNvPr id="4" name="页脚占位符 3"/>
          <p:cNvSpPr>
            <a:spLocks noGrp="1"/>
          </p:cNvSpPr>
          <p:nvPr>
            <p:ph type="ftr" sz="quarter" idx="11"/>
          </p:nvPr>
        </p:nvSpPr>
        <p:spPr/>
        <p:txBody>
          <a:bodyPr/>
          <a:lstStyle/>
          <a:p>
            <a:r>
              <a:rPr lang="en-US" altLang="zh-CN"/>
              <a:t>Taste @ ICDE2012</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r>
              <a:rPr lang="en-US" altLang="zh-CN" dirty="0"/>
              <a:t>/42</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kumimoji="0" lang="zh-CN" altLang="en-US"/>
              <a:t>单击此处编辑母版标题样式</a:t>
            </a:r>
            <a:endParaRPr kumimoji="0" lang="en-US"/>
          </a:p>
        </p:txBody>
      </p:sp>
      <p:sp>
        <p:nvSpPr>
          <p:cNvPr id="3" name="内容占位符 2"/>
          <p:cNvSpPr>
            <a:spLocks noGrp="1"/>
          </p:cNvSpPr>
          <p:nvPr>
            <p:ph idx="1"/>
          </p:nvPr>
        </p:nvSpPr>
        <p:spPr>
          <a:xfrm>
            <a:off x="457200" y="1556792"/>
            <a:ext cx="8229600" cy="4767808"/>
          </a:xfrm>
        </p:spPr>
        <p:txBody>
          <a:body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4" name="日期占位符 3"/>
          <p:cNvSpPr>
            <a:spLocks noGrp="1"/>
          </p:cNvSpPr>
          <p:nvPr>
            <p:ph type="dt" sz="half" idx="10"/>
          </p:nvPr>
        </p:nvSpPr>
        <p:spPr>
          <a:xfrm>
            <a:off x="35496" y="6448251"/>
            <a:ext cx="2133600" cy="365125"/>
          </a:xfrm>
        </p:spPr>
        <p:txBody>
          <a:bodyPr/>
          <a:lstStyle/>
          <a:p>
            <a:fld id="{C3008CC1-9305-4F48-9607-CE4CC6EBF766}" type="datetime1">
              <a:rPr lang="en-US" altLang="zh-CN" smtClean="0"/>
              <a:t>5/27/19</a:t>
            </a:fld>
            <a:endParaRPr lang="zh-CN" altLang="en-US"/>
          </a:p>
        </p:txBody>
      </p:sp>
      <p:sp>
        <p:nvSpPr>
          <p:cNvPr id="5" name="页脚占位符 4"/>
          <p:cNvSpPr>
            <a:spLocks noGrp="1"/>
          </p:cNvSpPr>
          <p:nvPr>
            <p:ph type="ftr" sz="quarter" idx="11"/>
          </p:nvPr>
        </p:nvSpPr>
        <p:spPr>
          <a:xfrm>
            <a:off x="3739480" y="6453336"/>
            <a:ext cx="3352800" cy="365125"/>
          </a:xfrm>
        </p:spPr>
        <p:txBody>
          <a:bodyPr/>
          <a:lstStyle>
            <a:lvl1pPr>
              <a:defRPr>
                <a:latin typeface="Times New Roman" pitchFamily="18" charset="0"/>
                <a:cs typeface="Times New Roman" pitchFamily="18" charset="0"/>
              </a:defRPr>
            </a:lvl1pPr>
          </a:lstStyle>
          <a:p>
            <a:r>
              <a:rPr lang="en-US" altLang="zh-CN"/>
              <a:t>Taste @ ICDE2012</a:t>
            </a:r>
            <a:endParaRPr lang="zh-CN" altLang="en-US" dirty="0"/>
          </a:p>
        </p:txBody>
      </p:sp>
      <p:sp>
        <p:nvSpPr>
          <p:cNvPr id="6" name="灯片编号占位符 5"/>
          <p:cNvSpPr>
            <a:spLocks noGrp="1"/>
          </p:cNvSpPr>
          <p:nvPr>
            <p:ph type="sldNum" sz="quarter" idx="12"/>
          </p:nvPr>
        </p:nvSpPr>
        <p:spPr>
          <a:xfrm>
            <a:off x="8346504" y="6453336"/>
            <a:ext cx="762000" cy="365125"/>
          </a:xfrm>
        </p:spPr>
        <p:txBody>
          <a:bodyPr/>
          <a:lstStyle/>
          <a:p>
            <a:fld id="{0C913308-F349-4B6D-A68A-DD1791B4A57B}" type="slidenum">
              <a:rPr lang="zh-CN" altLang="en-US" smtClean="0"/>
              <a:pPr/>
              <a:t>‹#›</a:t>
            </a:fld>
            <a:r>
              <a:rPr lang="en-US" altLang="zh-CN" dirty="0"/>
              <a:t>/42</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矩形 13"/>
          <p:cNvSpPr/>
          <p:nvPr userDrawn="1"/>
        </p:nvSpPr>
        <p:spPr>
          <a:xfrm>
            <a:off x="0" y="6381750"/>
            <a:ext cx="9144000" cy="476250"/>
          </a:xfrm>
          <a:prstGeom prst="rect">
            <a:avLst/>
          </a:prstGeom>
          <a:blipFill dpi="0" rotWithShape="1">
            <a:blip r:embed="rId5" cstate="print">
              <a:alphaModFix amt="4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0"/>
            <a:ext cx="8229600" cy="1052736"/>
          </a:xfrm>
          <a:prstGeom prst="rect">
            <a:avLst/>
          </a:prstGeom>
        </p:spPr>
        <p:txBody>
          <a:bodyPr vert="horz" lIns="0" rIns="0" bIns="0" anchor="b">
            <a:normAutofit/>
          </a:bodyPr>
          <a:lstStyle/>
          <a:p>
            <a:r>
              <a:rPr kumimoji="0" lang="zh-CN" altLang="en-US" dirty="0"/>
              <a:t>单击此处编辑母版标题样式</a:t>
            </a:r>
            <a:endParaRPr kumimoji="0" lang="en-US" dirty="0"/>
          </a:p>
        </p:txBody>
      </p:sp>
      <p:sp>
        <p:nvSpPr>
          <p:cNvPr id="30" name="文本占位符 29"/>
          <p:cNvSpPr>
            <a:spLocks noGrp="1"/>
          </p:cNvSpPr>
          <p:nvPr>
            <p:ph type="body" idx="1"/>
          </p:nvPr>
        </p:nvSpPr>
        <p:spPr>
          <a:xfrm>
            <a:off x="457200" y="1340768"/>
            <a:ext cx="8229600" cy="4983832"/>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defRPr>
            </a:lvl1pPr>
          </a:lstStyle>
          <a:p>
            <a:fld id="{ACB64C8E-BEA6-4693-969C-427C8C6CE23D}" type="datetime1">
              <a:rPr lang="en-US" altLang="zh-CN" smtClean="0"/>
              <a:t>5/27/19</a:t>
            </a:fld>
            <a:endParaRPr lang="zh-CN" altLang="en-US"/>
          </a:p>
        </p:txBody>
      </p:sp>
      <p:sp>
        <p:nvSpPr>
          <p:cNvPr id="22" name="页脚占位符 21"/>
          <p:cNvSpPr>
            <a:spLocks noGrp="1"/>
          </p:cNvSpPr>
          <p:nvPr>
            <p:ph type="ftr" sz="quarter" idx="3"/>
          </p:nvPr>
        </p:nvSpPr>
        <p:spPr>
          <a:xfrm>
            <a:off x="3667472" y="6376243"/>
            <a:ext cx="3352800" cy="365125"/>
          </a:xfrm>
          <a:prstGeom prst="rect">
            <a:avLst/>
          </a:prstGeom>
        </p:spPr>
        <p:txBody>
          <a:bodyPr vert="horz" lIns="0" tIns="0" rIns="0" bIns="0" anchor="b"/>
          <a:lstStyle>
            <a:lvl1pPr algn="l" eaLnBrk="1" latinLnBrk="0" hangingPunct="1">
              <a:defRPr kumimoji="0" sz="1200" b="1">
                <a:solidFill>
                  <a:schemeClr val="tx2">
                    <a:shade val="90000"/>
                  </a:schemeClr>
                </a:solidFill>
                <a:latin typeface="Times New Roman" pitchFamily="18" charset="0"/>
                <a:cs typeface="Times New Roman" pitchFamily="18" charset="0"/>
              </a:defRPr>
            </a:lvl1pPr>
          </a:lstStyle>
          <a:p>
            <a:r>
              <a:rPr lang="en-US" altLang="zh-CN"/>
              <a:t>Taste @ ICDE2012</a:t>
            </a:r>
            <a:endParaRPr lang="zh-CN" altLang="en-US" dirty="0"/>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r>
              <a:rPr lang="en-US" altLang="zh-CN" dirty="0"/>
              <a:t>/42</a:t>
            </a:r>
            <a:endParaRPr lang="zh-CN" altLang="en-US" dirty="0"/>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5" name="组合 19"/>
          <p:cNvGrpSpPr>
            <a:grpSpLocks/>
          </p:cNvGrpSpPr>
          <p:nvPr userDrawn="1"/>
        </p:nvGrpSpPr>
        <p:grpSpPr bwMode="auto">
          <a:xfrm>
            <a:off x="4763" y="1124744"/>
            <a:ext cx="9166225" cy="1587"/>
            <a:chOff x="500034" y="1285860"/>
            <a:chExt cx="7072362" cy="1588"/>
          </a:xfrm>
        </p:grpSpPr>
        <p:cxnSp>
          <p:nvCxnSpPr>
            <p:cNvPr id="16" name="直接连接符 8"/>
            <p:cNvCxnSpPr>
              <a:cxnSpLocks noChangeShapeType="1"/>
            </p:cNvCxnSpPr>
            <p:nvPr userDrawn="1"/>
          </p:nvCxnSpPr>
          <p:spPr bwMode="auto">
            <a:xfrm>
              <a:off x="500034" y="1285860"/>
              <a:ext cx="1000132" cy="1588"/>
            </a:xfrm>
            <a:prstGeom prst="line">
              <a:avLst/>
            </a:prstGeom>
            <a:noFill/>
            <a:ln w="50800" algn="ctr">
              <a:solidFill>
                <a:srgbClr val="FF3300"/>
              </a:solidFill>
              <a:round/>
              <a:headEnd/>
              <a:tailEnd/>
            </a:ln>
          </p:spPr>
        </p:cxnSp>
        <p:cxnSp>
          <p:nvCxnSpPr>
            <p:cNvPr id="17" name="直接连接符 9"/>
            <p:cNvCxnSpPr>
              <a:cxnSpLocks noChangeShapeType="1"/>
            </p:cNvCxnSpPr>
            <p:nvPr userDrawn="1"/>
          </p:nvCxnSpPr>
          <p:spPr bwMode="auto">
            <a:xfrm>
              <a:off x="1714480" y="1285860"/>
              <a:ext cx="1000132" cy="1588"/>
            </a:xfrm>
            <a:prstGeom prst="line">
              <a:avLst/>
            </a:prstGeom>
            <a:noFill/>
            <a:ln w="50800" algn="ctr">
              <a:solidFill>
                <a:srgbClr val="CCCC00"/>
              </a:solidFill>
              <a:round/>
              <a:headEnd/>
              <a:tailEnd/>
            </a:ln>
          </p:spPr>
        </p:cxnSp>
        <p:cxnSp>
          <p:nvCxnSpPr>
            <p:cNvPr id="19" name="直接连接符 10"/>
            <p:cNvCxnSpPr>
              <a:cxnSpLocks noChangeShapeType="1"/>
            </p:cNvCxnSpPr>
            <p:nvPr userDrawn="1"/>
          </p:nvCxnSpPr>
          <p:spPr bwMode="auto">
            <a:xfrm>
              <a:off x="2928926" y="1285860"/>
              <a:ext cx="1000132" cy="1588"/>
            </a:xfrm>
            <a:prstGeom prst="line">
              <a:avLst/>
            </a:prstGeom>
            <a:noFill/>
            <a:ln w="50800" algn="ctr">
              <a:solidFill>
                <a:srgbClr val="0000FF"/>
              </a:solidFill>
              <a:round/>
              <a:headEnd/>
              <a:tailEnd/>
            </a:ln>
          </p:spPr>
        </p:cxnSp>
        <p:cxnSp>
          <p:nvCxnSpPr>
            <p:cNvPr id="20" name="直接连接符 11"/>
            <p:cNvCxnSpPr>
              <a:cxnSpLocks noChangeShapeType="1"/>
            </p:cNvCxnSpPr>
            <p:nvPr userDrawn="1"/>
          </p:nvCxnSpPr>
          <p:spPr bwMode="auto">
            <a:xfrm>
              <a:off x="4143372" y="1285860"/>
              <a:ext cx="1000132" cy="1588"/>
            </a:xfrm>
            <a:prstGeom prst="line">
              <a:avLst/>
            </a:prstGeom>
            <a:noFill/>
            <a:ln w="50800" algn="ctr">
              <a:solidFill>
                <a:srgbClr val="CC3399"/>
              </a:solidFill>
              <a:round/>
              <a:headEnd/>
              <a:tailEnd/>
            </a:ln>
          </p:spPr>
        </p:cxnSp>
        <p:cxnSp>
          <p:nvCxnSpPr>
            <p:cNvPr id="21" name="直接连接符 12"/>
            <p:cNvCxnSpPr>
              <a:cxnSpLocks noChangeShapeType="1"/>
            </p:cNvCxnSpPr>
            <p:nvPr userDrawn="1"/>
          </p:nvCxnSpPr>
          <p:spPr bwMode="auto">
            <a:xfrm>
              <a:off x="5357818" y="1285860"/>
              <a:ext cx="1000132" cy="1588"/>
            </a:xfrm>
            <a:prstGeom prst="line">
              <a:avLst/>
            </a:prstGeom>
            <a:noFill/>
            <a:ln w="50800" algn="ctr">
              <a:solidFill>
                <a:srgbClr val="006600"/>
              </a:solidFill>
              <a:round/>
              <a:headEnd/>
              <a:tailEnd/>
            </a:ln>
          </p:spPr>
        </p:cxnSp>
        <p:cxnSp>
          <p:nvCxnSpPr>
            <p:cNvPr id="23" name="直接连接符 13"/>
            <p:cNvCxnSpPr>
              <a:cxnSpLocks noChangeShapeType="1"/>
            </p:cNvCxnSpPr>
            <p:nvPr userDrawn="1"/>
          </p:nvCxnSpPr>
          <p:spPr bwMode="auto">
            <a:xfrm>
              <a:off x="6572264" y="1285860"/>
              <a:ext cx="1000132" cy="1588"/>
            </a:xfrm>
            <a:prstGeom prst="line">
              <a:avLst/>
            </a:prstGeom>
            <a:noFill/>
            <a:ln w="50800" algn="ctr">
              <a:solidFill>
                <a:srgbClr val="FF99CC"/>
              </a:solidFill>
              <a:round/>
              <a:headEnd/>
              <a:tailEnd/>
            </a:ln>
          </p:spPr>
        </p:cxnSp>
      </p:grpSp>
    </p:spTree>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476672"/>
            <a:ext cx="8784976" cy="1828800"/>
          </a:xfrm>
        </p:spPr>
        <p:txBody>
          <a:bodyPr>
            <a:noAutofit/>
          </a:bodyPr>
          <a:lstStyle/>
          <a:p>
            <a:r>
              <a:rPr lang="en-US" altLang="zh-CN" sz="3200" dirty="0">
                <a:solidFill>
                  <a:schemeClr val="bg1"/>
                </a:solidFill>
                <a:effectLst/>
                <a:latin typeface="Times New Roman" pitchFamily="18" charset="0"/>
                <a:ea typeface="Gungsuh" pitchFamily="18" charset="-127"/>
                <a:cs typeface="Times New Roman" pitchFamily="18" charset="0"/>
              </a:rPr>
              <a:t>An Efficient </a:t>
            </a:r>
            <a:r>
              <a:rPr lang="en-US" altLang="zh-CN" sz="3200" dirty="0" err="1">
                <a:solidFill>
                  <a:schemeClr val="bg1"/>
                </a:solidFill>
                <a:effectLst/>
                <a:latin typeface="Times New Roman" pitchFamily="18" charset="0"/>
                <a:ea typeface="Gungsuh" pitchFamily="18" charset="-127"/>
                <a:cs typeface="Times New Roman" pitchFamily="18" charset="0"/>
              </a:rPr>
              <a:t>Trie</a:t>
            </a:r>
            <a:r>
              <a:rPr lang="en-US" altLang="zh-CN" sz="3200" dirty="0">
                <a:solidFill>
                  <a:schemeClr val="bg1"/>
                </a:solidFill>
                <a:effectLst/>
                <a:latin typeface="Times New Roman" pitchFamily="18" charset="0"/>
                <a:ea typeface="Gungsuh" pitchFamily="18" charset="-127"/>
                <a:cs typeface="Times New Roman" pitchFamily="18" charset="0"/>
              </a:rPr>
              <a:t>-based Method for Approximate</a:t>
            </a:r>
            <a:br>
              <a:rPr lang="en-US" altLang="zh-CN" sz="3200" dirty="0">
                <a:solidFill>
                  <a:schemeClr val="bg1"/>
                </a:solidFill>
                <a:effectLst/>
                <a:latin typeface="Times New Roman" pitchFamily="18" charset="0"/>
                <a:ea typeface="Gungsuh" pitchFamily="18" charset="-127"/>
                <a:cs typeface="Times New Roman" pitchFamily="18" charset="0"/>
              </a:rPr>
            </a:br>
            <a:r>
              <a:rPr lang="en-US" altLang="zh-CN" sz="3200" dirty="0">
                <a:solidFill>
                  <a:schemeClr val="bg1"/>
                </a:solidFill>
                <a:effectLst/>
                <a:latin typeface="Times New Roman" pitchFamily="18" charset="0"/>
                <a:ea typeface="Gungsuh" pitchFamily="18" charset="-127"/>
                <a:cs typeface="Times New Roman" pitchFamily="18" charset="0"/>
              </a:rPr>
              <a:t>Entity Extraction with Edit-Distance Constraints</a:t>
            </a:r>
            <a:endParaRPr lang="zh-CN" altLang="en-US" sz="3200" dirty="0">
              <a:solidFill>
                <a:schemeClr val="bg1"/>
              </a:solidFill>
              <a:effectLst/>
              <a:latin typeface="Times New Roman" pitchFamily="18" charset="0"/>
              <a:ea typeface="Gungsuh" pitchFamily="18" charset="-127"/>
              <a:cs typeface="Times New Roman" pitchFamily="18" charset="0"/>
            </a:endParaRPr>
          </a:p>
        </p:txBody>
      </p:sp>
      <p:sp>
        <p:nvSpPr>
          <p:cNvPr id="3" name="副标题 2"/>
          <p:cNvSpPr>
            <a:spLocks noGrp="1"/>
          </p:cNvSpPr>
          <p:nvPr>
            <p:ph type="subTitle" idx="1"/>
          </p:nvPr>
        </p:nvSpPr>
        <p:spPr>
          <a:xfrm>
            <a:off x="323528" y="4077072"/>
            <a:ext cx="4824536" cy="1728192"/>
          </a:xfrm>
        </p:spPr>
        <p:txBody>
          <a:bodyPr>
            <a:noAutofit/>
          </a:bodyPr>
          <a:lstStyle/>
          <a:p>
            <a:pPr algn="l">
              <a:lnSpc>
                <a:spcPts val="3000"/>
              </a:lnSpc>
            </a:pPr>
            <a:r>
              <a:rPr lang="en-US" altLang="zh-CN" sz="2400" b="1" dirty="0">
                <a:solidFill>
                  <a:schemeClr val="bg1"/>
                </a:solidFill>
              </a:rPr>
              <a:t>Dong Deng     (Tsinghua, China)</a:t>
            </a:r>
          </a:p>
          <a:p>
            <a:pPr algn="l">
              <a:lnSpc>
                <a:spcPts val="3000"/>
              </a:lnSpc>
            </a:pPr>
            <a:r>
              <a:rPr lang="en-US" altLang="zh-CN" sz="2400" b="1" dirty="0" err="1">
                <a:solidFill>
                  <a:schemeClr val="bg1"/>
                </a:solidFill>
              </a:rPr>
              <a:t>Guoliang</a:t>
            </a:r>
            <a:r>
              <a:rPr lang="en-US" altLang="zh-CN" sz="2400" b="1" dirty="0">
                <a:solidFill>
                  <a:schemeClr val="bg1"/>
                </a:solidFill>
              </a:rPr>
              <a:t> Li    (Tsinghua, China)</a:t>
            </a:r>
          </a:p>
          <a:p>
            <a:pPr algn="l">
              <a:lnSpc>
                <a:spcPts val="3000"/>
              </a:lnSpc>
            </a:pPr>
            <a:r>
              <a:rPr lang="en-US" altLang="zh-CN" sz="2400" b="1" dirty="0" err="1">
                <a:solidFill>
                  <a:schemeClr val="bg1"/>
                </a:solidFill>
              </a:rPr>
              <a:t>Jianhua</a:t>
            </a:r>
            <a:r>
              <a:rPr lang="en-US" altLang="zh-CN" sz="2400" b="1" dirty="0">
                <a:solidFill>
                  <a:schemeClr val="bg1"/>
                </a:solidFill>
              </a:rPr>
              <a:t> </a:t>
            </a:r>
            <a:r>
              <a:rPr lang="en-US" altLang="zh-CN" sz="2400" b="1" dirty="0" err="1">
                <a:solidFill>
                  <a:schemeClr val="bg1"/>
                </a:solidFill>
              </a:rPr>
              <a:t>Feng</a:t>
            </a:r>
            <a:r>
              <a:rPr lang="en-US" altLang="zh-CN" sz="2400" b="1" dirty="0">
                <a:solidFill>
                  <a:schemeClr val="bg1"/>
                </a:solidFill>
              </a:rPr>
              <a:t>  (Tsinghua, China)</a:t>
            </a:r>
          </a:p>
        </p:txBody>
      </p:sp>
      <p:pic>
        <p:nvPicPr>
          <p:cNvPr id="7" name="图片 6" descr="tsinghua.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516216" y="3573016"/>
            <a:ext cx="2487549" cy="2451757"/>
          </a:xfrm>
          <a:prstGeom prst="rect">
            <a:avLst/>
          </a:prstGeom>
        </p:spPr>
      </p:pic>
    </p:spTree>
  </p:cSld>
  <p:clrMapOvr>
    <a:masterClrMapping/>
  </p:clrMapOvr>
  <p:transition advTm="2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9392"/>
            <a:ext cx="8229600" cy="1143000"/>
          </a:xfrm>
        </p:spPr>
        <p:txBody>
          <a:bodyPr>
            <a:normAutofit/>
          </a:bodyPr>
          <a:lstStyle/>
          <a:p>
            <a:r>
              <a:rPr lang="en-US" altLang="zh-CN" dirty="0"/>
              <a:t>State-of-the-art Methods</a:t>
            </a:r>
            <a:endParaRPr lang="zh-CN" altLang="en-US" dirty="0"/>
          </a:p>
        </p:txBody>
      </p:sp>
      <p:sp>
        <p:nvSpPr>
          <p:cNvPr id="3" name="内容占位符 2"/>
          <p:cNvSpPr>
            <a:spLocks noGrp="1"/>
          </p:cNvSpPr>
          <p:nvPr>
            <p:ph idx="1"/>
          </p:nvPr>
        </p:nvSpPr>
        <p:spPr>
          <a:xfrm>
            <a:off x="323528" y="1392256"/>
            <a:ext cx="9227368" cy="4608512"/>
          </a:xfrm>
        </p:spPr>
        <p:txBody>
          <a:bodyPr>
            <a:normAutofit lnSpcReduction="10000"/>
          </a:bodyPr>
          <a:lstStyle/>
          <a:p>
            <a:endParaRPr lang="en-US" altLang="zh-CN" dirty="0"/>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sz="2800" dirty="0">
                <a:latin typeface="Times New Roman" pitchFamily="18" charset="0"/>
                <a:cs typeface="Times New Roman" pitchFamily="18" charset="0"/>
              </a:rPr>
              <a:t>Shortage:</a:t>
            </a:r>
          </a:p>
          <a:p>
            <a:pPr lvl="1"/>
            <a:r>
              <a:rPr lang="en-US" altLang="zh-CN" sz="2800" dirty="0"/>
              <a:t>Large Index Size</a:t>
            </a:r>
          </a:p>
          <a:p>
            <a:pPr lvl="1"/>
            <a:r>
              <a:rPr lang="en-US" altLang="zh-CN" sz="2800" dirty="0"/>
              <a:t>Need to Tune Parameters</a:t>
            </a:r>
          </a:p>
          <a:p>
            <a:pPr lvl="1"/>
            <a:r>
              <a:rPr lang="en-US" altLang="zh-CN" sz="2800" dirty="0"/>
              <a:t>Not efficient for large threshold </a:t>
            </a:r>
          </a:p>
        </p:txBody>
      </p:sp>
      <p:sp>
        <p:nvSpPr>
          <p:cNvPr id="5" name="日期占位符 4"/>
          <p:cNvSpPr>
            <a:spLocks noGrp="1"/>
          </p:cNvSpPr>
          <p:nvPr>
            <p:ph type="dt" sz="half" idx="10"/>
          </p:nvPr>
        </p:nvSpPr>
        <p:spPr/>
        <p:txBody>
          <a:bodyPr/>
          <a:lstStyle/>
          <a:p>
            <a:fld id="{2585F9A9-E106-4700-B5CE-24CD15A08A5D}" type="datetime1">
              <a:rPr lang="en-US" altLang="zh-CN" smtClean="0"/>
              <a:t>5/27/19</a:t>
            </a:fld>
            <a:endParaRPr lang="zh-CN" altLang="en-US"/>
          </a:p>
        </p:txBody>
      </p:sp>
      <p:sp>
        <p:nvSpPr>
          <p:cNvPr id="9" name="页脚占位符 8"/>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10</a:t>
            </a:fld>
            <a:r>
              <a:rPr lang="en-US" altLang="zh-CN"/>
              <a:t>/42</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867487760"/>
              </p:ext>
            </p:extLst>
          </p:nvPr>
        </p:nvGraphicFramePr>
        <p:xfrm>
          <a:off x="107504" y="1412776"/>
          <a:ext cx="8928992" cy="2274551"/>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400044">
                <a:tc>
                  <a:txBody>
                    <a:bodyPr/>
                    <a:lstStyle/>
                    <a:p>
                      <a:pPr algn="ct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a:latin typeface="+mj-lt"/>
                          <a:ea typeface="Arial Unicode MS" pitchFamily="34" charset="-122"/>
                          <a:cs typeface="Arial Unicode MS" pitchFamily="34" charset="-122"/>
                        </a:rPr>
                        <a:t>NGPP</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a:latin typeface="+mj-lt"/>
                          <a:ea typeface="Arial Unicode MS" pitchFamily="34" charset="-122"/>
                          <a:cs typeface="Arial Unicode MS" pitchFamily="34" charset="-122"/>
                        </a:rPr>
                        <a:t>Faerie</a:t>
                      </a:r>
                      <a:endParaRPr lang="zh-CN" altLang="en-US" sz="2400" dirty="0">
                        <a:latin typeface="+mj-lt"/>
                        <a:ea typeface="Arial Unicode MS" pitchFamily="34" charset="-122"/>
                        <a:cs typeface="Arial Unicode MS" pitchFamily="34" charset="-122"/>
                      </a:endParaRPr>
                    </a:p>
                  </a:txBody>
                  <a:tcPr/>
                </a:tc>
                <a:extLst>
                  <a:ext uri="{0D108BD9-81ED-4DB2-BD59-A6C34878D82A}">
                    <a16:rowId xmlns:a16="http://schemas.microsoft.com/office/drawing/2014/main" val="10000"/>
                  </a:ext>
                </a:extLst>
              </a:tr>
              <a:tr h="400044">
                <a:tc>
                  <a:txBody>
                    <a:bodyPr/>
                    <a:lstStyle/>
                    <a:p>
                      <a:pPr algn="ctr"/>
                      <a:r>
                        <a:rPr lang="en-US" altLang="zh-CN" sz="2400" dirty="0">
                          <a:latin typeface="+mj-lt"/>
                          <a:ea typeface="Arial Unicode MS" pitchFamily="34" charset="-122"/>
                          <a:cs typeface="Arial Unicode MS" pitchFamily="34" charset="-122"/>
                        </a:rPr>
                        <a:t>Inverted Index</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a:latin typeface="+mj-lt"/>
                          <a:ea typeface="Arial Unicode MS" pitchFamily="34" charset="-122"/>
                          <a:cs typeface="Arial Unicode MS" pitchFamily="34" charset="-122"/>
                        </a:rPr>
                        <a:t>Prefix of 1-variant family</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a:latin typeface="+mj-lt"/>
                          <a:ea typeface="Arial Unicode MS" pitchFamily="34" charset="-122"/>
                          <a:cs typeface="Arial Unicode MS" pitchFamily="34" charset="-122"/>
                        </a:rPr>
                        <a:t>q-grams</a:t>
                      </a:r>
                      <a:endParaRPr lang="zh-CN" altLang="en-US" sz="2400" dirty="0">
                        <a:latin typeface="+mj-lt"/>
                        <a:ea typeface="Arial Unicode MS" pitchFamily="34" charset="-122"/>
                        <a:cs typeface="Arial Unicode MS" pitchFamily="34" charset="-122"/>
                      </a:endParaRPr>
                    </a:p>
                  </a:txBody>
                  <a:tcPr/>
                </a:tc>
                <a:extLst>
                  <a:ext uri="{0D108BD9-81ED-4DB2-BD59-A6C34878D82A}">
                    <a16:rowId xmlns:a16="http://schemas.microsoft.com/office/drawing/2014/main" val="10001"/>
                  </a:ext>
                </a:extLst>
              </a:tr>
              <a:tr h="1360151">
                <a:tc>
                  <a:txBody>
                    <a:bodyPr/>
                    <a:lstStyle/>
                    <a:p>
                      <a:pPr algn="ctr"/>
                      <a:r>
                        <a:rPr lang="en-US" altLang="zh-CN" sz="2400" dirty="0">
                          <a:latin typeface="+mj-lt"/>
                          <a:ea typeface="Arial Unicode MS" pitchFamily="34" charset="-122"/>
                          <a:cs typeface="Arial Unicode MS" pitchFamily="34" charset="-122"/>
                        </a:rPr>
                        <a:t>Filtering Condition</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a:latin typeface="+mj-lt"/>
                          <a:ea typeface="Arial Unicode MS" pitchFamily="34" charset="-122"/>
                          <a:cs typeface="Arial Unicode MS" pitchFamily="34" charset="-122"/>
                        </a:rPr>
                        <a:t>a substring matches with the prefix of</a:t>
                      </a:r>
                      <a:r>
                        <a:rPr lang="en-US" altLang="zh-CN" sz="2400" baseline="0" dirty="0">
                          <a:latin typeface="+mj-lt"/>
                          <a:ea typeface="Arial Unicode MS" pitchFamily="34" charset="-122"/>
                          <a:cs typeface="Arial Unicode MS" pitchFamily="34" charset="-122"/>
                        </a:rPr>
                        <a:t> </a:t>
                      </a:r>
                      <a:r>
                        <a:rPr lang="en-US" altLang="zh-CN" sz="2400" dirty="0">
                          <a:latin typeface="+mj-lt"/>
                          <a:ea typeface="Arial Unicode MS" pitchFamily="34" charset="-122"/>
                          <a:cs typeface="Arial Unicode MS" pitchFamily="34" charset="-122"/>
                        </a:rPr>
                        <a:t>1-variant of partition</a:t>
                      </a:r>
                      <a:endParaRPr lang="zh-CN" altLang="en-US" sz="2400" dirty="0">
                        <a:latin typeface="+mj-lt"/>
                        <a:ea typeface="Arial Unicode MS" pitchFamily="34" charset="-122"/>
                        <a:cs typeface="Arial Unicode MS" pitchFamily="34" charset="-122"/>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mj-lt"/>
                          <a:ea typeface="Arial Unicode MS" pitchFamily="34" charset="-122"/>
                          <a:cs typeface="Arial Unicode MS" pitchFamily="34" charset="-122"/>
                        </a:rPr>
                        <a:t>Overlap must be larger than a threshold</a:t>
                      </a:r>
                    </a:p>
                    <a:p>
                      <a:pPr algn="ctr"/>
                      <a:endParaRPr lang="zh-CN" altLang="en-US" sz="2400" dirty="0">
                        <a:latin typeface="+mj-lt"/>
                        <a:ea typeface="Arial Unicode MS" pitchFamily="34" charset="-122"/>
                        <a:cs typeface="Arial Unicode MS" pitchFamily="34" charset="-122"/>
                      </a:endParaRPr>
                    </a:p>
                  </a:txBody>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transition advTm="12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Problem Formulation</a:t>
            </a:r>
          </a:p>
          <a:p>
            <a:r>
              <a:rPr lang="en-US" altLang="zh-CN" dirty="0" err="1">
                <a:solidFill>
                  <a:srgbClr val="FF0000"/>
                </a:solidFill>
              </a:rPr>
              <a:t>Trie</a:t>
            </a:r>
            <a:r>
              <a:rPr lang="en-US" altLang="zh-CN" dirty="0">
                <a:solidFill>
                  <a:srgbClr val="FF0000"/>
                </a:solidFill>
              </a:rPr>
              <a:t>-based Framework</a:t>
            </a:r>
          </a:p>
          <a:p>
            <a:r>
              <a:rPr lang="en-US" altLang="zh-CN" dirty="0" err="1"/>
              <a:t>Trie</a:t>
            </a:r>
            <a:r>
              <a:rPr lang="en-US" altLang="zh-CN" dirty="0"/>
              <a:t>-based Algorithms</a:t>
            </a:r>
          </a:p>
          <a:p>
            <a:r>
              <a:rPr lang="en-US" altLang="zh-CN" dirty="0"/>
              <a:t>Optimizing Partition Scheme</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29860C5A-5099-40F3-B626-8B531BCF5536}"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11</a:t>
            </a:fld>
            <a:r>
              <a:rPr lang="en-US" altLang="zh-CN"/>
              <a:t>/42</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6" y="1997550"/>
            <a:ext cx="6367776" cy="4192403"/>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a:t>Observation</a:t>
            </a:r>
            <a:endParaRPr lang="zh-CN" altLang="en-US" dirty="0"/>
          </a:p>
        </p:txBody>
      </p:sp>
      <p:sp>
        <p:nvSpPr>
          <p:cNvPr id="3" name="内容占位符 2"/>
          <p:cNvSpPr>
            <a:spLocks noGrp="1"/>
          </p:cNvSpPr>
          <p:nvPr>
            <p:ph idx="1"/>
          </p:nvPr>
        </p:nvSpPr>
        <p:spPr>
          <a:xfrm>
            <a:off x="-36512" y="1340768"/>
            <a:ext cx="9299376" cy="4389120"/>
          </a:xfrm>
        </p:spPr>
        <p:txBody>
          <a:bodyPr/>
          <a:lstStyle/>
          <a:p>
            <a:r>
              <a:rPr lang="en-US" altLang="zh-CN" sz="3200" dirty="0">
                <a:latin typeface="+mj-lt"/>
              </a:rPr>
              <a:t>Set </a:t>
            </a:r>
            <a:r>
              <a:rPr lang="el-GR" altLang="zh-CN" sz="3200" dirty="0">
                <a:latin typeface="Calibri"/>
                <a:cs typeface="Calibri"/>
              </a:rPr>
              <a:t>τ</a:t>
            </a:r>
            <a:r>
              <a:rPr lang="en-US" altLang="zh-CN" sz="3200" dirty="0">
                <a:latin typeface="Calibri"/>
                <a:cs typeface="Calibri"/>
              </a:rPr>
              <a:t>=2                     </a:t>
            </a:r>
            <a:r>
              <a:rPr lang="en-US" altLang="zh-CN" sz="3200" dirty="0" err="1">
                <a:latin typeface="Calibri"/>
                <a:cs typeface="Calibri"/>
              </a:rPr>
              <a:t>entity:</a:t>
            </a:r>
            <a:r>
              <a:rPr lang="en-US" altLang="zh-CN" sz="3200" b="1" i="1" dirty="0" err="1">
                <a:latin typeface="Calibri"/>
                <a:cs typeface="Calibri"/>
              </a:rPr>
              <a:t>vankatesh</a:t>
            </a:r>
            <a:endParaRPr lang="zh-CN" altLang="en-US" b="1" i="1" dirty="0"/>
          </a:p>
        </p:txBody>
      </p:sp>
      <p:sp>
        <p:nvSpPr>
          <p:cNvPr id="4" name="日期占位符 3"/>
          <p:cNvSpPr>
            <a:spLocks noGrp="1"/>
          </p:cNvSpPr>
          <p:nvPr>
            <p:ph type="dt" sz="half" idx="10"/>
          </p:nvPr>
        </p:nvSpPr>
        <p:spPr/>
        <p:txBody>
          <a:bodyPr/>
          <a:lstStyle/>
          <a:p>
            <a:fld id="{31268C74-B22B-4292-BF6B-E266A25CB076}"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12</a:t>
            </a:fld>
            <a:r>
              <a:rPr lang="en-US" altLang="zh-CN"/>
              <a:t>/42</a:t>
            </a:r>
            <a:endParaRPr lang="zh-CN" altLang="en-US" dirty="0"/>
          </a:p>
        </p:txBody>
      </p:sp>
      <p:sp>
        <p:nvSpPr>
          <p:cNvPr id="8" name="TextBox 7"/>
          <p:cNvSpPr txBox="1"/>
          <p:nvPr/>
        </p:nvSpPr>
        <p:spPr>
          <a:xfrm>
            <a:off x="1812836" y="2341260"/>
            <a:ext cx="5984782" cy="3744416"/>
          </a:xfrm>
          <a:prstGeom prst="rect">
            <a:avLst/>
          </a:prstGeom>
          <a:solidFill>
            <a:schemeClr val="tx1"/>
          </a:solidFill>
        </p:spPr>
        <p:txBody>
          <a:bodyPr wrap="square" rtlCol="0">
            <a:spAutoFit/>
          </a:bodyPr>
          <a:lstStyle/>
          <a:p>
            <a:endParaRPr lang="zh-CN" altLang="en-US" dirty="0"/>
          </a:p>
        </p:txBody>
      </p:sp>
      <p:sp>
        <p:nvSpPr>
          <p:cNvPr id="9" name="TextBox 8"/>
          <p:cNvSpPr txBox="1"/>
          <p:nvPr/>
        </p:nvSpPr>
        <p:spPr>
          <a:xfrm>
            <a:off x="1907704" y="3121804"/>
            <a:ext cx="6120679" cy="523220"/>
          </a:xfrm>
          <a:prstGeom prst="rect">
            <a:avLst/>
          </a:prstGeom>
          <a:noFill/>
        </p:spPr>
        <p:txBody>
          <a:bodyPr wrap="square" rtlCol="0">
            <a:spAutoFit/>
          </a:bodyPr>
          <a:lstStyle/>
          <a:p>
            <a:r>
              <a:rPr lang="en-US" altLang="zh-CN" sz="2800" b="1" dirty="0">
                <a:solidFill>
                  <a:srgbClr val="FFFF00"/>
                </a:solidFill>
              </a:rPr>
              <a:t>Split the entity into </a:t>
            </a:r>
            <a:r>
              <a:rPr lang="el-GR" altLang="zh-CN" sz="2800" b="1" dirty="0">
                <a:solidFill>
                  <a:srgbClr val="FFFF00"/>
                </a:solidFill>
                <a:latin typeface="Calibri"/>
                <a:cs typeface="Calibri"/>
              </a:rPr>
              <a:t>τ</a:t>
            </a:r>
            <a:r>
              <a:rPr lang="en-US" altLang="zh-CN" sz="2800" b="1" dirty="0">
                <a:solidFill>
                  <a:srgbClr val="FFFF00"/>
                </a:solidFill>
                <a:latin typeface="Calibri"/>
                <a:cs typeface="Calibri"/>
              </a:rPr>
              <a:t>+1=3 segments</a:t>
            </a:r>
            <a:endParaRPr lang="zh-CN" altLang="en-US" sz="2800" b="1" dirty="0">
              <a:solidFill>
                <a:srgbClr val="FFFF00"/>
              </a:solidFill>
            </a:endParaRPr>
          </a:p>
        </p:txBody>
      </p:sp>
      <p:sp>
        <p:nvSpPr>
          <p:cNvPr id="21" name="矩形 20"/>
          <p:cNvSpPr/>
          <p:nvPr/>
        </p:nvSpPr>
        <p:spPr>
          <a:xfrm>
            <a:off x="2387439" y="2011700"/>
            <a:ext cx="1858421" cy="35242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69834" y="2010315"/>
            <a:ext cx="1806714" cy="35445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79453" y="2014077"/>
            <a:ext cx="1702007" cy="361580"/>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034324" y="4285545"/>
            <a:ext cx="4417996" cy="523220"/>
          </a:xfrm>
          <a:prstGeom prst="rect">
            <a:avLst/>
          </a:prstGeom>
          <a:noFill/>
        </p:spPr>
        <p:txBody>
          <a:bodyPr wrap="square" rtlCol="0">
            <a:spAutoFit/>
          </a:bodyPr>
          <a:lstStyle/>
          <a:p>
            <a:r>
              <a:rPr lang="en-US" altLang="zh-CN" sz="2800" b="1" dirty="0">
                <a:solidFill>
                  <a:srgbClr val="FFFF00"/>
                </a:solidFill>
              </a:rPr>
              <a:t>A substring in document</a:t>
            </a:r>
            <a:endParaRPr lang="zh-CN" altLang="en-US" sz="2800" b="1" dirty="0">
              <a:solidFill>
                <a:srgbClr val="FFFF00"/>
              </a:solidFill>
            </a:endParaRPr>
          </a:p>
        </p:txBody>
      </p:sp>
      <p:sp>
        <p:nvSpPr>
          <p:cNvPr id="25" name="左箭头 24"/>
          <p:cNvSpPr/>
          <p:nvPr/>
        </p:nvSpPr>
        <p:spPr>
          <a:xfrm>
            <a:off x="1860935" y="4324133"/>
            <a:ext cx="105427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flipV="1">
            <a:off x="5292080" y="2369544"/>
            <a:ext cx="0" cy="84343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3316652" y="2369544"/>
            <a:ext cx="1975428" cy="84343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5292080" y="2420888"/>
            <a:ext cx="1653616" cy="7920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4532" y="1997550"/>
            <a:ext cx="677108" cy="4343946"/>
          </a:xfrm>
          <a:prstGeom prst="rect">
            <a:avLst/>
          </a:prstGeom>
          <a:noFill/>
        </p:spPr>
        <p:txBody>
          <a:bodyPr vert="eaVert" wrap="none" rtlCol="0">
            <a:spAutoFit/>
          </a:bodyPr>
          <a:lstStyle/>
          <a:p>
            <a:r>
              <a:rPr lang="en-US" altLang="zh-CN" sz="3200" dirty="0">
                <a:latin typeface="Calibri"/>
                <a:cs typeface="Calibri"/>
              </a:rPr>
              <a:t>document: </a:t>
            </a:r>
            <a:r>
              <a:rPr lang="en-US" altLang="zh-CN" sz="3200" b="1" i="1" dirty="0">
                <a:latin typeface="Calibri"/>
                <a:cs typeface="Calibri"/>
              </a:rPr>
              <a:t>…</a:t>
            </a:r>
            <a:r>
              <a:rPr lang="en-US" altLang="zh-CN" sz="3200" b="1" i="1" dirty="0" err="1">
                <a:latin typeface="Calibri"/>
                <a:cs typeface="Calibri"/>
              </a:rPr>
              <a:t>voncouver</a:t>
            </a:r>
            <a:r>
              <a:rPr lang="en-US" altLang="zh-CN" sz="3200" b="1" i="1" dirty="0">
                <a:latin typeface="Calibri"/>
                <a:cs typeface="Calibri"/>
              </a:rPr>
              <a:t>…</a:t>
            </a:r>
            <a:endParaRPr lang="zh-CN" altLang="en-US" sz="3200" b="1" i="1" dirty="0"/>
          </a:p>
        </p:txBody>
      </p:sp>
    </p:spTree>
    <p:custDataLst>
      <p:tags r:id="rId1"/>
    </p:custDataLst>
  </p:cSld>
  <p:clrMapOvr>
    <a:masterClrMapping/>
  </p:clrMapOvr>
  <p:transition advTm="138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6" y="1997550"/>
            <a:ext cx="6367776" cy="4192403"/>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a:t>Observation</a:t>
            </a:r>
            <a:endParaRPr lang="zh-CN" altLang="en-US" dirty="0"/>
          </a:p>
        </p:txBody>
      </p:sp>
      <p:sp>
        <p:nvSpPr>
          <p:cNvPr id="3" name="内容占位符 2"/>
          <p:cNvSpPr>
            <a:spLocks noGrp="1"/>
          </p:cNvSpPr>
          <p:nvPr>
            <p:ph idx="1"/>
          </p:nvPr>
        </p:nvSpPr>
        <p:spPr>
          <a:xfrm>
            <a:off x="107504" y="1340768"/>
            <a:ext cx="9036496" cy="4389120"/>
          </a:xfrm>
        </p:spPr>
        <p:txBody>
          <a:bodyPr/>
          <a:lstStyle/>
          <a:p>
            <a:r>
              <a:rPr lang="en-US" altLang="zh-CN" sz="3200" dirty="0"/>
              <a:t>Set </a:t>
            </a:r>
            <a:r>
              <a:rPr lang="el-GR" altLang="zh-CN" sz="3200" dirty="0">
                <a:latin typeface="Calibri"/>
                <a:cs typeface="Calibri"/>
              </a:rPr>
              <a:t>τ</a:t>
            </a:r>
            <a:r>
              <a:rPr lang="en-US" altLang="zh-CN" sz="3200" dirty="0">
                <a:latin typeface="Calibri"/>
                <a:cs typeface="Calibri"/>
              </a:rPr>
              <a:t>=2                  </a:t>
            </a:r>
            <a:r>
              <a:rPr lang="en-US" altLang="zh-CN" sz="3200" dirty="0" err="1">
                <a:latin typeface="Calibri"/>
                <a:cs typeface="Calibri"/>
              </a:rPr>
              <a:t>entity:</a:t>
            </a:r>
            <a:r>
              <a:rPr lang="en-US" altLang="zh-CN" sz="3200" b="1" i="1" dirty="0" err="1">
                <a:latin typeface="Calibri"/>
                <a:cs typeface="Calibri"/>
              </a:rPr>
              <a:t>vankatesh</a:t>
            </a:r>
            <a:endParaRPr lang="zh-CN" altLang="en-US" sz="3200" b="1" i="1" dirty="0"/>
          </a:p>
        </p:txBody>
      </p:sp>
      <p:sp>
        <p:nvSpPr>
          <p:cNvPr id="4" name="日期占位符 3"/>
          <p:cNvSpPr>
            <a:spLocks noGrp="1"/>
          </p:cNvSpPr>
          <p:nvPr>
            <p:ph type="dt" sz="half" idx="10"/>
          </p:nvPr>
        </p:nvSpPr>
        <p:spPr/>
        <p:txBody>
          <a:bodyPr/>
          <a:lstStyle/>
          <a:p>
            <a:fld id="{A00CF1E1-48AC-4E7D-A054-ECB827A743B0}"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13</a:t>
            </a:fld>
            <a:r>
              <a:rPr lang="en-US" altLang="zh-CN"/>
              <a:t>/42</a:t>
            </a:r>
            <a:endParaRPr lang="zh-CN" altLang="en-US" dirty="0"/>
          </a:p>
        </p:txBody>
      </p:sp>
      <p:sp>
        <p:nvSpPr>
          <p:cNvPr id="8" name="TextBox 7"/>
          <p:cNvSpPr txBox="1"/>
          <p:nvPr/>
        </p:nvSpPr>
        <p:spPr>
          <a:xfrm>
            <a:off x="1835696" y="2348880"/>
            <a:ext cx="5984782" cy="3744416"/>
          </a:xfrm>
          <a:prstGeom prst="rect">
            <a:avLst/>
          </a:prstGeom>
          <a:solidFill>
            <a:schemeClr val="tx1"/>
          </a:solidFill>
        </p:spPr>
        <p:txBody>
          <a:bodyPr wrap="square" rtlCol="0">
            <a:spAutoFit/>
          </a:bodyPr>
          <a:lstStyle/>
          <a:p>
            <a:endParaRPr lang="zh-CN" altLang="en-US" dirty="0"/>
          </a:p>
        </p:txBody>
      </p:sp>
      <p:sp>
        <p:nvSpPr>
          <p:cNvPr id="21" name="矩形 20"/>
          <p:cNvSpPr/>
          <p:nvPr/>
        </p:nvSpPr>
        <p:spPr>
          <a:xfrm>
            <a:off x="2387439" y="2011700"/>
            <a:ext cx="1858421" cy="4178252"/>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69834" y="2010315"/>
            <a:ext cx="1806714" cy="4179637"/>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86183" y="2000692"/>
            <a:ext cx="1719027" cy="4189259"/>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339752" y="2924944"/>
            <a:ext cx="1904955" cy="707886"/>
          </a:xfrm>
          <a:prstGeom prst="rect">
            <a:avLst/>
          </a:prstGeom>
          <a:noFill/>
        </p:spPr>
        <p:txBody>
          <a:bodyPr wrap="square" rtlCol="0">
            <a:spAutoFit/>
          </a:bodyPr>
          <a:lstStyle/>
          <a:p>
            <a:r>
              <a:rPr lang="en-US" altLang="zh-CN" sz="2000" b="1" dirty="0">
                <a:solidFill>
                  <a:srgbClr val="FFFF00"/>
                </a:solidFill>
              </a:rPr>
              <a:t>&gt;= 1 </a:t>
            </a:r>
          </a:p>
          <a:p>
            <a:r>
              <a:rPr lang="en-US" altLang="zh-CN" sz="2000" b="1" dirty="0">
                <a:solidFill>
                  <a:srgbClr val="FFFF00"/>
                </a:solidFill>
              </a:rPr>
              <a:t>edit operation</a:t>
            </a:r>
            <a:endParaRPr lang="zh-CN" altLang="en-US" sz="2000" b="1" dirty="0">
              <a:solidFill>
                <a:srgbClr val="FFFF00"/>
              </a:solidFill>
            </a:endParaRPr>
          </a:p>
        </p:txBody>
      </p:sp>
      <p:sp>
        <p:nvSpPr>
          <p:cNvPr id="20" name="TextBox 19"/>
          <p:cNvSpPr txBox="1"/>
          <p:nvPr/>
        </p:nvSpPr>
        <p:spPr>
          <a:xfrm>
            <a:off x="4251221" y="2937138"/>
            <a:ext cx="1904955" cy="707886"/>
          </a:xfrm>
          <a:prstGeom prst="rect">
            <a:avLst/>
          </a:prstGeom>
          <a:noFill/>
        </p:spPr>
        <p:txBody>
          <a:bodyPr wrap="square" rtlCol="0">
            <a:spAutoFit/>
          </a:bodyPr>
          <a:lstStyle/>
          <a:p>
            <a:r>
              <a:rPr lang="en-US" altLang="zh-CN" sz="2000" b="1" dirty="0">
                <a:solidFill>
                  <a:srgbClr val="FFFF00"/>
                </a:solidFill>
              </a:rPr>
              <a:t>&gt;= 1 </a:t>
            </a:r>
          </a:p>
          <a:p>
            <a:r>
              <a:rPr lang="en-US" altLang="zh-CN" sz="2000" b="1" dirty="0">
                <a:solidFill>
                  <a:srgbClr val="FFFF00"/>
                </a:solidFill>
              </a:rPr>
              <a:t>edit operation</a:t>
            </a:r>
            <a:endParaRPr lang="zh-CN" altLang="en-US" sz="2000" b="1" dirty="0">
              <a:solidFill>
                <a:srgbClr val="FFFF00"/>
              </a:solidFill>
            </a:endParaRPr>
          </a:p>
        </p:txBody>
      </p:sp>
      <p:sp>
        <p:nvSpPr>
          <p:cNvPr id="26" name="TextBox 25"/>
          <p:cNvSpPr txBox="1"/>
          <p:nvPr/>
        </p:nvSpPr>
        <p:spPr>
          <a:xfrm>
            <a:off x="6051421" y="2937138"/>
            <a:ext cx="1904955" cy="707886"/>
          </a:xfrm>
          <a:prstGeom prst="rect">
            <a:avLst/>
          </a:prstGeom>
          <a:noFill/>
        </p:spPr>
        <p:txBody>
          <a:bodyPr wrap="square" rtlCol="0">
            <a:spAutoFit/>
          </a:bodyPr>
          <a:lstStyle/>
          <a:p>
            <a:r>
              <a:rPr lang="en-US" altLang="zh-CN" sz="2000" b="1" dirty="0">
                <a:solidFill>
                  <a:srgbClr val="FFFF00"/>
                </a:solidFill>
              </a:rPr>
              <a:t>&gt;= 1 </a:t>
            </a:r>
          </a:p>
          <a:p>
            <a:r>
              <a:rPr lang="en-US" altLang="zh-CN" sz="2000" b="1" dirty="0">
                <a:solidFill>
                  <a:srgbClr val="FFFF00"/>
                </a:solidFill>
              </a:rPr>
              <a:t>edit operation</a:t>
            </a:r>
            <a:endParaRPr lang="zh-CN" altLang="en-US" sz="2000" b="1" dirty="0">
              <a:solidFill>
                <a:srgbClr val="FFFF00"/>
              </a:solidFill>
            </a:endParaRPr>
          </a:p>
        </p:txBody>
      </p:sp>
      <p:sp>
        <p:nvSpPr>
          <p:cNvPr id="6" name="左大括号 5"/>
          <p:cNvSpPr/>
          <p:nvPr/>
        </p:nvSpPr>
        <p:spPr>
          <a:xfrm rot="16200000">
            <a:off x="4750736" y="1954118"/>
            <a:ext cx="432050" cy="3957874"/>
          </a:xfrm>
          <a:prstGeom prst="leftBrace">
            <a:avLst>
              <a:gd name="adj1" fmla="val 61244"/>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TextBox 26"/>
          <p:cNvSpPr txBox="1"/>
          <p:nvPr/>
        </p:nvSpPr>
        <p:spPr>
          <a:xfrm>
            <a:off x="3923929" y="4246612"/>
            <a:ext cx="3079970" cy="1384995"/>
          </a:xfrm>
          <a:prstGeom prst="rect">
            <a:avLst/>
          </a:prstGeom>
          <a:noFill/>
        </p:spPr>
        <p:txBody>
          <a:bodyPr wrap="square" rtlCol="0">
            <a:spAutoFit/>
          </a:bodyPr>
          <a:lstStyle/>
          <a:p>
            <a:r>
              <a:rPr lang="en-US" altLang="zh-CN" sz="2800" b="1" dirty="0">
                <a:solidFill>
                  <a:srgbClr val="FFFF00"/>
                </a:solidFill>
              </a:rPr>
              <a:t>&gt;= </a:t>
            </a:r>
            <a:r>
              <a:rPr lang="el-GR" altLang="zh-CN" sz="2800" b="1" dirty="0">
                <a:solidFill>
                  <a:srgbClr val="FFFF00"/>
                </a:solidFill>
                <a:latin typeface="Calibri"/>
                <a:cs typeface="Calibri"/>
              </a:rPr>
              <a:t>τ</a:t>
            </a:r>
            <a:r>
              <a:rPr lang="en-US" altLang="zh-CN" sz="2800" b="1" dirty="0">
                <a:solidFill>
                  <a:srgbClr val="FFFF00"/>
                </a:solidFill>
              </a:rPr>
              <a:t> + 1 = 3 </a:t>
            </a:r>
          </a:p>
          <a:p>
            <a:r>
              <a:rPr lang="en-US" altLang="zh-CN" sz="2800" b="1" dirty="0">
                <a:solidFill>
                  <a:srgbClr val="FFFF00"/>
                </a:solidFill>
              </a:rPr>
              <a:t>edit operation</a:t>
            </a:r>
          </a:p>
          <a:p>
            <a:r>
              <a:rPr lang="en-US" altLang="zh-CN" sz="2800" b="1" dirty="0">
                <a:solidFill>
                  <a:srgbClr val="FFFF00"/>
                </a:solidFill>
              </a:rPr>
              <a:t>NOT SIMILAR</a:t>
            </a:r>
            <a:endParaRPr lang="zh-CN" altLang="en-US" sz="2800" b="1" dirty="0">
              <a:solidFill>
                <a:srgbClr val="FFFF00"/>
              </a:solidFill>
            </a:endParaRPr>
          </a:p>
        </p:txBody>
      </p:sp>
      <p:sp>
        <p:nvSpPr>
          <p:cNvPr id="17" name="TextBox 16"/>
          <p:cNvSpPr txBox="1"/>
          <p:nvPr/>
        </p:nvSpPr>
        <p:spPr>
          <a:xfrm>
            <a:off x="654532" y="1997550"/>
            <a:ext cx="677108" cy="4343946"/>
          </a:xfrm>
          <a:prstGeom prst="rect">
            <a:avLst/>
          </a:prstGeom>
          <a:noFill/>
        </p:spPr>
        <p:txBody>
          <a:bodyPr vert="eaVert" wrap="none" rtlCol="0">
            <a:spAutoFit/>
          </a:bodyPr>
          <a:lstStyle/>
          <a:p>
            <a:r>
              <a:rPr lang="en-US" altLang="zh-CN" sz="3200" dirty="0">
                <a:latin typeface="Calibri"/>
                <a:cs typeface="Calibri"/>
              </a:rPr>
              <a:t>document: </a:t>
            </a:r>
            <a:r>
              <a:rPr lang="en-US" altLang="zh-CN" sz="3200" b="1" i="1" dirty="0">
                <a:latin typeface="Calibri"/>
                <a:cs typeface="Calibri"/>
              </a:rPr>
              <a:t>…</a:t>
            </a:r>
            <a:r>
              <a:rPr lang="en-US" altLang="zh-CN" sz="3200" b="1" i="1" dirty="0" err="1">
                <a:latin typeface="Calibri"/>
                <a:cs typeface="Calibri"/>
              </a:rPr>
              <a:t>voncouver</a:t>
            </a:r>
            <a:r>
              <a:rPr lang="en-US" altLang="zh-CN" sz="3200" b="1" i="1" dirty="0">
                <a:latin typeface="Calibri"/>
                <a:cs typeface="Calibri"/>
              </a:rPr>
              <a:t>…</a:t>
            </a:r>
            <a:endParaRPr lang="zh-CN" altLang="en-US" sz="3200" b="1" i="1" dirty="0"/>
          </a:p>
        </p:txBody>
      </p:sp>
    </p:spTree>
    <p:custDataLst>
      <p:tags r:id="rId1"/>
    </p:custDataLst>
    <p:extLst>
      <p:ext uri="{BB962C8B-B14F-4D97-AF65-F5344CB8AC3E}">
        <p14:creationId xmlns:p14="http://schemas.microsoft.com/office/powerpoint/2010/main" val="820825742"/>
      </p:ext>
    </p:extLst>
  </p:cSld>
  <p:clrMapOvr>
    <a:masterClrMapping/>
  </p:clrMapOvr>
  <p:transition advTm="138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a:t>Observation</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marL="0" indent="0">
              <a:buNone/>
            </a:pPr>
            <a:endParaRPr lang="en-US" altLang="zh-CN" sz="2800" dirty="0"/>
          </a:p>
          <a:p>
            <a:r>
              <a:rPr lang="en-US" altLang="zh-CN" sz="3200" dirty="0">
                <a:latin typeface="+mj-lt"/>
              </a:rPr>
              <a:t>Valid Substring:  </a:t>
            </a:r>
            <a:r>
              <a:rPr lang="en-US" altLang="zh-CN" sz="3200" b="1" i="1" dirty="0">
                <a:latin typeface="+mj-lt"/>
              </a:rPr>
              <a:t>s</a:t>
            </a:r>
            <a:r>
              <a:rPr lang="en-US" altLang="zh-CN" sz="3200" dirty="0">
                <a:latin typeface="+mj-lt"/>
              </a:rPr>
              <a:t> is a valid substring if    </a:t>
            </a:r>
          </a:p>
          <a:p>
            <a:pPr marL="0" indent="0" algn="ctr">
              <a:buNone/>
            </a:pPr>
            <a:r>
              <a:rPr lang="en-US" altLang="zh-CN" sz="3200" dirty="0">
                <a:latin typeface="+mj-lt"/>
              </a:rPr>
              <a:t>       </a:t>
            </a:r>
            <a:r>
              <a:rPr lang="en-US" altLang="zh-CN" sz="3200" dirty="0" err="1">
                <a:latin typeface="+mj-lt"/>
              </a:rPr>
              <a:t>L</a:t>
            </a:r>
            <a:r>
              <a:rPr lang="en-US" altLang="zh-CN" sz="3200" baseline="-25000" dirty="0" err="1">
                <a:latin typeface="+mj-lt"/>
              </a:rPr>
              <a:t>min</a:t>
            </a:r>
            <a:r>
              <a:rPr lang="en-US" altLang="zh-CN" sz="3200" dirty="0">
                <a:latin typeface="+mj-lt"/>
              </a:rPr>
              <a:t>− τ &lt;=|s|&lt;= </a:t>
            </a:r>
            <a:r>
              <a:rPr lang="en-US" altLang="zh-CN" sz="3200" dirty="0" err="1">
                <a:latin typeface="+mj-lt"/>
              </a:rPr>
              <a:t>L</a:t>
            </a:r>
            <a:r>
              <a:rPr lang="en-US" altLang="zh-CN" sz="3200" baseline="-25000" dirty="0" err="1">
                <a:latin typeface="+mj-lt"/>
              </a:rPr>
              <a:t>max</a:t>
            </a:r>
            <a:r>
              <a:rPr lang="en-US" altLang="zh-CN" sz="3200" dirty="0">
                <a:latin typeface="+mj-lt"/>
              </a:rPr>
              <a:t>+ τ</a:t>
            </a:r>
          </a:p>
          <a:p>
            <a:pPr marL="393192" lvl="1" indent="0">
              <a:buNone/>
            </a:pPr>
            <a:r>
              <a:rPr lang="en-US" altLang="zh-CN" sz="3500" b="1" i="1" dirty="0">
                <a:latin typeface="+mj-lt"/>
              </a:rPr>
              <a:t>          </a:t>
            </a:r>
            <a:r>
              <a:rPr lang="en-US" altLang="zh-CN" sz="3500" b="1" i="1" dirty="0" err="1">
                <a:latin typeface="+mj-lt"/>
              </a:rPr>
              <a:t>L</a:t>
            </a:r>
            <a:r>
              <a:rPr lang="en-US" altLang="zh-CN" sz="3500" b="1" i="1" baseline="-25000" dirty="0" err="1">
                <a:latin typeface="+mj-lt"/>
              </a:rPr>
              <a:t>min</a:t>
            </a:r>
            <a:r>
              <a:rPr lang="en-US" altLang="zh-CN" sz="3500" dirty="0">
                <a:latin typeface="+mj-lt"/>
              </a:rPr>
              <a:t>: the minimum entity length.</a:t>
            </a:r>
            <a:endParaRPr lang="en-US" altLang="zh-CN" sz="2600" b="1" i="1" dirty="0">
              <a:latin typeface="+mj-lt"/>
            </a:endParaRPr>
          </a:p>
          <a:p>
            <a:pPr marL="393192" lvl="1" indent="0">
              <a:buNone/>
            </a:pPr>
            <a:r>
              <a:rPr lang="en-US" altLang="zh-CN" sz="2600" b="1" i="1" dirty="0"/>
              <a:t>             </a:t>
            </a:r>
            <a:r>
              <a:rPr lang="en-US" altLang="zh-CN" sz="3500" b="1" i="1" dirty="0" err="1">
                <a:latin typeface="+mj-lt"/>
              </a:rPr>
              <a:t>L</a:t>
            </a:r>
            <a:r>
              <a:rPr lang="en-US" altLang="zh-CN" sz="3500" b="1" i="1" baseline="-25000" dirty="0" err="1">
                <a:latin typeface="+mj-lt"/>
              </a:rPr>
              <a:t>max</a:t>
            </a:r>
            <a:r>
              <a:rPr lang="en-US" altLang="zh-CN" sz="2600" dirty="0"/>
              <a:t>: </a:t>
            </a:r>
            <a:r>
              <a:rPr lang="en-US" altLang="zh-CN" sz="3500" dirty="0">
                <a:latin typeface="+mj-lt"/>
              </a:rPr>
              <a:t>the maximum entity length.</a:t>
            </a:r>
          </a:p>
          <a:p>
            <a:endParaRPr lang="en-US" altLang="zh-CN" dirty="0"/>
          </a:p>
          <a:p>
            <a:endParaRPr lang="zh-CN" altLang="en-US" dirty="0"/>
          </a:p>
        </p:txBody>
      </p:sp>
      <p:sp>
        <p:nvSpPr>
          <p:cNvPr id="4" name="日期占位符 3"/>
          <p:cNvSpPr>
            <a:spLocks noGrp="1"/>
          </p:cNvSpPr>
          <p:nvPr>
            <p:ph type="dt" sz="half" idx="10"/>
          </p:nvPr>
        </p:nvSpPr>
        <p:spPr/>
        <p:txBody>
          <a:bodyPr/>
          <a:lstStyle/>
          <a:p>
            <a:fld id="{E4B58541-E55F-4EF8-B6A5-EA362A86A1ED}"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14</a:t>
            </a:fld>
            <a:r>
              <a:rPr lang="en-US" altLang="zh-CN"/>
              <a:t>/42</a:t>
            </a:r>
            <a:endParaRPr lang="zh-CN" altLang="en-US" dirty="0"/>
          </a:p>
        </p:txBody>
      </p:sp>
    </p:spTree>
    <p:custDataLst>
      <p:tags r:id="rId1"/>
    </p:custDataLst>
    <p:extLst>
      <p:ext uri="{BB962C8B-B14F-4D97-AF65-F5344CB8AC3E}">
        <p14:creationId xmlns:p14="http://schemas.microsoft.com/office/powerpoint/2010/main" val="1848674204"/>
      </p:ext>
    </p:extLst>
  </p:cSld>
  <p:clrMapOvr>
    <a:masterClrMapping/>
  </p:clrMapOvr>
  <p:transition advTm="138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980" y="2636915"/>
            <a:ext cx="6437140" cy="3434247"/>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err="1"/>
              <a:t>Trie</a:t>
            </a:r>
            <a:r>
              <a:rPr lang="en-US" altLang="zh-CN" dirty="0"/>
              <a:t>-based Framework</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a:latin typeface="+mj-lt"/>
              </a:rPr>
              <a:t>Step1: Partition entities into segments using </a:t>
            </a:r>
            <a:r>
              <a:rPr lang="en-US" altLang="zh-CN" sz="3200" b="1" i="1" dirty="0">
                <a:latin typeface="+mj-lt"/>
              </a:rPr>
              <a:t>even</a:t>
            </a:r>
            <a:r>
              <a:rPr lang="en-US" altLang="zh-CN" sz="3200" dirty="0">
                <a:latin typeface="+mj-lt"/>
              </a:rPr>
              <a:t> partition scheme.</a:t>
            </a:r>
          </a:p>
          <a:p>
            <a:endParaRPr lang="en-US" altLang="zh-CN" dirty="0">
              <a:latin typeface="+mj-lt"/>
            </a:endParaRPr>
          </a:p>
          <a:p>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CDE83E5A-BBA6-4E81-AE0E-1B3F2AE3E491}"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15</a:t>
            </a:fld>
            <a:r>
              <a:rPr lang="en-US" altLang="zh-CN"/>
              <a:t>/42</a:t>
            </a:r>
            <a:endParaRPr lang="zh-CN" altLang="en-US" dirty="0"/>
          </a:p>
        </p:txBody>
      </p:sp>
      <p:sp>
        <p:nvSpPr>
          <p:cNvPr id="8" name="矩形 7"/>
          <p:cNvSpPr/>
          <p:nvPr/>
        </p:nvSpPr>
        <p:spPr>
          <a:xfrm>
            <a:off x="2234966" y="2644568"/>
            <a:ext cx="1085357" cy="130130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20323" y="2644568"/>
            <a:ext cx="1069561" cy="1295509"/>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9884" y="2643392"/>
            <a:ext cx="1190229" cy="1296004"/>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32830" y="3944915"/>
            <a:ext cx="1858421" cy="210185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92163" y="3940077"/>
            <a:ext cx="1703973" cy="2103201"/>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96137" y="3940077"/>
            <a:ext cx="1800199" cy="2103201"/>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99140515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err="1"/>
              <a:t>Trie</a:t>
            </a:r>
            <a:r>
              <a:rPr lang="en-US" altLang="zh-CN" dirty="0"/>
              <a:t>-based Framework</a:t>
            </a:r>
            <a:endParaRPr lang="zh-CN" altLang="en-US" dirty="0"/>
          </a:p>
        </p:txBody>
      </p:sp>
      <p:sp>
        <p:nvSpPr>
          <p:cNvPr id="3" name="内容占位符 2"/>
          <p:cNvSpPr>
            <a:spLocks noGrp="1"/>
          </p:cNvSpPr>
          <p:nvPr>
            <p:ph idx="1"/>
          </p:nvPr>
        </p:nvSpPr>
        <p:spPr>
          <a:xfrm>
            <a:off x="457200" y="1340768"/>
            <a:ext cx="8686800" cy="4389120"/>
          </a:xfrm>
        </p:spPr>
        <p:txBody>
          <a:bodyPr>
            <a:normAutofit/>
          </a:bodyPr>
          <a:lstStyle/>
          <a:p>
            <a:pPr>
              <a:defRPr/>
            </a:pPr>
            <a:r>
              <a:rPr lang="en-US" altLang="zh-CN" sz="3200" dirty="0">
                <a:latin typeface="+mj-lt"/>
              </a:rPr>
              <a:t>Step2: Index the segments using a </a:t>
            </a:r>
            <a:r>
              <a:rPr lang="en-US" altLang="zh-CN" sz="3200" dirty="0" err="1">
                <a:latin typeface="+mj-lt"/>
              </a:rPr>
              <a:t>trie</a:t>
            </a:r>
            <a:r>
              <a:rPr lang="en-US" altLang="zh-CN" sz="3200" dirty="0">
                <a:latin typeface="+mj-lt"/>
              </a:rPr>
              <a:t> structure</a:t>
            </a:r>
            <a:endParaRPr lang="en-US" altLang="zh-CN" dirty="0">
              <a:latin typeface="+mj-lt"/>
            </a:endParaRPr>
          </a:p>
          <a:p>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742C4862-0DBA-4366-AC11-BF2191806890}"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16</a:t>
            </a:fld>
            <a:r>
              <a:rPr lang="en-US" altLang="zh-CN"/>
              <a:t>/42</a:t>
            </a:r>
            <a:endParaRPr lang="zh-CN" alt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1115616" y="2060848"/>
            <a:ext cx="7290896"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4247933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err="1"/>
              <a:t>Trie</a:t>
            </a:r>
            <a:r>
              <a:rPr lang="en-US" altLang="zh-CN" dirty="0"/>
              <a:t>-based Framework</a:t>
            </a:r>
            <a:endParaRPr lang="zh-CN" altLang="en-US" dirty="0"/>
          </a:p>
        </p:txBody>
      </p:sp>
      <p:sp>
        <p:nvSpPr>
          <p:cNvPr id="3" name="内容占位符 2"/>
          <p:cNvSpPr>
            <a:spLocks noGrp="1"/>
          </p:cNvSpPr>
          <p:nvPr>
            <p:ph idx="1"/>
          </p:nvPr>
        </p:nvSpPr>
        <p:spPr>
          <a:xfrm>
            <a:off x="457200" y="1340768"/>
            <a:ext cx="8686800" cy="4389120"/>
          </a:xfrm>
        </p:spPr>
        <p:txBody>
          <a:bodyPr>
            <a:normAutofit/>
          </a:bodyPr>
          <a:lstStyle/>
          <a:p>
            <a:pPr>
              <a:defRPr/>
            </a:pPr>
            <a:r>
              <a:rPr lang="en-US" altLang="zh-CN" sz="3200" dirty="0">
                <a:latin typeface="+mj-lt"/>
              </a:rPr>
              <a:t>Step3: From the document, find the matched segments from the </a:t>
            </a:r>
            <a:r>
              <a:rPr lang="en-US" altLang="zh-CN" sz="3200" dirty="0" err="1">
                <a:latin typeface="+mj-lt"/>
              </a:rPr>
              <a:t>trie</a:t>
            </a:r>
            <a:r>
              <a:rPr lang="en-US" altLang="zh-CN" sz="3200" dirty="0">
                <a:latin typeface="+mj-lt"/>
              </a:rPr>
              <a:t> structure.</a:t>
            </a:r>
          </a:p>
          <a:p>
            <a:pPr>
              <a:defRPr/>
            </a:pPr>
            <a:endParaRPr lang="en-US" altLang="zh-CN" sz="3200" dirty="0">
              <a:latin typeface="+mj-lt"/>
            </a:endParaRPr>
          </a:p>
          <a:p>
            <a:pPr>
              <a:defRPr/>
            </a:pPr>
            <a:r>
              <a:rPr lang="en-US" altLang="zh-CN" sz="3200" dirty="0">
                <a:latin typeface="+mj-lt"/>
              </a:rPr>
              <a:t>Baseline: </a:t>
            </a:r>
            <a:r>
              <a:rPr lang="en-US" altLang="zh-CN" sz="3200" dirty="0" err="1">
                <a:latin typeface="+mj-lt"/>
              </a:rPr>
              <a:t>Trie</a:t>
            </a:r>
            <a:r>
              <a:rPr lang="en-US" altLang="zh-CN" sz="3200" dirty="0">
                <a:latin typeface="+mj-lt"/>
              </a:rPr>
              <a:t>-search Method</a:t>
            </a:r>
          </a:p>
          <a:p>
            <a:pPr lvl="1">
              <a:defRPr/>
            </a:pPr>
            <a:r>
              <a:rPr lang="en-US" altLang="zh-CN" sz="3000" dirty="0"/>
              <a:t>3.1 Enumerator all valid substrings.</a:t>
            </a:r>
          </a:p>
          <a:p>
            <a:pPr lvl="1"/>
            <a:r>
              <a:rPr lang="en-US" altLang="zh-CN" sz="3000" dirty="0"/>
              <a:t>3.2 Find each suffix of every substring in the </a:t>
            </a:r>
            <a:r>
              <a:rPr lang="en-US" altLang="zh-CN" sz="3000" dirty="0" err="1"/>
              <a:t>trie</a:t>
            </a:r>
            <a:r>
              <a:rPr lang="en-US" altLang="zh-CN" sz="3000" dirty="0"/>
              <a:t> structure to check if it can reach the leaf node.</a:t>
            </a:r>
          </a:p>
          <a:p>
            <a:pPr lvl="1"/>
            <a:r>
              <a:rPr lang="en-US" altLang="zh-CN" sz="3000" dirty="0"/>
              <a:t>3.3 Verify the candidate pairs.</a:t>
            </a:r>
          </a:p>
          <a:p>
            <a:pPr>
              <a:defRPr/>
            </a:pPr>
            <a:endParaRPr lang="en-US" altLang="zh-CN" sz="3200" dirty="0">
              <a:latin typeface="+mj-lt"/>
            </a:endParaRPr>
          </a:p>
        </p:txBody>
      </p:sp>
      <p:sp>
        <p:nvSpPr>
          <p:cNvPr id="4" name="日期占位符 3"/>
          <p:cNvSpPr>
            <a:spLocks noGrp="1"/>
          </p:cNvSpPr>
          <p:nvPr>
            <p:ph type="dt" sz="half" idx="10"/>
          </p:nvPr>
        </p:nvSpPr>
        <p:spPr/>
        <p:txBody>
          <a:bodyPr/>
          <a:lstStyle/>
          <a:p>
            <a:fld id="{49CF6BB8-6417-48E8-A91B-408CB9D2D1F5}"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17</a:t>
            </a:fld>
            <a:r>
              <a:rPr lang="en-US" altLang="zh-CN"/>
              <a:t>/42</a:t>
            </a:r>
            <a:endParaRPr lang="zh-CN" altLang="en-US" dirty="0"/>
          </a:p>
        </p:txBody>
      </p:sp>
    </p:spTree>
    <p:custDataLst>
      <p:tags r:id="rId1"/>
    </p:custDataLst>
    <p:extLst>
      <p:ext uri="{BB962C8B-B14F-4D97-AF65-F5344CB8AC3E}">
        <p14:creationId xmlns:p14="http://schemas.microsoft.com/office/powerpoint/2010/main" val="399140515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pPr>
              <a:defRPr/>
            </a:pPr>
            <a:r>
              <a:rPr lang="en-US" altLang="zh-CN" dirty="0" err="1"/>
              <a:t>Trie</a:t>
            </a:r>
            <a:r>
              <a:rPr lang="en-US" altLang="zh-CN" dirty="0"/>
              <a:t>-search</a:t>
            </a:r>
            <a:r>
              <a:rPr lang="en-US" altLang="zh-CN" sz="5400" dirty="0"/>
              <a:t> </a:t>
            </a:r>
            <a:r>
              <a:rPr lang="en-US" altLang="zh-CN" dirty="0"/>
              <a:t>Method</a:t>
            </a:r>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a:t>3.1 Enumerator all valid substrings.</a:t>
            </a:r>
          </a:p>
        </p:txBody>
      </p:sp>
      <p:sp>
        <p:nvSpPr>
          <p:cNvPr id="4" name="日期占位符 3"/>
          <p:cNvSpPr>
            <a:spLocks noGrp="1"/>
          </p:cNvSpPr>
          <p:nvPr>
            <p:ph type="dt" sz="half" idx="10"/>
          </p:nvPr>
        </p:nvSpPr>
        <p:spPr/>
        <p:txBody>
          <a:bodyPr/>
          <a:lstStyle/>
          <a:p>
            <a:fld id="{69F6E6F0-5B77-4312-93C5-30B00558B6A4}"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18</a:t>
            </a:fld>
            <a:r>
              <a:rPr lang="en-US" altLang="zh-CN"/>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a:t>          if </a:t>
            </a:r>
            <a:r>
              <a:rPr lang="en-US" altLang="zh-CN" sz="2800" i="1" dirty="0" err="1"/>
              <a:t>L</a:t>
            </a:r>
            <a:r>
              <a:rPr lang="en-US" altLang="zh-CN" sz="2800" i="1" baseline="-25000" dirty="0" err="1"/>
              <a:t>min</a:t>
            </a:r>
            <a:r>
              <a:rPr lang="en-US" altLang="zh-CN" sz="2800" i="1" dirty="0"/>
              <a:t> - </a:t>
            </a:r>
            <a:r>
              <a:rPr lang="el-GR" altLang="zh-CN" sz="2800" i="1" dirty="0"/>
              <a:t>τ </a:t>
            </a:r>
            <a:r>
              <a:rPr lang="en-US" altLang="zh-CN" sz="2800" i="1" dirty="0"/>
              <a:t>= 9-2=7  </a:t>
            </a:r>
            <a:r>
              <a:rPr lang="en-US" altLang="zh-CN" sz="2800" i="1" dirty="0" err="1"/>
              <a:t>L</a:t>
            </a:r>
            <a:r>
              <a:rPr lang="en-US" altLang="zh-CN" sz="2800" i="1" baseline="-25000" dirty="0" err="1"/>
              <a:t>max</a:t>
            </a:r>
            <a:r>
              <a:rPr lang="en-US" altLang="zh-CN" sz="2800" i="1" dirty="0"/>
              <a:t> +</a:t>
            </a:r>
            <a:r>
              <a:rPr lang="el-GR" altLang="zh-CN" sz="2800" i="1" dirty="0"/>
              <a:t> τ </a:t>
            </a:r>
            <a:r>
              <a:rPr lang="en-US" altLang="zh-CN" sz="2800" i="1" dirty="0"/>
              <a:t>= 15+2=17</a:t>
            </a:r>
            <a:endParaRPr lang="zh-CN" altLang="en-US" sz="2800" dirty="0"/>
          </a:p>
        </p:txBody>
      </p:sp>
      <p:grpSp>
        <p:nvGrpSpPr>
          <p:cNvPr id="10" name="组合 9"/>
          <p:cNvGrpSpPr/>
          <p:nvPr/>
        </p:nvGrpSpPr>
        <p:grpSpPr>
          <a:xfrm>
            <a:off x="179512" y="3617441"/>
            <a:ext cx="1152128" cy="1044987"/>
            <a:chOff x="179512" y="3617441"/>
            <a:chExt cx="1152128" cy="1044987"/>
          </a:xfrm>
        </p:grpSpPr>
        <p:sp>
          <p:nvSpPr>
            <p:cNvPr id="9" name="矩形 8"/>
            <p:cNvSpPr/>
            <p:nvPr/>
          </p:nvSpPr>
          <p:spPr>
            <a:xfrm>
              <a:off x="186202" y="3617441"/>
              <a:ext cx="1145438"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659905" y="3681387"/>
              <a:ext cx="204042" cy="1139428"/>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179512" y="4293096"/>
              <a:ext cx="1103872"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Len = 7</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78991765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11111E-6 -3.7037E-6 L 0.7875 0.00139 " pathEditMode="relative" rAng="0" ptsTypes="AA">
                                      <p:cBhvr>
                                        <p:cTn id="13" dur="3000" fill="hold"/>
                                        <p:tgtEl>
                                          <p:spTgt spid="10"/>
                                        </p:tgtEl>
                                        <p:attrNameLst>
                                          <p:attrName>ppt_x</p:attrName>
                                          <p:attrName>ppt_y</p:attrName>
                                        </p:attrNameLst>
                                      </p:cBhvr>
                                      <p:rCtr x="3937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pPr>
              <a:defRPr/>
            </a:pPr>
            <a:r>
              <a:rPr lang="en-US" altLang="zh-CN" dirty="0" err="1"/>
              <a:t>Trie</a:t>
            </a:r>
            <a:r>
              <a:rPr lang="en-US" altLang="zh-CN" dirty="0"/>
              <a:t>-search</a:t>
            </a:r>
            <a:r>
              <a:rPr lang="en-US" altLang="zh-CN" sz="5400" dirty="0"/>
              <a:t> </a:t>
            </a:r>
            <a:r>
              <a:rPr lang="en-US" altLang="zh-CN" dirty="0"/>
              <a:t>Method</a:t>
            </a:r>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a:t>3.1 Enumerator all valid substrings.</a:t>
            </a:r>
          </a:p>
        </p:txBody>
      </p:sp>
      <p:sp>
        <p:nvSpPr>
          <p:cNvPr id="4" name="日期占位符 3"/>
          <p:cNvSpPr>
            <a:spLocks noGrp="1"/>
          </p:cNvSpPr>
          <p:nvPr>
            <p:ph type="dt" sz="half" idx="10"/>
          </p:nvPr>
        </p:nvSpPr>
        <p:spPr/>
        <p:txBody>
          <a:bodyPr/>
          <a:lstStyle/>
          <a:p>
            <a:fld id="{973CB527-7AC8-420D-9231-25C96F923B63}"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19</a:t>
            </a:fld>
            <a:r>
              <a:rPr lang="en-US" altLang="zh-CN"/>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a:t>          if </a:t>
            </a:r>
            <a:r>
              <a:rPr lang="en-US" altLang="zh-CN" sz="2800" i="1" dirty="0" err="1"/>
              <a:t>L</a:t>
            </a:r>
            <a:r>
              <a:rPr lang="en-US" altLang="zh-CN" sz="2800" i="1" baseline="-25000" dirty="0" err="1"/>
              <a:t>min</a:t>
            </a:r>
            <a:r>
              <a:rPr lang="en-US" altLang="zh-CN" sz="2800" i="1" dirty="0"/>
              <a:t> - </a:t>
            </a:r>
            <a:r>
              <a:rPr lang="el-GR" altLang="zh-CN" sz="2800" i="1" dirty="0"/>
              <a:t>τ </a:t>
            </a:r>
            <a:r>
              <a:rPr lang="en-US" altLang="zh-CN" sz="2800" i="1" dirty="0"/>
              <a:t>= 9-2=7  </a:t>
            </a:r>
            <a:r>
              <a:rPr lang="en-US" altLang="zh-CN" sz="2800" i="1" dirty="0" err="1"/>
              <a:t>L</a:t>
            </a:r>
            <a:r>
              <a:rPr lang="en-US" altLang="zh-CN" sz="2800" i="1" baseline="-25000" dirty="0" err="1"/>
              <a:t>max</a:t>
            </a:r>
            <a:r>
              <a:rPr lang="en-US" altLang="zh-CN" sz="2800" i="1" dirty="0"/>
              <a:t> +</a:t>
            </a:r>
            <a:r>
              <a:rPr lang="el-GR" altLang="zh-CN" sz="2800" i="1" dirty="0"/>
              <a:t> τ </a:t>
            </a:r>
            <a:r>
              <a:rPr lang="en-US" altLang="zh-CN" sz="2800" i="1" dirty="0"/>
              <a:t>= 15+2=17</a:t>
            </a:r>
            <a:endParaRPr lang="zh-CN" altLang="en-US" sz="2800" dirty="0"/>
          </a:p>
        </p:txBody>
      </p:sp>
      <p:grpSp>
        <p:nvGrpSpPr>
          <p:cNvPr id="10" name="组合 9"/>
          <p:cNvGrpSpPr/>
          <p:nvPr/>
        </p:nvGrpSpPr>
        <p:grpSpPr>
          <a:xfrm>
            <a:off x="179512" y="3617441"/>
            <a:ext cx="1296144" cy="1044987"/>
            <a:chOff x="179512" y="3617441"/>
            <a:chExt cx="1296144" cy="1044987"/>
          </a:xfrm>
        </p:grpSpPr>
        <p:sp>
          <p:nvSpPr>
            <p:cNvPr id="9" name="矩形 8"/>
            <p:cNvSpPr/>
            <p:nvPr/>
          </p:nvSpPr>
          <p:spPr>
            <a:xfrm>
              <a:off x="186202" y="3617441"/>
              <a:ext cx="1289454"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731913" y="3609379"/>
              <a:ext cx="204042" cy="1283444"/>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179512" y="4293096"/>
              <a:ext cx="1103872"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Len = 8</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74087127"/>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38889E-6 -3.7037E-6 L 0.77969 0.00139 " pathEditMode="relative" rAng="0" ptsTypes="AA">
                                      <p:cBhvr>
                                        <p:cTn id="13" dur="3000" fill="hold"/>
                                        <p:tgtEl>
                                          <p:spTgt spid="10"/>
                                        </p:tgtEl>
                                        <p:attrNameLst>
                                          <p:attrName>ppt_x</p:attrName>
                                          <p:attrName>ppt_y</p:attrName>
                                        </p:attrNameLst>
                                      </p:cBhvr>
                                      <p:rCtr x="3897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Problem Formulation</a:t>
            </a:r>
          </a:p>
          <a:p>
            <a:r>
              <a:rPr lang="en-US" altLang="zh-CN" dirty="0" err="1"/>
              <a:t>Trie</a:t>
            </a:r>
            <a:r>
              <a:rPr lang="en-US" altLang="zh-CN" dirty="0"/>
              <a:t>-based Framework</a:t>
            </a:r>
          </a:p>
          <a:p>
            <a:r>
              <a:rPr lang="en-US" altLang="zh-CN" dirty="0" err="1"/>
              <a:t>Trie</a:t>
            </a:r>
            <a:r>
              <a:rPr lang="en-US" altLang="zh-CN" dirty="0"/>
              <a:t>-based Algorithms</a:t>
            </a:r>
          </a:p>
          <a:p>
            <a:r>
              <a:rPr lang="en-US" altLang="zh-CN" dirty="0"/>
              <a:t>Optimizing Partition Scheme</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DD4D5737-0E5C-4B4D-BF0F-D49BC1655CF0}"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a:t>
            </a:fld>
            <a:r>
              <a:rPr lang="en-US" altLang="zh-CN"/>
              <a:t>/42</a:t>
            </a:r>
            <a:endParaRPr lang="zh-CN" altLang="en-US" dirty="0"/>
          </a:p>
        </p:txBody>
      </p:sp>
    </p:spTree>
    <p:custDataLst>
      <p:tags r:id="rId1"/>
    </p:custData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normAutofit/>
          </a:bodyPr>
          <a:lstStyle/>
          <a:p>
            <a:r>
              <a:rPr lang="en-US" altLang="zh-CN" dirty="0" err="1"/>
              <a:t>Trie</a:t>
            </a:r>
            <a:r>
              <a:rPr lang="en-US" altLang="zh-CN"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a:t>3.1 Enumerator all valid substrings.</a:t>
            </a:r>
          </a:p>
        </p:txBody>
      </p:sp>
      <p:sp>
        <p:nvSpPr>
          <p:cNvPr id="4" name="日期占位符 3"/>
          <p:cNvSpPr>
            <a:spLocks noGrp="1"/>
          </p:cNvSpPr>
          <p:nvPr>
            <p:ph type="dt" sz="half" idx="10"/>
          </p:nvPr>
        </p:nvSpPr>
        <p:spPr/>
        <p:txBody>
          <a:bodyPr/>
          <a:lstStyle/>
          <a:p>
            <a:fld id="{6023F1E4-BD4B-4832-AF0C-D33602EAE526}"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20</a:t>
            </a:fld>
            <a:r>
              <a:rPr lang="en-US" altLang="zh-CN"/>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a:t>          if </a:t>
            </a:r>
            <a:r>
              <a:rPr lang="en-US" altLang="zh-CN" sz="2800" i="1" dirty="0" err="1"/>
              <a:t>L</a:t>
            </a:r>
            <a:r>
              <a:rPr lang="en-US" altLang="zh-CN" sz="2800" i="1" baseline="-25000" dirty="0" err="1"/>
              <a:t>min</a:t>
            </a:r>
            <a:r>
              <a:rPr lang="en-US" altLang="zh-CN" sz="2800" i="1" dirty="0"/>
              <a:t> - </a:t>
            </a:r>
            <a:r>
              <a:rPr lang="el-GR" altLang="zh-CN" sz="2800" i="1" dirty="0"/>
              <a:t>τ </a:t>
            </a:r>
            <a:r>
              <a:rPr lang="en-US" altLang="zh-CN" sz="2800" i="1" dirty="0"/>
              <a:t>= 9-2=7  </a:t>
            </a:r>
            <a:r>
              <a:rPr lang="en-US" altLang="zh-CN" sz="2800" i="1" dirty="0" err="1"/>
              <a:t>L</a:t>
            </a:r>
            <a:r>
              <a:rPr lang="en-US" altLang="zh-CN" sz="2800" i="1" baseline="-25000" dirty="0" err="1"/>
              <a:t>max</a:t>
            </a:r>
            <a:r>
              <a:rPr lang="en-US" altLang="zh-CN" sz="2800" i="1" dirty="0"/>
              <a:t> +</a:t>
            </a:r>
            <a:r>
              <a:rPr lang="el-GR" altLang="zh-CN" sz="2800" i="1" dirty="0"/>
              <a:t> τ </a:t>
            </a:r>
            <a:r>
              <a:rPr lang="en-US" altLang="zh-CN" sz="2800" i="1" dirty="0"/>
              <a:t>= 15+2=17</a:t>
            </a:r>
            <a:endParaRPr lang="zh-CN" altLang="en-US" sz="2800" dirty="0"/>
          </a:p>
        </p:txBody>
      </p:sp>
      <p:grpSp>
        <p:nvGrpSpPr>
          <p:cNvPr id="10" name="组合 9"/>
          <p:cNvGrpSpPr/>
          <p:nvPr/>
        </p:nvGrpSpPr>
        <p:grpSpPr>
          <a:xfrm>
            <a:off x="186202" y="3617441"/>
            <a:ext cx="1721502" cy="1044987"/>
            <a:chOff x="186202" y="3617441"/>
            <a:chExt cx="1721502" cy="1044987"/>
          </a:xfrm>
        </p:grpSpPr>
        <p:sp>
          <p:nvSpPr>
            <p:cNvPr id="9" name="矩形 8"/>
            <p:cNvSpPr/>
            <p:nvPr/>
          </p:nvSpPr>
          <p:spPr>
            <a:xfrm>
              <a:off x="186202" y="3617441"/>
              <a:ext cx="1721502"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947937" y="3393355"/>
              <a:ext cx="204042" cy="1715492"/>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539552" y="4293096"/>
              <a:ext cx="1103872"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Len = 11</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3552545450"/>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77778E-7 -3.7037E-6 L 0.73212 0.00139 " pathEditMode="relative" rAng="0" ptsTypes="AA">
                                      <p:cBhvr>
                                        <p:cTn id="13" dur="3000" fill="hold"/>
                                        <p:tgtEl>
                                          <p:spTgt spid="10"/>
                                        </p:tgtEl>
                                        <p:attrNameLst>
                                          <p:attrName>ppt_x</p:attrName>
                                          <p:attrName>ppt_y</p:attrName>
                                        </p:attrNameLst>
                                      </p:cBhvr>
                                      <p:rCtr x="3659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a:t>
            </a:r>
            <a:r>
              <a:rPr lang="en-US" altLang="zh-CN" dirty="0"/>
              <a:t>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a:t>3.1 Enumerator all valid substrings.</a:t>
            </a:r>
          </a:p>
        </p:txBody>
      </p:sp>
      <p:sp>
        <p:nvSpPr>
          <p:cNvPr id="4" name="日期占位符 3"/>
          <p:cNvSpPr>
            <a:spLocks noGrp="1"/>
          </p:cNvSpPr>
          <p:nvPr>
            <p:ph type="dt" sz="half" idx="10"/>
          </p:nvPr>
        </p:nvSpPr>
        <p:spPr/>
        <p:txBody>
          <a:bodyPr/>
          <a:lstStyle/>
          <a:p>
            <a:fld id="{C1DA1C33-F261-49D6-99A0-2C4829AE554C}"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21</a:t>
            </a:fld>
            <a:r>
              <a:rPr lang="en-US" altLang="zh-CN"/>
              <a:t>/42</a:t>
            </a:r>
            <a:endParaRPr lang="zh-CN" altLang="en-US" dirty="0"/>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a:t>          if </a:t>
            </a:r>
            <a:r>
              <a:rPr lang="en-US" altLang="zh-CN" sz="2800" i="1" dirty="0" err="1"/>
              <a:t>L</a:t>
            </a:r>
            <a:r>
              <a:rPr lang="en-US" altLang="zh-CN" sz="2800" i="1" baseline="-25000" dirty="0" err="1"/>
              <a:t>min</a:t>
            </a:r>
            <a:r>
              <a:rPr lang="en-US" altLang="zh-CN" sz="2800" i="1" dirty="0"/>
              <a:t> - </a:t>
            </a:r>
            <a:r>
              <a:rPr lang="el-GR" altLang="zh-CN" sz="2800" i="1" dirty="0"/>
              <a:t>τ </a:t>
            </a:r>
            <a:r>
              <a:rPr lang="en-US" altLang="zh-CN" sz="2800" i="1" dirty="0"/>
              <a:t>= 9-2=7  </a:t>
            </a:r>
            <a:r>
              <a:rPr lang="en-US" altLang="zh-CN" sz="2800" i="1" dirty="0" err="1"/>
              <a:t>L</a:t>
            </a:r>
            <a:r>
              <a:rPr lang="en-US" altLang="zh-CN" sz="2800" i="1" baseline="-25000" dirty="0" err="1"/>
              <a:t>max</a:t>
            </a:r>
            <a:r>
              <a:rPr lang="en-US" altLang="zh-CN" sz="2800" i="1" dirty="0"/>
              <a:t> +</a:t>
            </a:r>
            <a:r>
              <a:rPr lang="el-GR" altLang="zh-CN" sz="2800" i="1" dirty="0"/>
              <a:t> τ </a:t>
            </a:r>
            <a:r>
              <a:rPr lang="en-US" altLang="zh-CN" sz="2800" i="1" dirty="0"/>
              <a:t>= 15+2=17</a:t>
            </a:r>
            <a:endParaRPr lang="zh-CN" altLang="en-US" sz="2800" dirty="0"/>
          </a:p>
        </p:txBody>
      </p:sp>
      <p:grpSp>
        <p:nvGrpSpPr>
          <p:cNvPr id="10" name="组合 9"/>
          <p:cNvGrpSpPr/>
          <p:nvPr/>
        </p:nvGrpSpPr>
        <p:grpSpPr>
          <a:xfrm>
            <a:off x="186202" y="3617441"/>
            <a:ext cx="2729614" cy="1044987"/>
            <a:chOff x="186202" y="3617441"/>
            <a:chExt cx="2729614" cy="1044987"/>
          </a:xfrm>
        </p:grpSpPr>
        <p:sp>
          <p:nvSpPr>
            <p:cNvPr id="9" name="矩形 8"/>
            <p:cNvSpPr/>
            <p:nvPr/>
          </p:nvSpPr>
          <p:spPr>
            <a:xfrm>
              <a:off x="186202" y="3617441"/>
              <a:ext cx="2729614"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1482006" y="2859286"/>
              <a:ext cx="144016" cy="2723604"/>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539552" y="4293096"/>
              <a:ext cx="1103872" cy="369332"/>
            </a:xfrm>
            <a:prstGeom prst="rect">
              <a:avLst/>
            </a:prstGeom>
            <a:noFill/>
          </p:spPr>
          <p:txBody>
            <a:bodyPr wrap="square" rtlCol="0">
              <a:spAutoFit/>
            </a:bodyPr>
            <a:lstStyle/>
            <a:p>
              <a:r>
                <a:rPr lang="en-US" altLang="zh-CN" dirty="0">
                  <a:latin typeface="Times New Roman" pitchFamily="18" charset="0"/>
                  <a:cs typeface="Times New Roman" pitchFamily="18" charset="0"/>
                </a:rPr>
                <a:t>Len = 17</a:t>
              </a:r>
              <a:endParaRPr lang="zh-CN" altLang="en-US"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1760124676"/>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94444E-6 -3.7037E-6 L 0.6217 0.00139 " pathEditMode="relative" rAng="0" ptsTypes="AA">
                                      <p:cBhvr>
                                        <p:cTn id="13" dur="2750" fill="hold"/>
                                        <p:tgtEl>
                                          <p:spTgt spid="10"/>
                                        </p:tgtEl>
                                        <p:attrNameLst>
                                          <p:attrName>ppt_x</p:attrName>
                                          <p:attrName>ppt_y</p:attrName>
                                        </p:attrNameLst>
                                      </p:cBhvr>
                                      <p:rCtr x="3107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a:t>3.2 </a:t>
            </a:r>
            <a:r>
              <a:rPr lang="en-US" altLang="zh-CN" sz="3200" dirty="0"/>
              <a:t>Find each suffix of every substring in the </a:t>
            </a:r>
            <a:r>
              <a:rPr lang="en-US" altLang="zh-CN" sz="3200" dirty="0" err="1"/>
              <a:t>trie</a:t>
            </a:r>
            <a:r>
              <a:rPr lang="en-US" altLang="zh-CN" sz="3200" dirty="0"/>
              <a:t> structure to check if it can reach the leaf.</a:t>
            </a:r>
          </a:p>
        </p:txBody>
      </p:sp>
      <p:sp>
        <p:nvSpPr>
          <p:cNvPr id="4" name="日期占位符 3"/>
          <p:cNvSpPr>
            <a:spLocks noGrp="1"/>
          </p:cNvSpPr>
          <p:nvPr>
            <p:ph type="dt" sz="half" idx="10"/>
          </p:nvPr>
        </p:nvSpPr>
        <p:spPr/>
        <p:txBody>
          <a:bodyPr/>
          <a:lstStyle/>
          <a:p>
            <a:fld id="{56F3DB99-E51D-4D4F-9CE4-F531B5E4CF3A}"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22</a:t>
            </a:fld>
            <a:r>
              <a:rPr lang="en-US" altLang="zh-CN"/>
              <a:t>/42</a:t>
            </a:r>
            <a:endParaRPr lang="zh-CN" alt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2361302" y="2492895"/>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3528" y="2780928"/>
            <a:ext cx="1872629" cy="584775"/>
          </a:xfrm>
          <a:prstGeom prst="rect">
            <a:avLst/>
          </a:prstGeom>
          <a:noFill/>
        </p:spPr>
        <p:txBody>
          <a:bodyPr wrap="none" rtlCol="0">
            <a:spAutoFit/>
          </a:bodyPr>
          <a:lstStyle/>
          <a:p>
            <a:r>
              <a:rPr lang="en-US" altLang="zh-CN" sz="3200" i="1" dirty="0" err="1">
                <a:latin typeface="Times New Roman" pitchFamily="18" charset="0"/>
                <a:cs typeface="Times New Roman" pitchFamily="18" charset="0"/>
              </a:rPr>
              <a:t>chaudhuri</a:t>
            </a:r>
            <a:endParaRPr lang="zh-CN" altLang="en-US" sz="3200" i="1" dirty="0">
              <a:latin typeface="Times New Roman" pitchFamily="18" charset="0"/>
              <a:cs typeface="Times New Roman" pitchFamily="18" charset="0"/>
            </a:endParaRPr>
          </a:p>
        </p:txBody>
      </p:sp>
      <p:cxnSp>
        <p:nvCxnSpPr>
          <p:cNvPr id="16" name="直接箭头连接符 15"/>
          <p:cNvCxnSpPr/>
          <p:nvPr/>
        </p:nvCxnSpPr>
        <p:spPr>
          <a:xfrm flipH="1">
            <a:off x="5004049" y="2780928"/>
            <a:ext cx="550834" cy="584775"/>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95536" y="3284984"/>
            <a:ext cx="172861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1560" y="3284984"/>
            <a:ext cx="152097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27584" y="3284984"/>
            <a:ext cx="130494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10372" y="3284984"/>
            <a:ext cx="112783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87624" y="3284984"/>
            <a:ext cx="95760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72046" y="3284984"/>
            <a:ext cx="773187"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10147" y="3284984"/>
            <a:ext cx="539831"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785913" y="3284984"/>
            <a:ext cx="360040"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81370" y="3284984"/>
            <a:ext cx="269916"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3203848" y="2780928"/>
            <a:ext cx="2351035" cy="584775"/>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3203848" y="3365703"/>
            <a:ext cx="648072" cy="528881"/>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3839678" y="3894584"/>
            <a:ext cx="0" cy="6096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5554883" y="2780928"/>
            <a:ext cx="385269" cy="6564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3528" y="3602196"/>
            <a:ext cx="1622560" cy="584775"/>
          </a:xfrm>
          <a:prstGeom prst="rect">
            <a:avLst/>
          </a:prstGeom>
          <a:noFill/>
        </p:spPr>
        <p:txBody>
          <a:bodyPr wrap="none" rtlCol="0">
            <a:spAutoFit/>
          </a:bodyPr>
          <a:lstStyle/>
          <a:p>
            <a:r>
              <a:rPr lang="en-US" altLang="zh-CN" sz="3200" b="1" dirty="0"/>
              <a:t>Pruned</a:t>
            </a:r>
            <a:endParaRPr lang="zh-CN" altLang="en-US" sz="3200" b="1" dirty="0"/>
          </a:p>
        </p:txBody>
      </p:sp>
      <p:sp>
        <p:nvSpPr>
          <p:cNvPr id="25" name="矩形 24"/>
          <p:cNvSpPr/>
          <p:nvPr/>
        </p:nvSpPr>
        <p:spPr>
          <a:xfrm>
            <a:off x="395535" y="2838903"/>
            <a:ext cx="1800621"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86092613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2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 presetClass="exit" presetSubtype="0" fill="hold" nodeType="withEffect">
                                  <p:stCondLst>
                                    <p:cond delay="0"/>
                                  </p:stCondLst>
                                  <p:childTnLst>
                                    <p:set>
                                      <p:cBhvr>
                                        <p:cTn id="33" dur="1" fill="hold">
                                          <p:stCondLst>
                                            <p:cond delay="0"/>
                                          </p:stCondLst>
                                        </p:cTn>
                                        <p:tgtEl>
                                          <p:spTgt spid="24"/>
                                        </p:tgtEl>
                                        <p:attrNameLst>
                                          <p:attrName>style.visibility</p:attrName>
                                        </p:attrNameLst>
                                      </p:cBhvr>
                                      <p:to>
                                        <p:strVal val="hidden"/>
                                      </p:to>
                                    </p:se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 presetClass="exit" presetSubtype="0" fill="hold" nodeType="with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1"/>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 presetClass="exit" presetSubtype="0" fill="hold"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 presetClass="exit" presetSubtype="0" fill="hold"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 presetClass="exit" presetSubtype="0" fill="hold" nodeType="withEffect">
                                  <p:stCondLst>
                                    <p:cond delay="0"/>
                                  </p:stCondLst>
                                  <p:childTnLst>
                                    <p:set>
                                      <p:cBhvr>
                                        <p:cTn id="63" dur="1" fill="hold">
                                          <p:stCondLst>
                                            <p:cond delay="0"/>
                                          </p:stCondLst>
                                        </p:cTn>
                                        <p:tgtEl>
                                          <p:spTgt spid="32"/>
                                        </p:tgtEl>
                                        <p:attrNameLst>
                                          <p:attrName>style.visibility</p:attrName>
                                        </p:attrNameLst>
                                      </p:cBhvr>
                                      <p:to>
                                        <p:strVal val="hidden"/>
                                      </p:to>
                                    </p:se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 presetClass="exit" presetSubtype="0" fill="hold" nodeType="withEffect">
                                  <p:stCondLst>
                                    <p:cond delay="0"/>
                                  </p:stCondLst>
                                  <p:childTnLst>
                                    <p:set>
                                      <p:cBhvr>
                                        <p:cTn id="69" dur="1" fill="hold">
                                          <p:stCondLst>
                                            <p:cond delay="0"/>
                                          </p:stCondLst>
                                        </p:cTn>
                                        <p:tgtEl>
                                          <p:spTgt spid="34"/>
                                        </p:tgtEl>
                                        <p:attrNameLst>
                                          <p:attrName>style.visibility</p:attrName>
                                        </p:attrNameLst>
                                      </p:cBhvr>
                                      <p:to>
                                        <p:strVal val="hidden"/>
                                      </p:to>
                                    </p:set>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 presetClass="exit" presetSubtype="0" fill="hold"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4500"/>
                            </p:stCondLst>
                            <p:childTnLst>
                              <p:par>
                                <p:cTn id="80" presetID="1" presetClass="exit" presetSubtype="0" fill="hold" nodeType="afterEffect">
                                  <p:stCondLst>
                                    <p:cond delay="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4500"/>
                            </p:stCondLst>
                            <p:childTnLst>
                              <p:par>
                                <p:cTn id="83" presetID="1" presetClass="exit" presetSubtype="0" fill="hold" nodeType="afterEffect">
                                  <p:stCondLst>
                                    <p:cond delay="0"/>
                                  </p:stCondLst>
                                  <p:childTnLst>
                                    <p:set>
                                      <p:cBhvr>
                                        <p:cTn id="84"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a:t>3.2 </a:t>
            </a:r>
            <a:r>
              <a:rPr lang="en-US" altLang="zh-CN" sz="3200" dirty="0"/>
              <a:t>Find each suffix of every substring in the </a:t>
            </a:r>
            <a:r>
              <a:rPr lang="en-US" altLang="zh-CN" sz="3200" dirty="0" err="1"/>
              <a:t>trie</a:t>
            </a:r>
            <a:r>
              <a:rPr lang="en-US" altLang="zh-CN" sz="3200" dirty="0"/>
              <a:t> structure to check if it can reach the leaf.</a:t>
            </a:r>
          </a:p>
        </p:txBody>
      </p:sp>
      <p:sp>
        <p:nvSpPr>
          <p:cNvPr id="4" name="日期占位符 3"/>
          <p:cNvSpPr>
            <a:spLocks noGrp="1"/>
          </p:cNvSpPr>
          <p:nvPr>
            <p:ph type="dt" sz="half" idx="10"/>
          </p:nvPr>
        </p:nvSpPr>
        <p:spPr/>
        <p:txBody>
          <a:bodyPr/>
          <a:lstStyle/>
          <a:p>
            <a:fld id="{55AB444E-FDC7-4724-8F93-B4E5E3858319}"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23</a:t>
            </a:fld>
            <a:r>
              <a:rPr lang="en-US" altLang="zh-CN"/>
              <a:t>/42</a:t>
            </a:r>
            <a:endParaRPr lang="zh-CN" alt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2361302" y="2492895"/>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8334" y="2780928"/>
            <a:ext cx="2474973" cy="584775"/>
          </a:xfrm>
          <a:prstGeom prst="rect">
            <a:avLst/>
          </a:prstGeom>
          <a:noFill/>
        </p:spPr>
        <p:txBody>
          <a:bodyPr wrap="none" rtlCol="0">
            <a:spAutoFit/>
          </a:bodyPr>
          <a:lstStyle/>
          <a:p>
            <a:r>
              <a:rPr lang="en-US" altLang="zh-CN" sz="3200" i="1" dirty="0" err="1"/>
              <a:t>surajit</a:t>
            </a:r>
            <a:r>
              <a:rPr lang="en-US" altLang="zh-CN" sz="3200" i="1" dirty="0"/>
              <a:t> </a:t>
            </a:r>
            <a:r>
              <a:rPr lang="en-US" altLang="zh-CN" sz="3200" i="1" dirty="0" err="1"/>
              <a:t>chaud</a:t>
            </a:r>
            <a:endParaRPr lang="zh-CN" altLang="en-US" sz="3200" i="1" dirty="0">
              <a:latin typeface="Times New Roman" pitchFamily="18" charset="0"/>
              <a:cs typeface="Times New Roman" pitchFamily="18" charset="0"/>
            </a:endParaRPr>
          </a:p>
        </p:txBody>
      </p:sp>
      <p:cxnSp>
        <p:nvCxnSpPr>
          <p:cNvPr id="23" name="直接连接符 22"/>
          <p:cNvCxnSpPr/>
          <p:nvPr/>
        </p:nvCxnSpPr>
        <p:spPr>
          <a:xfrm>
            <a:off x="220342" y="3284984"/>
            <a:ext cx="2263426"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3528" y="3602196"/>
            <a:ext cx="2266967" cy="1077218"/>
          </a:xfrm>
          <a:prstGeom prst="rect">
            <a:avLst/>
          </a:prstGeom>
          <a:noFill/>
        </p:spPr>
        <p:txBody>
          <a:bodyPr wrap="none" rtlCol="0">
            <a:spAutoFit/>
          </a:bodyPr>
          <a:lstStyle/>
          <a:p>
            <a:r>
              <a:rPr lang="en-US" altLang="zh-CN" sz="3200" b="1" dirty="0"/>
              <a:t>Candidate </a:t>
            </a:r>
          </a:p>
          <a:p>
            <a:r>
              <a:rPr lang="en-US" altLang="zh-CN" sz="3200" b="1" dirty="0"/>
              <a:t>of entity 3</a:t>
            </a:r>
            <a:endParaRPr lang="zh-CN" altLang="en-US" sz="3200" b="1" dirty="0"/>
          </a:p>
        </p:txBody>
      </p:sp>
      <p:cxnSp>
        <p:nvCxnSpPr>
          <p:cNvPr id="25" name="直接箭头连接符 24"/>
          <p:cNvCxnSpPr/>
          <p:nvPr/>
        </p:nvCxnSpPr>
        <p:spPr>
          <a:xfrm>
            <a:off x="5584228" y="2806204"/>
            <a:ext cx="1220020" cy="55949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804248" y="3365703"/>
            <a:ext cx="288032" cy="528880"/>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7076628" y="3841726"/>
            <a:ext cx="15652" cy="66739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7092280" y="4509120"/>
            <a:ext cx="15652" cy="66739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7092280" y="5065862"/>
            <a:ext cx="15652" cy="1027434"/>
          </a:xfrm>
          <a:prstGeom prst="straightConnector1">
            <a:avLst/>
          </a:prstGeom>
          <a:ln w="6032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0342" y="2838903"/>
            <a:ext cx="2370153"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67769526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a:t>3.3 </a:t>
            </a:r>
            <a:r>
              <a:rPr lang="en-US" altLang="zh-CN" sz="3200" dirty="0"/>
              <a:t>Verify the candidate pairs</a:t>
            </a:r>
          </a:p>
        </p:txBody>
      </p:sp>
      <p:sp>
        <p:nvSpPr>
          <p:cNvPr id="4" name="日期占位符 3"/>
          <p:cNvSpPr>
            <a:spLocks noGrp="1"/>
          </p:cNvSpPr>
          <p:nvPr>
            <p:ph type="dt" sz="half" idx="10"/>
          </p:nvPr>
        </p:nvSpPr>
        <p:spPr/>
        <p:txBody>
          <a:bodyPr/>
          <a:lstStyle/>
          <a:p>
            <a:fld id="{728ABDFF-63A2-42C6-ACF0-B920A1C71EEE}"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24</a:t>
            </a:fld>
            <a:r>
              <a:rPr lang="en-US" altLang="zh-CN"/>
              <a:t>/42</a:t>
            </a:r>
            <a:endParaRPr lang="zh-CN" altLang="en-US" dirty="0"/>
          </a:p>
        </p:txBody>
      </p:sp>
      <p:sp>
        <p:nvSpPr>
          <p:cNvPr id="11" name="TextBox 10"/>
          <p:cNvSpPr txBox="1"/>
          <p:nvPr/>
        </p:nvSpPr>
        <p:spPr>
          <a:xfrm>
            <a:off x="1304939" y="2829866"/>
            <a:ext cx="6579429" cy="1077218"/>
          </a:xfrm>
          <a:prstGeom prst="rect">
            <a:avLst/>
          </a:prstGeom>
          <a:noFill/>
        </p:spPr>
        <p:txBody>
          <a:bodyPr wrap="square" rtlCol="0">
            <a:spAutoFit/>
          </a:bodyPr>
          <a:lstStyle/>
          <a:p>
            <a:r>
              <a:rPr lang="en-US" altLang="zh-CN" sz="3200" i="1" dirty="0"/>
              <a:t>ED(</a:t>
            </a:r>
            <a:r>
              <a:rPr lang="en-US" altLang="zh-CN" sz="3200" i="1" dirty="0" err="1"/>
              <a:t>surajit</a:t>
            </a:r>
            <a:r>
              <a:rPr lang="en-US" altLang="zh-CN" sz="3200" i="1" dirty="0"/>
              <a:t> </a:t>
            </a:r>
            <a:r>
              <a:rPr lang="en-US" altLang="zh-CN" sz="3200" i="1" dirty="0" err="1"/>
              <a:t>chaud</a:t>
            </a:r>
            <a:r>
              <a:rPr lang="en-US" altLang="zh-CN" sz="3200" i="1" dirty="0"/>
              <a:t>, </a:t>
            </a:r>
            <a:r>
              <a:rPr lang="en-US" altLang="zh-CN" sz="3200" i="1" dirty="0" err="1"/>
              <a:t>surajit</a:t>
            </a:r>
            <a:r>
              <a:rPr lang="en-US" altLang="zh-CN" sz="3200" i="1" dirty="0"/>
              <a:t> </a:t>
            </a:r>
            <a:r>
              <a:rPr lang="en-US" altLang="zh-CN" sz="3200" i="1" dirty="0" err="1"/>
              <a:t>chaudri</a:t>
            </a:r>
            <a:r>
              <a:rPr lang="en-US" altLang="zh-CN" sz="3200" i="1" dirty="0"/>
              <a:t>)=2</a:t>
            </a:r>
          </a:p>
          <a:p>
            <a:endParaRPr lang="en-US" altLang="zh-CN" sz="3200" i="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66319654"/>
      </p:ext>
    </p:extLst>
  </p:cSld>
  <p:clrMapOvr>
    <a:masterClrMapping/>
  </p:clrMapOvr>
  <p:transition advTm="1388"/>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i="1" dirty="0"/>
              <a:t>Shortage</a:t>
            </a:r>
          </a:p>
          <a:p>
            <a:pPr marL="393192" lvl="1" indent="0">
              <a:buNone/>
            </a:pPr>
            <a:r>
              <a:rPr lang="en-US" altLang="zh-CN" i="1" dirty="0"/>
              <a:t>Candidate pairs may overhead:</a:t>
            </a:r>
          </a:p>
          <a:p>
            <a:pPr lvl="1"/>
            <a:r>
              <a:rPr lang="en-US" altLang="zh-CN" i="1" dirty="0"/>
              <a:t>&lt;</a:t>
            </a:r>
            <a:r>
              <a:rPr lang="en-US" altLang="zh-CN" i="1" dirty="0" err="1"/>
              <a:t>surajit_chaudhuri</a:t>
            </a:r>
            <a:r>
              <a:rPr lang="en-US" altLang="zh-CN" i="1" dirty="0"/>
              <a:t>, </a:t>
            </a:r>
            <a:r>
              <a:rPr lang="en-US" altLang="zh-CN" i="1" dirty="0" err="1"/>
              <a:t>surajit_chaudri</a:t>
            </a:r>
            <a:r>
              <a:rPr lang="en-US" altLang="zh-CN" i="1" dirty="0"/>
              <a:t>&gt;</a:t>
            </a:r>
          </a:p>
          <a:p>
            <a:pPr lvl="1"/>
            <a:r>
              <a:rPr lang="en-US" altLang="zh-CN" i="1" dirty="0"/>
              <a:t> &lt; </a:t>
            </a:r>
            <a:r>
              <a:rPr lang="en-US" altLang="zh-CN" i="1" dirty="0" err="1"/>
              <a:t>urajit_chaudhuri</a:t>
            </a:r>
            <a:r>
              <a:rPr lang="en-US" altLang="zh-CN" i="1" dirty="0"/>
              <a:t>, </a:t>
            </a:r>
            <a:r>
              <a:rPr lang="en-US" altLang="zh-CN" i="1" dirty="0" err="1"/>
              <a:t>surajit_chaudri</a:t>
            </a:r>
            <a:r>
              <a:rPr lang="en-US" altLang="zh-CN" i="1" dirty="0"/>
              <a:t>&gt;</a:t>
            </a:r>
          </a:p>
          <a:p>
            <a:pPr lvl="1"/>
            <a:r>
              <a:rPr lang="en-US" altLang="zh-CN" i="1" dirty="0"/>
              <a:t> &lt;</a:t>
            </a:r>
            <a:r>
              <a:rPr lang="en-US" altLang="zh-CN" i="1" dirty="0" err="1"/>
              <a:t>surajit_chaudhur</a:t>
            </a:r>
            <a:r>
              <a:rPr lang="en-US" altLang="zh-CN" i="1" dirty="0"/>
              <a:t> , </a:t>
            </a:r>
            <a:r>
              <a:rPr lang="en-US" altLang="zh-CN" i="1" dirty="0" err="1"/>
              <a:t>surajit_chaudri</a:t>
            </a:r>
            <a:r>
              <a:rPr lang="en-US" altLang="zh-CN" i="1" dirty="0"/>
              <a:t>&gt;</a:t>
            </a:r>
          </a:p>
          <a:p>
            <a:pPr lvl="1"/>
            <a:r>
              <a:rPr lang="en-US" altLang="zh-CN" i="1" dirty="0">
                <a:latin typeface="+mj-lt"/>
              </a:rPr>
              <a:t>                                    …...</a:t>
            </a:r>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F86F1FF6-8BE1-47A8-94A3-AD9ED26E9DC1}"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25</a:t>
            </a:fld>
            <a:r>
              <a:rPr lang="en-US" altLang="zh-CN"/>
              <a:t>/42</a:t>
            </a:r>
            <a:endParaRPr lang="zh-CN" altLang="en-US" dirty="0"/>
          </a:p>
        </p:txBody>
      </p:sp>
      <p:sp>
        <p:nvSpPr>
          <p:cNvPr id="5" name="TextBox 4"/>
          <p:cNvSpPr txBox="1"/>
          <p:nvPr/>
        </p:nvSpPr>
        <p:spPr>
          <a:xfrm rot="20341638">
            <a:off x="1134514" y="2756313"/>
            <a:ext cx="5095291"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a:solidFill>
                  <a:srgbClr val="FF0000"/>
                </a:solidFill>
              </a:rPr>
              <a:t>Duplicate Computations</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3207057428"/>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Problem Formulation</a:t>
            </a:r>
          </a:p>
          <a:p>
            <a:r>
              <a:rPr lang="en-US" altLang="zh-CN" dirty="0" err="1"/>
              <a:t>Trie</a:t>
            </a:r>
            <a:r>
              <a:rPr lang="en-US" altLang="zh-CN" dirty="0"/>
              <a:t>-based Framework</a:t>
            </a:r>
          </a:p>
          <a:p>
            <a:r>
              <a:rPr lang="en-US" altLang="zh-CN" dirty="0" err="1">
                <a:solidFill>
                  <a:srgbClr val="FF0000"/>
                </a:solidFill>
              </a:rPr>
              <a:t>Trie</a:t>
            </a:r>
            <a:r>
              <a:rPr lang="en-US" altLang="zh-CN" dirty="0">
                <a:solidFill>
                  <a:srgbClr val="FF0000"/>
                </a:solidFill>
              </a:rPr>
              <a:t>-based Algorithms</a:t>
            </a:r>
          </a:p>
          <a:p>
            <a:r>
              <a:rPr lang="en-US" altLang="zh-CN" dirty="0"/>
              <a:t>Optimizing Partition Scheme</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5A30EED7-D70A-4539-9E51-A2F9D9255E63}"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26</a:t>
            </a:fld>
            <a:r>
              <a:rPr lang="en-US" altLang="zh-CN"/>
              <a:t>/42</a:t>
            </a:r>
            <a:endParaRPr lang="zh-CN" altLang="en-US" dirty="0"/>
          </a:p>
        </p:txBody>
      </p:sp>
    </p:spTree>
    <p:custDataLst>
      <p:tags r:id="rId1"/>
    </p:custDataLst>
    <p:extLst>
      <p:ext uri="{BB962C8B-B14F-4D97-AF65-F5344CB8AC3E}">
        <p14:creationId xmlns:p14="http://schemas.microsoft.com/office/powerpoint/2010/main" val="1903169652"/>
      </p:ext>
    </p:extLst>
  </p:cSld>
  <p:clrMapOvr>
    <a:masterClrMapping/>
  </p:clrMapOvr>
  <p:transition advTm="593"/>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-based Algorithm</a:t>
            </a:r>
            <a:endParaRPr lang="zh-CN" altLang="en-US" dirty="0"/>
          </a:p>
        </p:txBody>
      </p:sp>
      <p:sp>
        <p:nvSpPr>
          <p:cNvPr id="3" name="内容占位符 2"/>
          <p:cNvSpPr>
            <a:spLocks noGrp="1"/>
          </p:cNvSpPr>
          <p:nvPr>
            <p:ph idx="1"/>
          </p:nvPr>
        </p:nvSpPr>
        <p:spPr>
          <a:xfrm>
            <a:off x="144016" y="1340768"/>
            <a:ext cx="8999984" cy="5112568"/>
          </a:xfrm>
        </p:spPr>
        <p:txBody>
          <a:bodyPr>
            <a:normAutofit/>
          </a:bodyPr>
          <a:lstStyle/>
          <a:p>
            <a:pPr>
              <a:defRPr/>
            </a:pPr>
            <a:r>
              <a:rPr lang="en-US" altLang="zh-CN" sz="2800" dirty="0"/>
              <a:t>Step3: From the document, find the matched segments from the </a:t>
            </a:r>
            <a:r>
              <a:rPr lang="en-US" altLang="zh-CN" sz="2800" dirty="0" err="1"/>
              <a:t>trie</a:t>
            </a:r>
            <a:r>
              <a:rPr lang="en-US" altLang="zh-CN" sz="2800" dirty="0"/>
              <a:t> structure.</a:t>
            </a:r>
          </a:p>
          <a:p>
            <a:pPr>
              <a:defRPr/>
            </a:pPr>
            <a:endParaRPr lang="en-US" altLang="zh-CN" dirty="0"/>
          </a:p>
          <a:p>
            <a:pPr>
              <a:defRPr/>
            </a:pPr>
            <a:r>
              <a:rPr lang="en-US" altLang="zh-CN" dirty="0"/>
              <a:t>To avoid duplicate computation, we do not enumerate all valid substrings. </a:t>
            </a:r>
          </a:p>
          <a:p>
            <a:pPr marL="0" indent="0">
              <a:buNone/>
              <a:defRPr/>
            </a:pPr>
            <a:endParaRPr lang="en-US" altLang="zh-CN" dirty="0"/>
          </a:p>
          <a:p>
            <a:pPr>
              <a:defRPr/>
            </a:pPr>
            <a:r>
              <a:rPr lang="en-US" altLang="zh-CN" sz="2800" dirty="0" err="1"/>
              <a:t>Trie</a:t>
            </a:r>
            <a:r>
              <a:rPr lang="en-US" altLang="zh-CN" sz="2800" dirty="0"/>
              <a:t>-based Method</a:t>
            </a:r>
          </a:p>
          <a:p>
            <a:pPr lvl="1">
              <a:defRPr/>
            </a:pPr>
            <a:r>
              <a:rPr lang="en-US" altLang="zh-CN" dirty="0"/>
              <a:t>3.1 Search:  Search matched segments.</a:t>
            </a:r>
          </a:p>
          <a:p>
            <a:pPr lvl="1">
              <a:defRPr/>
            </a:pPr>
            <a:r>
              <a:rPr lang="en-US" altLang="zh-CN" dirty="0"/>
              <a:t>3.2 Extension: Extend the matched segments to find similar pairs.</a:t>
            </a:r>
            <a:endParaRPr lang="zh-CN" altLang="en-US" dirty="0"/>
          </a:p>
        </p:txBody>
      </p:sp>
      <p:sp>
        <p:nvSpPr>
          <p:cNvPr id="4" name="日期占位符 3"/>
          <p:cNvSpPr>
            <a:spLocks noGrp="1"/>
          </p:cNvSpPr>
          <p:nvPr>
            <p:ph type="dt" sz="half" idx="10"/>
          </p:nvPr>
        </p:nvSpPr>
        <p:spPr/>
        <p:txBody>
          <a:bodyPr/>
          <a:lstStyle/>
          <a:p>
            <a:fld id="{FA9CD6AC-8285-426C-A2EA-720E07F58F3C}"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27</a:t>
            </a:fld>
            <a:r>
              <a:rPr lang="en-US" altLang="zh-CN"/>
              <a:t>/42</a:t>
            </a:r>
            <a:endParaRPr lang="zh-CN" altLang="en-US" dirty="0"/>
          </a:p>
        </p:txBody>
      </p:sp>
    </p:spTree>
    <p:custDataLst>
      <p:tags r:id="rId1"/>
    </p:custDataLst>
    <p:extLst>
      <p:ext uri="{BB962C8B-B14F-4D97-AF65-F5344CB8AC3E}">
        <p14:creationId xmlns:p14="http://schemas.microsoft.com/office/powerpoint/2010/main" val="236161461"/>
      </p:ext>
    </p:extLst>
  </p:cSld>
  <p:clrMapOvr>
    <a:masterClrMapping/>
  </p:clrMapOvr>
  <p:transition advTm="1388"/>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3.1 Search: Search matched segments.</a:t>
            </a:r>
          </a:p>
        </p:txBody>
      </p:sp>
      <p:sp>
        <p:nvSpPr>
          <p:cNvPr id="4" name="日期占位符 3"/>
          <p:cNvSpPr>
            <a:spLocks noGrp="1"/>
          </p:cNvSpPr>
          <p:nvPr>
            <p:ph type="dt" sz="half" idx="10"/>
          </p:nvPr>
        </p:nvSpPr>
        <p:spPr/>
        <p:txBody>
          <a:bodyPr/>
          <a:lstStyle/>
          <a:p>
            <a:fld id="{7B469685-18B4-45C6-B0CB-735F5D275705}"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28</a:t>
            </a:fld>
            <a:r>
              <a:rPr lang="en-US" altLang="zh-CN"/>
              <a:t>/42</a:t>
            </a:r>
            <a:endParaRPr lang="zh-CN" alt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1403648" y="1772816"/>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5536" y="5733256"/>
            <a:ext cx="9001000" cy="523220"/>
          </a:xfrm>
          <a:prstGeom prst="rect">
            <a:avLst/>
          </a:prstGeom>
        </p:spPr>
        <p:txBody>
          <a:bodyPr wrap="square">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cxnSp>
        <p:nvCxnSpPr>
          <p:cNvPr id="9" name="直接连接符 8"/>
          <p:cNvCxnSpPr/>
          <p:nvPr/>
        </p:nvCxnSpPr>
        <p:spPr>
          <a:xfrm>
            <a:off x="490309" y="6165304"/>
            <a:ext cx="847417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39534" y="6165304"/>
            <a:ext cx="8224954"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01598" y="6165304"/>
            <a:ext cx="8062890"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5616" y="6165304"/>
            <a:ext cx="7858644"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293502" y="6165304"/>
            <a:ext cx="7703798"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449871" y="6165304"/>
            <a:ext cx="755200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2195736" y="2060848"/>
            <a:ext cx="240149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597230" y="2060848"/>
            <a:ext cx="127091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5580112" y="2636912"/>
            <a:ext cx="288032" cy="5040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2195736" y="2636912"/>
            <a:ext cx="720080" cy="5040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4597229" y="2060848"/>
            <a:ext cx="33581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933043" y="2636912"/>
            <a:ext cx="0" cy="504056"/>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4932040" y="3024002"/>
            <a:ext cx="0" cy="73798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932040" y="3717032"/>
            <a:ext cx="0" cy="73798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4932040" y="4359623"/>
            <a:ext cx="0" cy="892967"/>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475843" y="5181548"/>
            <a:ext cx="914400" cy="54037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331640" y="5733256"/>
            <a:ext cx="864096" cy="54037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33077076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 presetClass="exit" presetSubtype="0" fill="hold" nodeType="after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3000"/>
                            </p:stCondLst>
                            <p:childTnLst>
                              <p:par>
                                <p:cTn id="46" presetID="1" presetClass="exit" presetSubtype="0" fill="hold" nodeType="after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3500"/>
                            </p:stCondLst>
                            <p:childTnLst>
                              <p:par>
                                <p:cTn id="57" presetID="1" presetClass="exit" presetSubtype="0" fill="hold" nodeType="after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Extend the matched segments to find similar pairs.</a:t>
            </a:r>
            <a:endParaRPr lang="zh-CN" altLang="en-US" dirty="0"/>
          </a:p>
        </p:txBody>
      </p:sp>
      <p:sp>
        <p:nvSpPr>
          <p:cNvPr id="4" name="日期占位符 3"/>
          <p:cNvSpPr>
            <a:spLocks noGrp="1"/>
          </p:cNvSpPr>
          <p:nvPr>
            <p:ph type="dt" sz="half" idx="10"/>
          </p:nvPr>
        </p:nvSpPr>
        <p:spPr/>
        <p:txBody>
          <a:bodyPr/>
          <a:lstStyle/>
          <a:p>
            <a:fld id="{7E99779C-152E-4579-B478-CE5DD5C33A45}"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29</a:t>
            </a:fld>
            <a:r>
              <a:rPr lang="en-US" altLang="zh-CN"/>
              <a:t>/42</a:t>
            </a:r>
            <a:endParaRPr lang="zh-CN" altLang="en-US" dirty="0"/>
          </a:p>
        </p:txBody>
      </p:sp>
      <p:sp>
        <p:nvSpPr>
          <p:cNvPr id="5" name="矩形 4"/>
          <p:cNvSpPr/>
          <p:nvPr/>
        </p:nvSpPr>
        <p:spPr>
          <a:xfrm>
            <a:off x="251520" y="1916832"/>
            <a:ext cx="9001000" cy="2246769"/>
          </a:xfrm>
          <a:prstGeom prst="rect">
            <a:avLst/>
          </a:prstGeom>
        </p:spPr>
        <p:txBody>
          <a:bodyPr wrap="square">
            <a:spAutoFit/>
          </a:bodyPr>
          <a:lstStyle/>
          <a:p>
            <a:r>
              <a:rPr lang="en-US" altLang="zh-CN" sz="2800" i="1" dirty="0"/>
              <a:t>D: </a:t>
            </a:r>
            <a:r>
              <a:rPr lang="en-US" altLang="zh-CN" sz="2800" i="1" dirty="0" err="1"/>
              <a:t>kaush</a:t>
            </a:r>
            <a:r>
              <a:rPr lang="en-US" altLang="zh-CN" sz="2800" i="1" dirty="0" err="1">
                <a:solidFill>
                  <a:srgbClr val="FF0000"/>
                </a:solidFill>
              </a:rPr>
              <a:t>it</a:t>
            </a:r>
            <a:r>
              <a:rPr lang="en-US" altLang="zh-CN" sz="2800" i="1" dirty="0">
                <a:solidFill>
                  <a:srgbClr val="FF0000"/>
                </a:solidFill>
              </a:rPr>
              <a:t> </a:t>
            </a:r>
            <a:r>
              <a:rPr lang="en-US" altLang="zh-CN" sz="2800" i="1" dirty="0" err="1">
                <a:solidFill>
                  <a:srgbClr val="FF0000"/>
                </a:solidFill>
              </a:rPr>
              <a:t>ch</a:t>
            </a:r>
            <a:r>
              <a:rPr lang="en-US" altLang="zh-CN" sz="2800" i="1" dirty="0" err="1"/>
              <a:t>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a:t>
            </a:r>
          </a:p>
          <a:p>
            <a:endParaRPr lang="en-US" altLang="zh-CN" sz="2800" i="1" dirty="0"/>
          </a:p>
          <a:p>
            <a:r>
              <a:rPr lang="en-US" altLang="zh-CN" sz="2800" dirty="0"/>
              <a:t>e</a:t>
            </a:r>
            <a:r>
              <a:rPr lang="en-US" altLang="zh-CN" sz="2800" baseline="-25000" dirty="0"/>
              <a:t>3</a:t>
            </a:r>
            <a:r>
              <a:rPr lang="en-US" altLang="zh-CN" sz="2800" dirty="0"/>
              <a:t>:   </a:t>
            </a:r>
            <a:r>
              <a:rPr lang="en-US" altLang="zh-CN" sz="2800" dirty="0" err="1"/>
              <a:t>suraj</a:t>
            </a:r>
            <a:r>
              <a:rPr lang="en-US" altLang="zh-CN" sz="2800" dirty="0" err="1">
                <a:solidFill>
                  <a:srgbClr val="FF0000"/>
                </a:solidFill>
              </a:rPr>
              <a:t>it</a:t>
            </a:r>
            <a:r>
              <a:rPr lang="en-US" altLang="zh-CN" sz="2800" dirty="0">
                <a:solidFill>
                  <a:srgbClr val="FF0000"/>
                </a:solidFill>
              </a:rPr>
              <a:t> </a:t>
            </a:r>
            <a:r>
              <a:rPr lang="en-US" altLang="zh-CN" sz="2800" dirty="0" err="1">
                <a:solidFill>
                  <a:srgbClr val="FF0000"/>
                </a:solidFill>
              </a:rPr>
              <a:t>ch</a:t>
            </a:r>
            <a:r>
              <a:rPr lang="en-US" altLang="zh-CN" sz="2800" dirty="0" err="1"/>
              <a:t>audri</a:t>
            </a:r>
            <a:endParaRPr lang="en-US" altLang="zh-CN" sz="2800" dirty="0"/>
          </a:p>
          <a:p>
            <a:r>
              <a:rPr lang="en-US" altLang="zh-CN" sz="2800" dirty="0"/>
              <a:t>e</a:t>
            </a:r>
            <a:r>
              <a:rPr lang="en-US" altLang="zh-CN" sz="2800" baseline="-25000" dirty="0"/>
              <a:t>4</a:t>
            </a:r>
            <a:r>
              <a:rPr lang="en-US" altLang="zh-CN" sz="2800" dirty="0"/>
              <a:t>: </a:t>
            </a:r>
            <a:r>
              <a:rPr lang="en-US" altLang="zh-CN" sz="2800" dirty="0" err="1"/>
              <a:t>caush</a:t>
            </a:r>
            <a:r>
              <a:rPr lang="en-US" altLang="zh-CN" sz="2800" dirty="0" err="1">
                <a:solidFill>
                  <a:srgbClr val="FF0000"/>
                </a:solidFill>
              </a:rPr>
              <a:t>it</a:t>
            </a:r>
            <a:r>
              <a:rPr lang="en-US" altLang="zh-CN" sz="2800" dirty="0">
                <a:solidFill>
                  <a:srgbClr val="FF0000"/>
                </a:solidFill>
              </a:rPr>
              <a:t> </a:t>
            </a:r>
            <a:r>
              <a:rPr lang="en-US" altLang="zh-CN" sz="2800" dirty="0" err="1">
                <a:solidFill>
                  <a:srgbClr val="FF0000"/>
                </a:solidFill>
              </a:rPr>
              <a:t>ch</a:t>
            </a:r>
            <a:r>
              <a:rPr lang="en-US" altLang="zh-CN" sz="2800" dirty="0" err="1"/>
              <a:t>audui</a:t>
            </a:r>
            <a:endParaRPr lang="en-US" altLang="zh-CN" sz="2800" dirty="0"/>
          </a:p>
          <a:p>
            <a:r>
              <a:rPr lang="en-US" altLang="zh-CN" sz="2800" dirty="0"/>
              <a:t>e</a:t>
            </a:r>
            <a:r>
              <a:rPr lang="en-US" altLang="zh-CN" sz="2800" baseline="-25000" dirty="0"/>
              <a:t>5</a:t>
            </a:r>
            <a:r>
              <a:rPr lang="en-US" altLang="zh-CN" sz="2800" dirty="0"/>
              <a:t>: </a:t>
            </a:r>
            <a:r>
              <a:rPr lang="en-US" altLang="zh-CN" sz="2800" dirty="0" err="1"/>
              <a:t>caush</a:t>
            </a:r>
            <a:r>
              <a:rPr lang="en-US" altLang="zh-CN" sz="2800" dirty="0" err="1">
                <a:solidFill>
                  <a:srgbClr val="FF0000"/>
                </a:solidFill>
              </a:rPr>
              <a:t>it</a:t>
            </a:r>
            <a:r>
              <a:rPr lang="en-US" altLang="zh-CN" sz="2800" dirty="0">
                <a:solidFill>
                  <a:srgbClr val="FF0000"/>
                </a:solidFill>
              </a:rPr>
              <a:t> </a:t>
            </a:r>
            <a:r>
              <a:rPr lang="en-US" altLang="zh-CN" sz="2800" dirty="0" err="1">
                <a:solidFill>
                  <a:srgbClr val="FF0000"/>
                </a:solidFill>
              </a:rPr>
              <a:t>ch</a:t>
            </a:r>
            <a:r>
              <a:rPr lang="en-US" altLang="zh-CN" sz="2800" dirty="0" err="1"/>
              <a:t>akrab</a:t>
            </a:r>
            <a:r>
              <a:rPr lang="en-US" altLang="zh-CN" sz="2800" i="1" dirty="0"/>
              <a:t> </a:t>
            </a:r>
            <a:endParaRPr lang="zh-CN" altLang="en-US" sz="2800" dirty="0"/>
          </a:p>
        </p:txBody>
      </p:sp>
    </p:spTree>
    <p:custDataLst>
      <p:tags r:id="rId1"/>
    </p:custDataLst>
    <p:extLst>
      <p:ext uri="{BB962C8B-B14F-4D97-AF65-F5344CB8AC3E}">
        <p14:creationId xmlns:p14="http://schemas.microsoft.com/office/powerpoint/2010/main" val="3052778831"/>
      </p:ext>
    </p:extLst>
  </p:cSld>
  <p:clrMapOvr>
    <a:masterClrMapping/>
  </p:clrMapOvr>
  <p:transition advTm="138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200120"/>
            <a:ext cx="8229600" cy="4389120"/>
          </a:xfrm>
        </p:spPr>
        <p:txBody>
          <a:bodyPr>
            <a:normAutofit/>
          </a:bodyPr>
          <a:lstStyle/>
          <a:p>
            <a:r>
              <a:rPr lang="en-US" altLang="zh-CN" sz="2800" dirty="0"/>
              <a:t>Dictionary-based NER</a:t>
            </a:r>
          </a:p>
          <a:p>
            <a:endParaRPr lang="en-US" altLang="zh-CN" dirty="0"/>
          </a:p>
        </p:txBody>
      </p:sp>
      <p:sp>
        <p:nvSpPr>
          <p:cNvPr id="15" name="标题 1"/>
          <p:cNvSpPr>
            <a:spLocks noGrp="1"/>
          </p:cNvSpPr>
          <p:nvPr>
            <p:ph type="title"/>
          </p:nvPr>
        </p:nvSpPr>
        <p:spPr>
          <a:xfrm>
            <a:off x="457200" y="-99392"/>
            <a:ext cx="8229600" cy="1143000"/>
          </a:xfrm>
        </p:spPr>
        <p:txBody>
          <a:bodyPr>
            <a:normAutofit/>
          </a:bodyPr>
          <a:lstStyle/>
          <a:p>
            <a:r>
              <a:rPr lang="en-US" altLang="zh-CN" dirty="0"/>
              <a:t>Named Entity Recognition</a:t>
            </a:r>
            <a:endParaRPr lang="zh-CN" altLang="en-US" dirty="0"/>
          </a:p>
        </p:txBody>
      </p:sp>
      <p:sp>
        <p:nvSpPr>
          <p:cNvPr id="18" name="日期占位符 17"/>
          <p:cNvSpPr>
            <a:spLocks noGrp="1"/>
          </p:cNvSpPr>
          <p:nvPr>
            <p:ph type="dt" sz="half" idx="10"/>
          </p:nvPr>
        </p:nvSpPr>
        <p:spPr/>
        <p:txBody>
          <a:bodyPr/>
          <a:lstStyle/>
          <a:p>
            <a:fld id="{7F9BE814-0937-4673-BCD9-3A52B9DFF949}" type="datetime1">
              <a:rPr lang="en-US" altLang="zh-CN" smtClean="0"/>
              <a:t>5/27/19</a:t>
            </a:fld>
            <a:endParaRPr lang="zh-CN" altLang="en-US" dirty="0"/>
          </a:p>
        </p:txBody>
      </p:sp>
      <p:sp>
        <p:nvSpPr>
          <p:cNvPr id="25" name="页脚占位符 24"/>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24" name="Text Box 4"/>
          <p:cNvSpPr txBox="1">
            <a:spLocks noChangeArrowheads="1"/>
          </p:cNvSpPr>
          <p:nvPr/>
        </p:nvSpPr>
        <p:spPr bwMode="auto">
          <a:xfrm>
            <a:off x="838200" y="2473861"/>
            <a:ext cx="2057400" cy="3785652"/>
          </a:xfrm>
          <a:prstGeom prst="rect">
            <a:avLst/>
          </a:prstGeom>
          <a:solidFill>
            <a:schemeClr val="bg1"/>
          </a:solidFill>
          <a:ln w="9525" algn="ctr">
            <a:noFill/>
            <a:miter lim="800000"/>
            <a:headEnd/>
            <a:tailEnd/>
          </a:ln>
        </p:spPr>
        <p:txBody>
          <a:bodyPr anchor="b">
            <a:spAutoFit/>
          </a:bodyPr>
          <a:lstStyle/>
          <a:p>
            <a:pPr>
              <a:spcBef>
                <a:spcPct val="50000"/>
              </a:spcBef>
            </a:pPr>
            <a:r>
              <a:rPr lang="en-US" altLang="zh-CN" sz="1600" dirty="0">
                <a:solidFill>
                  <a:srgbClr val="000066"/>
                </a:solidFill>
                <a:latin typeface="Verdana" pitchFamily="34" charset="0"/>
                <a:ea typeface="Verdana" pitchFamily="34" charset="0"/>
                <a:cs typeface="Verdana" pitchFamily="34" charset="0"/>
              </a:rPr>
              <a:t>Isaac Newton Sigmund Freud English     Austrian    physicist mathematician astronomer philosopher alchemist theologian psychiatrist economist historian sociologist           ...</a:t>
            </a:r>
          </a:p>
        </p:txBody>
      </p:sp>
      <p:sp>
        <p:nvSpPr>
          <p:cNvPr id="26" name="Text Box 5"/>
          <p:cNvSpPr txBox="1">
            <a:spLocks noChangeArrowheads="1"/>
          </p:cNvSpPr>
          <p:nvPr/>
        </p:nvSpPr>
        <p:spPr bwMode="auto">
          <a:xfrm>
            <a:off x="3290916" y="2060848"/>
            <a:ext cx="5181600" cy="4078039"/>
          </a:xfrm>
          <a:prstGeom prst="rect">
            <a:avLst/>
          </a:prstGeom>
          <a:noFill/>
          <a:ln w="9525" algn="ctr">
            <a:noFill/>
            <a:miter lim="800000"/>
            <a:headEnd/>
            <a:tailEnd/>
          </a:ln>
        </p:spPr>
        <p:txBody>
          <a:bodyPr wrap="square" anchor="b">
            <a:spAutoFit/>
          </a:bodyPr>
          <a:lstStyle/>
          <a:p>
            <a:pPr>
              <a:spcBef>
                <a:spcPct val="50000"/>
              </a:spcBef>
            </a:pPr>
            <a:endParaRPr lang="en-US" altLang="zh-CN" sz="1400" i="1" dirty="0">
              <a:solidFill>
                <a:srgbClr val="CC0000"/>
              </a:solidFill>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1 Sir Isaac Newton was an English physicist, mathematician, astronomer, natural philosopher, alchemist, and theologian and one of the most influential men in human history. His </a:t>
            </a:r>
            <a:r>
              <a:rPr lang="en-US" altLang="zh-CN" sz="1400" dirty="0" err="1">
                <a:latin typeface="Verdana" pitchFamily="34" charset="0"/>
                <a:ea typeface="Verdana" pitchFamily="34" charset="0"/>
                <a:cs typeface="Verdana" pitchFamily="34" charset="0"/>
              </a:rPr>
              <a:t>Philosophiæ</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Naturalis</a:t>
            </a:r>
            <a:r>
              <a:rPr lang="en-US" altLang="zh-CN" sz="1400" dirty="0">
                <a:latin typeface="Verdana" pitchFamily="34" charset="0"/>
                <a:ea typeface="Verdana" pitchFamily="34" charset="0"/>
                <a:cs typeface="Verdana" pitchFamily="34" charset="0"/>
              </a:rPr>
              <a:t> Principia </a:t>
            </a:r>
            <a:r>
              <a:rPr lang="en-US" altLang="zh-CN" sz="1400" dirty="0" err="1">
                <a:latin typeface="Verdana" pitchFamily="34" charset="0"/>
                <a:ea typeface="Verdana" pitchFamily="34" charset="0"/>
                <a:cs typeface="Verdana" pitchFamily="34" charset="0"/>
              </a:rPr>
              <a:t>Mathematica</a:t>
            </a:r>
            <a:r>
              <a:rPr lang="en-US" altLang="zh-CN" sz="1400" dirty="0">
                <a:latin typeface="Verdana" pitchFamily="34" charset="0"/>
                <a:ea typeface="Verdana" pitchFamily="34" charset="0"/>
                <a:cs typeface="Verdana" pitchFamily="34" charset="0"/>
              </a:rPr>
              <a:t>, published in 1687, is by itself considered to be among the most influential books in the history of science, laying the groundwork for most of classical mechanics.</a:t>
            </a:r>
          </a:p>
          <a:p>
            <a:pPr algn="l">
              <a:spcBef>
                <a:spcPct val="50000"/>
              </a:spcBef>
            </a:pPr>
            <a:endParaRPr lang="en-US" altLang="zh-CN" sz="1400" dirty="0">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2 Sigmund Freud was an Austrian psychiatrist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psychoanalyst.</a:t>
            </a:r>
          </a:p>
        </p:txBody>
      </p:sp>
      <p:sp>
        <p:nvSpPr>
          <p:cNvPr id="27" name="Line 6"/>
          <p:cNvSpPr>
            <a:spLocks noChangeShapeType="1"/>
          </p:cNvSpPr>
          <p:nvPr/>
        </p:nvSpPr>
        <p:spPr bwMode="auto">
          <a:xfrm>
            <a:off x="6477000" y="2657482"/>
            <a:ext cx="914400" cy="0"/>
          </a:xfrm>
          <a:prstGeom prst="line">
            <a:avLst/>
          </a:prstGeom>
          <a:noFill/>
          <a:ln w="19050">
            <a:solidFill>
              <a:srgbClr val="FF0000"/>
            </a:solidFill>
            <a:round/>
            <a:headEnd/>
            <a:tailEnd/>
          </a:ln>
        </p:spPr>
        <p:txBody>
          <a:bodyPr anchor="b"/>
          <a:lstStyle/>
          <a:p>
            <a:endParaRPr lang="zh-CN" altLang="en-US"/>
          </a:p>
        </p:txBody>
      </p:sp>
      <p:sp>
        <p:nvSpPr>
          <p:cNvPr id="28" name="Line 9"/>
          <p:cNvSpPr>
            <a:spLocks noChangeShapeType="1"/>
          </p:cNvSpPr>
          <p:nvPr/>
        </p:nvSpPr>
        <p:spPr bwMode="auto">
          <a:xfrm>
            <a:off x="3352800" y="2886082"/>
            <a:ext cx="1295400" cy="0"/>
          </a:xfrm>
          <a:prstGeom prst="line">
            <a:avLst/>
          </a:prstGeom>
          <a:noFill/>
          <a:ln w="19050">
            <a:solidFill>
              <a:srgbClr val="FF0000"/>
            </a:solidFill>
            <a:round/>
            <a:headEnd/>
            <a:tailEnd/>
          </a:ln>
        </p:spPr>
        <p:txBody>
          <a:bodyPr anchor="b"/>
          <a:lstStyle/>
          <a:p>
            <a:endParaRPr lang="zh-CN" altLang="en-US"/>
          </a:p>
        </p:txBody>
      </p:sp>
      <p:sp>
        <p:nvSpPr>
          <p:cNvPr id="30" name="Line 10"/>
          <p:cNvSpPr>
            <a:spLocks noChangeShapeType="1"/>
          </p:cNvSpPr>
          <p:nvPr/>
        </p:nvSpPr>
        <p:spPr bwMode="auto">
          <a:xfrm>
            <a:off x="4800600" y="2886082"/>
            <a:ext cx="1066800" cy="0"/>
          </a:xfrm>
          <a:prstGeom prst="line">
            <a:avLst/>
          </a:prstGeom>
          <a:noFill/>
          <a:ln w="19050">
            <a:solidFill>
              <a:srgbClr val="FF0000"/>
            </a:solidFill>
            <a:round/>
            <a:headEnd/>
            <a:tailEnd/>
          </a:ln>
        </p:spPr>
        <p:txBody>
          <a:bodyPr anchor="b"/>
          <a:lstStyle/>
          <a:p>
            <a:endParaRPr lang="zh-CN" altLang="en-US"/>
          </a:p>
        </p:txBody>
      </p:sp>
      <p:sp>
        <p:nvSpPr>
          <p:cNvPr id="31" name="Line 11"/>
          <p:cNvSpPr>
            <a:spLocks noChangeShapeType="1"/>
          </p:cNvSpPr>
          <p:nvPr/>
        </p:nvSpPr>
        <p:spPr bwMode="auto">
          <a:xfrm>
            <a:off x="6705600" y="2886082"/>
            <a:ext cx="1066800" cy="0"/>
          </a:xfrm>
          <a:prstGeom prst="line">
            <a:avLst/>
          </a:prstGeom>
          <a:noFill/>
          <a:ln w="19050">
            <a:solidFill>
              <a:srgbClr val="FF0000"/>
            </a:solidFill>
            <a:round/>
            <a:headEnd/>
            <a:tailEnd/>
          </a:ln>
        </p:spPr>
        <p:txBody>
          <a:bodyPr anchor="b"/>
          <a:lstStyle/>
          <a:p>
            <a:endParaRPr lang="zh-CN" altLang="en-US"/>
          </a:p>
        </p:txBody>
      </p:sp>
      <p:sp>
        <p:nvSpPr>
          <p:cNvPr id="32" name="Line 12"/>
          <p:cNvSpPr>
            <a:spLocks noChangeShapeType="1"/>
          </p:cNvSpPr>
          <p:nvPr/>
        </p:nvSpPr>
        <p:spPr bwMode="auto">
          <a:xfrm>
            <a:off x="3352800" y="3114682"/>
            <a:ext cx="838200" cy="0"/>
          </a:xfrm>
          <a:prstGeom prst="line">
            <a:avLst/>
          </a:prstGeom>
          <a:noFill/>
          <a:ln w="19050">
            <a:solidFill>
              <a:srgbClr val="FF0000"/>
            </a:solidFill>
            <a:round/>
            <a:headEnd/>
            <a:tailEnd/>
          </a:ln>
        </p:spPr>
        <p:txBody>
          <a:bodyPr anchor="b"/>
          <a:lstStyle/>
          <a:p>
            <a:endParaRPr lang="zh-CN" altLang="en-US"/>
          </a:p>
        </p:txBody>
      </p:sp>
      <p:sp>
        <p:nvSpPr>
          <p:cNvPr id="33" name="Line 13"/>
          <p:cNvSpPr>
            <a:spLocks noChangeShapeType="1"/>
          </p:cNvSpPr>
          <p:nvPr/>
        </p:nvSpPr>
        <p:spPr bwMode="auto">
          <a:xfrm>
            <a:off x="4724400" y="3114682"/>
            <a:ext cx="990600" cy="0"/>
          </a:xfrm>
          <a:prstGeom prst="line">
            <a:avLst/>
          </a:prstGeom>
          <a:noFill/>
          <a:ln w="19050">
            <a:solidFill>
              <a:srgbClr val="FF0000"/>
            </a:solidFill>
            <a:round/>
            <a:headEnd/>
            <a:tailEnd/>
          </a:ln>
        </p:spPr>
        <p:txBody>
          <a:bodyPr anchor="b"/>
          <a:lstStyle/>
          <a:p>
            <a:endParaRPr lang="zh-CN" altLang="en-US"/>
          </a:p>
        </p:txBody>
      </p:sp>
      <p:sp>
        <p:nvSpPr>
          <p:cNvPr id="34" name="Line 14"/>
          <p:cNvSpPr>
            <a:spLocks noChangeShapeType="1"/>
          </p:cNvSpPr>
          <p:nvPr/>
        </p:nvSpPr>
        <p:spPr bwMode="auto">
          <a:xfrm>
            <a:off x="6477000" y="4791082"/>
            <a:ext cx="1066800" cy="0"/>
          </a:xfrm>
          <a:prstGeom prst="line">
            <a:avLst/>
          </a:prstGeom>
          <a:noFill/>
          <a:ln w="19050">
            <a:solidFill>
              <a:srgbClr val="FF0000"/>
            </a:solidFill>
            <a:round/>
            <a:headEnd/>
            <a:tailEnd/>
          </a:ln>
        </p:spPr>
        <p:txBody>
          <a:bodyPr anchor="b"/>
          <a:lstStyle/>
          <a:p>
            <a:endParaRPr lang="zh-CN" altLang="en-US"/>
          </a:p>
        </p:txBody>
      </p:sp>
      <p:sp>
        <p:nvSpPr>
          <p:cNvPr id="35" name="Line 9"/>
          <p:cNvSpPr>
            <a:spLocks noChangeShapeType="1"/>
          </p:cNvSpPr>
          <p:nvPr/>
        </p:nvSpPr>
        <p:spPr bwMode="auto">
          <a:xfrm>
            <a:off x="3810000" y="2657482"/>
            <a:ext cx="1295400" cy="0"/>
          </a:xfrm>
          <a:prstGeom prst="line">
            <a:avLst/>
          </a:prstGeom>
          <a:noFill/>
          <a:ln w="19050">
            <a:solidFill>
              <a:srgbClr val="FF0000"/>
            </a:solidFill>
            <a:round/>
            <a:headEnd/>
            <a:tailEnd/>
          </a:ln>
        </p:spPr>
        <p:txBody>
          <a:bodyPr anchor="b"/>
          <a:lstStyle/>
          <a:p>
            <a:endParaRPr lang="zh-CN" altLang="en-US"/>
          </a:p>
        </p:txBody>
      </p:sp>
      <p:sp>
        <p:nvSpPr>
          <p:cNvPr id="36" name="Line 6"/>
          <p:cNvSpPr>
            <a:spLocks noChangeShapeType="1"/>
          </p:cNvSpPr>
          <p:nvPr/>
        </p:nvSpPr>
        <p:spPr bwMode="auto">
          <a:xfrm>
            <a:off x="5867400" y="2657482"/>
            <a:ext cx="533400" cy="0"/>
          </a:xfrm>
          <a:prstGeom prst="line">
            <a:avLst/>
          </a:prstGeom>
          <a:noFill/>
          <a:ln w="19050">
            <a:solidFill>
              <a:srgbClr val="FF0000"/>
            </a:solidFill>
            <a:round/>
            <a:headEnd/>
            <a:tailEnd/>
          </a:ln>
        </p:spPr>
        <p:txBody>
          <a:bodyPr anchor="b"/>
          <a:lstStyle/>
          <a:p>
            <a:endParaRPr lang="zh-CN" altLang="en-US"/>
          </a:p>
        </p:txBody>
      </p:sp>
      <p:sp>
        <p:nvSpPr>
          <p:cNvPr id="37" name="Line 14"/>
          <p:cNvSpPr>
            <a:spLocks noChangeShapeType="1"/>
          </p:cNvSpPr>
          <p:nvPr/>
        </p:nvSpPr>
        <p:spPr bwMode="auto">
          <a:xfrm>
            <a:off x="3581400" y="4791082"/>
            <a:ext cx="1295400" cy="0"/>
          </a:xfrm>
          <a:prstGeom prst="line">
            <a:avLst/>
          </a:prstGeom>
          <a:noFill/>
          <a:ln w="19050">
            <a:solidFill>
              <a:srgbClr val="FF0000"/>
            </a:solidFill>
            <a:round/>
            <a:headEnd/>
            <a:tailEnd/>
          </a:ln>
        </p:spPr>
        <p:txBody>
          <a:bodyPr anchor="b"/>
          <a:lstStyle/>
          <a:p>
            <a:endParaRPr lang="zh-CN" altLang="en-US"/>
          </a:p>
        </p:txBody>
      </p:sp>
      <p:sp>
        <p:nvSpPr>
          <p:cNvPr id="38" name="Line 14"/>
          <p:cNvSpPr>
            <a:spLocks noChangeShapeType="1"/>
          </p:cNvSpPr>
          <p:nvPr/>
        </p:nvSpPr>
        <p:spPr bwMode="auto">
          <a:xfrm>
            <a:off x="5638800" y="4791082"/>
            <a:ext cx="685800" cy="0"/>
          </a:xfrm>
          <a:prstGeom prst="line">
            <a:avLst/>
          </a:prstGeom>
          <a:noFill/>
          <a:ln w="19050">
            <a:solidFill>
              <a:srgbClr val="FF0000"/>
            </a:solidFill>
            <a:round/>
            <a:headEnd/>
            <a:tailEnd/>
          </a:ln>
        </p:spPr>
        <p:txBody>
          <a:bodyPr anchor="b"/>
          <a:lstStyle/>
          <a:p>
            <a:endParaRPr lang="zh-CN" altLang="en-US"/>
          </a:p>
        </p:txBody>
      </p:sp>
      <p:sp>
        <p:nvSpPr>
          <p:cNvPr id="39" name="Line 14"/>
          <p:cNvSpPr>
            <a:spLocks noChangeShapeType="1"/>
          </p:cNvSpPr>
          <p:nvPr/>
        </p:nvSpPr>
        <p:spPr bwMode="auto">
          <a:xfrm>
            <a:off x="4648200" y="6086482"/>
            <a:ext cx="1295400" cy="0"/>
          </a:xfrm>
          <a:prstGeom prst="line">
            <a:avLst/>
          </a:prstGeom>
          <a:noFill/>
          <a:ln w="19050">
            <a:solidFill>
              <a:srgbClr val="FF0000"/>
            </a:solidFill>
            <a:round/>
            <a:headEnd/>
            <a:tailEnd/>
          </a:ln>
        </p:spPr>
        <p:txBody>
          <a:bodyPr anchor="b"/>
          <a:lstStyle/>
          <a:p>
            <a:endParaRPr lang="zh-CN" altLang="en-US"/>
          </a:p>
        </p:txBody>
      </p:sp>
      <p:sp>
        <p:nvSpPr>
          <p:cNvPr id="21" name="矩形 20"/>
          <p:cNvSpPr/>
          <p:nvPr/>
        </p:nvSpPr>
        <p:spPr>
          <a:xfrm>
            <a:off x="323528" y="1879074"/>
            <a:ext cx="3219151" cy="400110"/>
          </a:xfrm>
          <a:prstGeom prst="rect">
            <a:avLst/>
          </a:prstGeom>
        </p:spPr>
        <p:txBody>
          <a:bodyPr wrap="none">
            <a:spAutoFit/>
          </a:bodyPr>
          <a:lstStyle/>
          <a:p>
            <a:pPr>
              <a:spcBef>
                <a:spcPct val="50000"/>
              </a:spcBef>
            </a:pPr>
            <a:r>
              <a:rPr lang="en-US" altLang="zh-CN" sz="2000" b="1" i="1" dirty="0">
                <a:solidFill>
                  <a:srgbClr val="CC0000"/>
                </a:solidFill>
                <a:latin typeface="Verdana" pitchFamily="34" charset="0"/>
                <a:ea typeface="Verdana" pitchFamily="34" charset="0"/>
                <a:cs typeface="Verdana" pitchFamily="34" charset="0"/>
              </a:rPr>
              <a:t>Dictionary of Entities</a:t>
            </a:r>
          </a:p>
        </p:txBody>
      </p:sp>
      <p:sp>
        <p:nvSpPr>
          <p:cNvPr id="22" name="矩形 21"/>
          <p:cNvSpPr/>
          <p:nvPr/>
        </p:nvSpPr>
        <p:spPr>
          <a:xfrm>
            <a:off x="4572000" y="1878512"/>
            <a:ext cx="1800493" cy="400110"/>
          </a:xfrm>
          <a:prstGeom prst="rect">
            <a:avLst/>
          </a:prstGeom>
        </p:spPr>
        <p:txBody>
          <a:bodyPr wrap="none">
            <a:spAutoFit/>
          </a:bodyPr>
          <a:lstStyle/>
          <a:p>
            <a:r>
              <a:rPr lang="en-US" altLang="zh-CN" sz="2000" b="1" i="1" dirty="0">
                <a:solidFill>
                  <a:srgbClr val="CC0000"/>
                </a:solidFill>
                <a:latin typeface="Verdana" pitchFamily="34" charset="0"/>
                <a:ea typeface="Verdana" pitchFamily="34" charset="0"/>
                <a:cs typeface="Verdana" pitchFamily="34" charset="0"/>
              </a:rPr>
              <a:t>Documents</a:t>
            </a:r>
            <a:endParaRPr lang="zh-CN" altLang="en-US" sz="2000" b="1" dirty="0"/>
          </a:p>
        </p:txBody>
      </p:sp>
      <p:sp>
        <p:nvSpPr>
          <p:cNvPr id="23" name="灯片编号占位符 22"/>
          <p:cNvSpPr>
            <a:spLocks noGrp="1"/>
          </p:cNvSpPr>
          <p:nvPr>
            <p:ph type="sldNum" sz="quarter" idx="12"/>
          </p:nvPr>
        </p:nvSpPr>
        <p:spPr/>
        <p:txBody>
          <a:bodyPr/>
          <a:lstStyle/>
          <a:p>
            <a:fld id="{0C913308-F349-4B6D-A68A-DD1791B4A57B}" type="slidenum">
              <a:rPr lang="zh-CN" altLang="en-US" smtClean="0"/>
              <a:pPr/>
              <a:t>3</a:t>
            </a:fld>
            <a:r>
              <a:rPr lang="en-US" altLang="zh-CN"/>
              <a:t>/42</a:t>
            </a:r>
            <a:endParaRPr lang="zh-CN" altLang="en-US" dirty="0"/>
          </a:p>
        </p:txBody>
      </p:sp>
      <p:cxnSp>
        <p:nvCxnSpPr>
          <p:cNvPr id="29" name="直接箭头连接符 19"/>
          <p:cNvCxnSpPr>
            <a:cxnSpLocks noChangeShapeType="1"/>
          </p:cNvCxnSpPr>
          <p:nvPr/>
        </p:nvCxnSpPr>
        <p:spPr bwMode="auto">
          <a:xfrm rot="16200000" flipV="1">
            <a:off x="1974866" y="3217822"/>
            <a:ext cx="1656184" cy="1358460"/>
          </a:xfrm>
          <a:prstGeom prst="straightConnector1">
            <a:avLst/>
          </a:prstGeom>
          <a:noFill/>
          <a:ln w="9525" algn="ctr">
            <a:solidFill>
              <a:schemeClr val="tx1"/>
            </a:solidFill>
            <a:round/>
            <a:headEnd/>
            <a:tailEnd type="arrow" w="med" len="med"/>
          </a:ln>
        </p:spPr>
      </p:cxnSp>
      <p:cxnSp>
        <p:nvCxnSpPr>
          <p:cNvPr id="41" name="直接箭头连接符 19"/>
          <p:cNvCxnSpPr>
            <a:cxnSpLocks noChangeShapeType="1"/>
          </p:cNvCxnSpPr>
          <p:nvPr/>
        </p:nvCxnSpPr>
        <p:spPr bwMode="auto">
          <a:xfrm rot="10800000" flipV="1">
            <a:off x="2267744" y="2564904"/>
            <a:ext cx="1574484" cy="144016"/>
          </a:xfrm>
          <a:prstGeom prst="straightConnector1">
            <a:avLst/>
          </a:prstGeom>
          <a:noFill/>
          <a:ln w="9525" algn="ctr">
            <a:solidFill>
              <a:schemeClr val="tx1"/>
            </a:solidFill>
            <a:round/>
            <a:headEnd/>
            <a:tailEnd type="arrow" w="med" len="med"/>
          </a:ln>
        </p:spPr>
      </p:cxnSp>
    </p:spTree>
    <p:custDataLst>
      <p:tags r:id="rId1"/>
    </p:custDataLst>
  </p:cSld>
  <p:clrMapOvr>
    <a:masterClrMapping/>
  </p:clrMapOvr>
  <p:transition advTm="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3" presetClass="entr" presetSubtype="16"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plus(in)">
                                      <p:cBhvr>
                                        <p:cTn id="23" dur="500"/>
                                        <p:tgtEl>
                                          <p:spTgt spid="4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55"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ppt_w*0.70"/>
                                          </p:val>
                                        </p:tav>
                                        <p:tav tm="100000">
                                          <p:val>
                                            <p:strVal val="#ppt_w"/>
                                          </p:val>
                                        </p:tav>
                                      </p:tavLst>
                                    </p:anim>
                                    <p:anim calcmode="lin" valueType="num">
                                      <p:cBhvr>
                                        <p:cTn id="36" dur="500" fill="hold"/>
                                        <p:tgtEl>
                                          <p:spTgt spid="29"/>
                                        </p:tgtEl>
                                        <p:attrNameLst>
                                          <p:attrName>ppt_h</p:attrName>
                                        </p:attrNameLst>
                                      </p:cBhvr>
                                      <p:tavLst>
                                        <p:tav tm="0">
                                          <p:val>
                                            <p:strVal val="#ppt_h"/>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81ADD79-7C1A-4846-B68F-82CF6E76FD5D}"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30</a:t>
            </a:fld>
            <a:r>
              <a:rPr lang="en-US" altLang="zh-CN"/>
              <a:t>/42</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2999408267"/>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extLst>
                    <a:ext uri="{9D8B030D-6E8A-4147-A177-3AD203B41FA5}">
                      <a16:colId xmlns:a16="http://schemas.microsoft.com/office/drawing/2014/main" val="20000"/>
                    </a:ext>
                  </a:extLst>
                </a:gridCol>
                <a:gridCol w="338666">
                  <a:extLst>
                    <a:ext uri="{9D8B030D-6E8A-4147-A177-3AD203B41FA5}">
                      <a16:colId xmlns:a16="http://schemas.microsoft.com/office/drawing/2014/main" val="20001"/>
                    </a:ext>
                  </a:extLst>
                </a:gridCol>
                <a:gridCol w="338666">
                  <a:extLst>
                    <a:ext uri="{9D8B030D-6E8A-4147-A177-3AD203B41FA5}">
                      <a16:colId xmlns:a16="http://schemas.microsoft.com/office/drawing/2014/main" val="20002"/>
                    </a:ext>
                  </a:extLst>
                </a:gridCol>
                <a:gridCol w="338666">
                  <a:extLst>
                    <a:ext uri="{9D8B030D-6E8A-4147-A177-3AD203B41FA5}">
                      <a16:colId xmlns:a16="http://schemas.microsoft.com/office/drawing/2014/main" val="20003"/>
                    </a:ext>
                  </a:extLst>
                </a:gridCol>
                <a:gridCol w="338666">
                  <a:extLst>
                    <a:ext uri="{9D8B030D-6E8A-4147-A177-3AD203B41FA5}">
                      <a16:colId xmlns:a16="http://schemas.microsoft.com/office/drawing/2014/main" val="20004"/>
                    </a:ext>
                  </a:extLst>
                </a:gridCol>
                <a:gridCol w="338666">
                  <a:extLst>
                    <a:ext uri="{9D8B030D-6E8A-4147-A177-3AD203B41FA5}">
                      <a16:colId xmlns:a16="http://schemas.microsoft.com/office/drawing/2014/main" val="20005"/>
                    </a:ext>
                  </a:extLst>
                </a:gridCol>
                <a:gridCol w="338666">
                  <a:extLst>
                    <a:ext uri="{9D8B030D-6E8A-4147-A177-3AD203B41FA5}">
                      <a16:colId xmlns:a16="http://schemas.microsoft.com/office/drawing/2014/main" val="20006"/>
                    </a:ext>
                  </a:extLst>
                </a:gridCol>
                <a:gridCol w="338666">
                  <a:extLst>
                    <a:ext uri="{9D8B030D-6E8A-4147-A177-3AD203B41FA5}">
                      <a16:colId xmlns:a16="http://schemas.microsoft.com/office/drawing/2014/main" val="20007"/>
                    </a:ext>
                  </a:extLst>
                </a:gridCol>
                <a:gridCol w="338666">
                  <a:extLst>
                    <a:ext uri="{9D8B030D-6E8A-4147-A177-3AD203B41FA5}">
                      <a16:colId xmlns:a16="http://schemas.microsoft.com/office/drawing/2014/main" val="20008"/>
                    </a:ext>
                  </a:extLst>
                </a:gridCol>
                <a:gridCol w="338666">
                  <a:extLst>
                    <a:ext uri="{9D8B030D-6E8A-4147-A177-3AD203B41FA5}">
                      <a16:colId xmlns:a16="http://schemas.microsoft.com/office/drawing/2014/main" val="20009"/>
                    </a:ext>
                  </a:extLst>
                </a:gridCol>
                <a:gridCol w="338666">
                  <a:extLst>
                    <a:ext uri="{9D8B030D-6E8A-4147-A177-3AD203B41FA5}">
                      <a16:colId xmlns:a16="http://schemas.microsoft.com/office/drawing/2014/main" val="20010"/>
                    </a:ext>
                  </a:extLst>
                </a:gridCol>
                <a:gridCol w="338666">
                  <a:extLst>
                    <a:ext uri="{9D8B030D-6E8A-4147-A177-3AD203B41FA5}">
                      <a16:colId xmlns:a16="http://schemas.microsoft.com/office/drawing/2014/main" val="20011"/>
                    </a:ext>
                  </a:extLst>
                </a:gridCol>
                <a:gridCol w="338666">
                  <a:extLst>
                    <a:ext uri="{9D8B030D-6E8A-4147-A177-3AD203B41FA5}">
                      <a16:colId xmlns:a16="http://schemas.microsoft.com/office/drawing/2014/main" val="20012"/>
                    </a:ext>
                  </a:extLst>
                </a:gridCol>
                <a:gridCol w="338666">
                  <a:extLst>
                    <a:ext uri="{9D8B030D-6E8A-4147-A177-3AD203B41FA5}">
                      <a16:colId xmlns:a16="http://schemas.microsoft.com/office/drawing/2014/main" val="20013"/>
                    </a:ext>
                  </a:extLst>
                </a:gridCol>
                <a:gridCol w="338666">
                  <a:extLst>
                    <a:ext uri="{9D8B030D-6E8A-4147-A177-3AD203B41FA5}">
                      <a16:colId xmlns:a16="http://schemas.microsoft.com/office/drawing/2014/main" val="20014"/>
                    </a:ext>
                  </a:extLst>
                </a:gridCol>
                <a:gridCol w="338666">
                  <a:extLst>
                    <a:ext uri="{9D8B030D-6E8A-4147-A177-3AD203B41FA5}">
                      <a16:colId xmlns:a16="http://schemas.microsoft.com/office/drawing/2014/main" val="20015"/>
                    </a:ext>
                  </a:extLst>
                </a:gridCol>
                <a:gridCol w="338666">
                  <a:extLst>
                    <a:ext uri="{9D8B030D-6E8A-4147-A177-3AD203B41FA5}">
                      <a16:colId xmlns:a16="http://schemas.microsoft.com/office/drawing/2014/main" val="20016"/>
                    </a:ext>
                  </a:extLst>
                </a:gridCol>
                <a:gridCol w="338666">
                  <a:extLst>
                    <a:ext uri="{9D8B030D-6E8A-4147-A177-3AD203B41FA5}">
                      <a16:colId xmlns:a16="http://schemas.microsoft.com/office/drawing/2014/main" val="20017"/>
                    </a:ext>
                  </a:extLst>
                </a:gridCol>
              </a:tblGrid>
              <a:tr h="370840">
                <a:tc>
                  <a:txBody>
                    <a:bodyPr/>
                    <a:lstStyle/>
                    <a:p>
                      <a:endParaRPr lang="zh-CN" altLang="en-US" dirty="0"/>
                    </a:p>
                  </a:txBody>
                  <a:tcPr/>
                </a:tc>
                <a:tc>
                  <a:txBody>
                    <a:bodyPr/>
                    <a:lstStyle/>
                    <a:p>
                      <a:r>
                        <a:rPr lang="en-US" altLang="zh-CN" dirty="0"/>
                        <a:t>k</a:t>
                      </a:r>
                      <a:endParaRPr lang="zh-CN" altLang="en-US" dirty="0"/>
                    </a:p>
                  </a:txBody>
                  <a:tcPr/>
                </a:tc>
                <a:tc>
                  <a:txBody>
                    <a:bodyPr/>
                    <a:lstStyle/>
                    <a:p>
                      <a:r>
                        <a:rPr lang="en-US" altLang="zh-CN" dirty="0"/>
                        <a:t>a</a:t>
                      </a:r>
                      <a:endParaRPr lang="zh-CN" altLang="en-US" dirty="0"/>
                    </a:p>
                  </a:txBody>
                  <a:tcPr/>
                </a:tc>
                <a:tc>
                  <a:txBody>
                    <a:bodyPr/>
                    <a:lstStyle/>
                    <a:p>
                      <a:r>
                        <a:rPr lang="en-US" altLang="zh-CN" dirty="0"/>
                        <a:t>u</a:t>
                      </a:r>
                      <a:endParaRPr lang="zh-CN" altLang="en-US" dirty="0"/>
                    </a:p>
                  </a:txBody>
                  <a:tcPr/>
                </a:tc>
                <a:tc>
                  <a:txBody>
                    <a:bodyPr/>
                    <a:lstStyle/>
                    <a:p>
                      <a:r>
                        <a:rPr lang="en-US" altLang="zh-CN" dirty="0"/>
                        <a:t>s</a:t>
                      </a:r>
                      <a:endParaRPr lang="zh-CN" altLang="en-US" dirty="0"/>
                    </a:p>
                  </a:txBody>
                  <a:tcPr/>
                </a:tc>
                <a:tc>
                  <a:txBody>
                    <a:bodyPr/>
                    <a:lstStyle/>
                    <a:p>
                      <a:r>
                        <a:rPr lang="en-US" altLang="zh-CN" dirty="0"/>
                        <a:t>h</a:t>
                      </a:r>
                      <a:endParaRPr lang="zh-CN" altLang="en-US" dirty="0"/>
                    </a:p>
                  </a:txBody>
                  <a:tcPr/>
                </a:tc>
                <a:tc>
                  <a:txBody>
                    <a:bodyPr/>
                    <a:lstStyle/>
                    <a:p>
                      <a:r>
                        <a:rPr lang="en-US" altLang="zh-CN" dirty="0" err="1">
                          <a:solidFill>
                            <a:srgbClr val="FF0000"/>
                          </a:solidFill>
                        </a:rPr>
                        <a:t>i</a:t>
                      </a:r>
                      <a:endParaRPr lang="zh-CN" altLang="en-US" dirty="0">
                        <a:solidFill>
                          <a:srgbClr val="FF0000"/>
                        </a:solidFill>
                      </a:endParaRPr>
                    </a:p>
                  </a:txBody>
                  <a:tcPr>
                    <a:noFill/>
                  </a:tcPr>
                </a:tc>
                <a:tc>
                  <a:txBody>
                    <a:bodyPr/>
                    <a:lstStyle/>
                    <a:p>
                      <a:r>
                        <a:rPr lang="en-US" altLang="zh-CN" dirty="0">
                          <a:solidFill>
                            <a:srgbClr val="FF0000"/>
                          </a:solidFill>
                        </a:rPr>
                        <a:t>t</a:t>
                      </a:r>
                      <a:endParaRPr lang="zh-CN" altLang="en-US" dirty="0">
                        <a:solidFill>
                          <a:srgbClr val="FF0000"/>
                        </a:solidFill>
                      </a:endParaRPr>
                    </a:p>
                  </a:txBody>
                  <a:tcPr>
                    <a:noFill/>
                  </a:tcPr>
                </a:tc>
                <a:tc>
                  <a:txBody>
                    <a:bodyPr/>
                    <a:lstStyle/>
                    <a:p>
                      <a:r>
                        <a:rPr lang="en-US" altLang="zh-CN" dirty="0">
                          <a:solidFill>
                            <a:srgbClr val="FF0000"/>
                          </a:solidFill>
                        </a:rPr>
                        <a:t>_</a:t>
                      </a:r>
                      <a:endParaRPr lang="zh-CN" altLang="en-US" dirty="0">
                        <a:solidFill>
                          <a:srgbClr val="FF0000"/>
                        </a:solidFill>
                      </a:endParaRPr>
                    </a:p>
                  </a:txBody>
                  <a:tcPr>
                    <a:noFill/>
                  </a:tcPr>
                </a:tc>
                <a:tc>
                  <a:txBody>
                    <a:bodyPr/>
                    <a:lstStyle/>
                    <a:p>
                      <a:r>
                        <a:rPr lang="en-US" altLang="zh-CN" dirty="0">
                          <a:solidFill>
                            <a:srgbClr val="FF0000"/>
                          </a:solidFill>
                        </a:rPr>
                        <a:t>c</a:t>
                      </a:r>
                      <a:endParaRPr lang="zh-CN" altLang="en-US" dirty="0">
                        <a:solidFill>
                          <a:srgbClr val="FF0000"/>
                        </a:solidFill>
                      </a:endParaRPr>
                    </a:p>
                  </a:txBody>
                  <a:tcPr>
                    <a:noFill/>
                  </a:tcPr>
                </a:tc>
                <a:tc>
                  <a:txBody>
                    <a:bodyPr/>
                    <a:lstStyle/>
                    <a:p>
                      <a:r>
                        <a:rPr lang="en-US" altLang="zh-CN" dirty="0">
                          <a:solidFill>
                            <a:srgbClr val="FF0000"/>
                          </a:solidFill>
                        </a:rPr>
                        <a:t>h</a:t>
                      </a:r>
                      <a:endParaRPr lang="zh-CN" altLang="en-US" dirty="0">
                        <a:solidFill>
                          <a:srgbClr val="FF0000"/>
                        </a:solidFill>
                      </a:endParaRPr>
                    </a:p>
                  </a:txBody>
                  <a:tcPr>
                    <a:noFill/>
                  </a:tcPr>
                </a:tc>
                <a:tc>
                  <a:txBody>
                    <a:bodyPr/>
                    <a:lstStyle/>
                    <a:p>
                      <a:r>
                        <a:rPr lang="en-US" altLang="zh-CN" dirty="0"/>
                        <a:t>e</a:t>
                      </a:r>
                      <a:endParaRPr lang="zh-CN" altLang="en-US" dirty="0"/>
                    </a:p>
                  </a:txBody>
                  <a:tcPr/>
                </a:tc>
                <a:tc>
                  <a:txBody>
                    <a:bodyPr/>
                    <a:lstStyle/>
                    <a:p>
                      <a:r>
                        <a:rPr lang="en-US" altLang="zh-CN" dirty="0"/>
                        <a:t>k</a:t>
                      </a:r>
                      <a:endParaRPr lang="zh-CN" altLang="en-US" dirty="0"/>
                    </a:p>
                  </a:txBody>
                  <a:tcPr/>
                </a:tc>
                <a:tc>
                  <a:txBody>
                    <a:bodyPr/>
                    <a:lstStyle/>
                    <a:p>
                      <a:r>
                        <a:rPr lang="en-US" altLang="zh-CN" dirty="0"/>
                        <a:t>r</a:t>
                      </a:r>
                      <a:endParaRPr lang="zh-CN" altLang="en-US" dirty="0"/>
                    </a:p>
                  </a:txBody>
                  <a:tcPr/>
                </a:tc>
                <a:tc>
                  <a:txBody>
                    <a:bodyPr/>
                    <a:lstStyle/>
                    <a:p>
                      <a:r>
                        <a:rPr lang="en-US" altLang="zh-CN" dirty="0"/>
                        <a:t>a</a:t>
                      </a:r>
                      <a:endParaRPr lang="zh-CN" altLang="en-US" dirty="0"/>
                    </a:p>
                  </a:txBody>
                  <a:tcPr/>
                </a:tc>
                <a:tc>
                  <a:txBody>
                    <a:bodyPr/>
                    <a:lstStyle/>
                    <a:p>
                      <a:r>
                        <a:rPr lang="en-US" altLang="zh-CN" dirty="0"/>
                        <a:t>b</a:t>
                      </a:r>
                      <a:endParaRPr lang="zh-CN" altLang="en-US" dirty="0"/>
                    </a:p>
                  </a:txBody>
                  <a:tcPr/>
                </a:tc>
                <a:tc>
                  <a:txBody>
                    <a:bodyPr/>
                    <a:lstStyle/>
                    <a:p>
                      <a:r>
                        <a:rPr lang="en-US" altLang="zh-CN" dirty="0"/>
                        <a:t>a</a:t>
                      </a:r>
                      <a:endParaRPr lang="zh-CN" altLang="en-US" dirty="0"/>
                    </a:p>
                  </a:txBody>
                  <a:tcPr/>
                </a:tc>
                <a:tc>
                  <a:txBody>
                    <a:bodyPr/>
                    <a:lstStyle/>
                    <a:p>
                      <a:r>
                        <a:rPr lang="en-US" altLang="zh-CN" dirty="0"/>
                        <a:t>r</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s</a:t>
                      </a:r>
                      <a:endParaRPr lang="zh-CN" altLang="en-US" dirty="0"/>
                    </a:p>
                  </a:txBody>
                  <a:tcPr/>
                </a:tc>
                <a:tc>
                  <a:txBody>
                    <a:bodyPr/>
                    <a:lstStyle/>
                    <a:p>
                      <a:r>
                        <a:rPr lang="en-US" altLang="zh-CN" dirty="0"/>
                        <a:t>5</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u</a:t>
                      </a:r>
                      <a:endParaRPr lang="zh-CN" altLang="en-US" dirty="0"/>
                    </a:p>
                  </a:txBody>
                  <a:tcPr/>
                </a:tc>
                <a:tc>
                  <a:txBody>
                    <a:bodyPr/>
                    <a:lstStyle/>
                    <a:p>
                      <a:r>
                        <a:rPr lang="en-US" altLang="zh-CN" dirty="0"/>
                        <a:t>5</a:t>
                      </a:r>
                      <a:endParaRPr lang="zh-CN" altLang="en-US" dirty="0"/>
                    </a:p>
                  </a:txBody>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dirty="0"/>
                        <a:t>r</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a:t>a</a:t>
                      </a:r>
                      <a:endParaRPr lang="zh-CN" altLang="en-US" dirty="0"/>
                    </a:p>
                  </a:txBody>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2</a:t>
                      </a:r>
                      <a:endParaRPr lang="zh-CN" altLang="en-US" dirty="0"/>
                    </a:p>
                  </a:txBody>
                  <a:tcPr/>
                </a:tc>
                <a:tc>
                  <a:txBody>
                    <a:bodyPr/>
                    <a:lstStyle/>
                    <a:p>
                      <a:r>
                        <a:rPr lang="en-US" altLang="zh-CN" dirty="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a:t>j</a:t>
                      </a:r>
                      <a:endParaRPr lang="zh-CN" altLang="en-US" dirty="0"/>
                    </a:p>
                  </a:txBody>
                  <a:tcPr/>
                </a:tc>
                <a:tc>
                  <a:txBody>
                    <a:bodyPr/>
                    <a:lstStyle/>
                    <a:p>
                      <a:r>
                        <a:rPr lang="en-US" altLang="zh-CN" dirty="0"/>
                        <a:t>5</a:t>
                      </a:r>
                      <a:endParaRPr lang="zh-CN" altLang="en-US" dirty="0"/>
                    </a:p>
                  </a:txBody>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370840">
                <a:tc>
                  <a:txBody>
                    <a:bodyPr/>
                    <a:lstStyle/>
                    <a:p>
                      <a:r>
                        <a:rPr lang="en-US" altLang="zh-CN" dirty="0" err="1">
                          <a:solidFill>
                            <a:srgbClr val="FF0000"/>
                          </a:solidFill>
                        </a:rPr>
                        <a:t>i</a:t>
                      </a:r>
                      <a:endParaRPr lang="zh-CN" altLang="en-US" dirty="0">
                        <a:solidFill>
                          <a:srgbClr val="FF0000"/>
                        </a:solidFill>
                      </a:endParaRPr>
                    </a:p>
                  </a:txBody>
                  <a:tcPr/>
                </a:tc>
                <a:tc>
                  <a:txBody>
                    <a:bodyPr/>
                    <a:lstStyle/>
                    <a:p>
                      <a:r>
                        <a:rPr lang="en-US" altLang="zh-CN" dirty="0"/>
                        <a:t>5</a:t>
                      </a:r>
                      <a:endParaRPr lang="zh-CN" altLang="en-US" dirty="0"/>
                    </a:p>
                  </a:txBody>
                  <a:tcPr>
                    <a:solidFill>
                      <a:srgbClr val="FF0000"/>
                    </a:solidFill>
                  </a:tcPr>
                </a:tc>
                <a:tc>
                  <a:txBody>
                    <a:bodyPr/>
                    <a:lstStyle/>
                    <a:p>
                      <a:r>
                        <a:rPr lang="en-US" altLang="zh-CN" dirty="0"/>
                        <a:t>4</a:t>
                      </a:r>
                      <a:endParaRPr lang="zh-CN" altLang="en-US" dirty="0"/>
                    </a:p>
                  </a:txBody>
                  <a:tcPr>
                    <a:solidFill>
                      <a:srgbClr val="FF0000"/>
                    </a:solidFill>
                  </a:tcPr>
                </a:tc>
                <a:tc>
                  <a:txBody>
                    <a:bodyPr/>
                    <a:lstStyle/>
                    <a:p>
                      <a:r>
                        <a:rPr lang="en-US" altLang="zh-CN" dirty="0"/>
                        <a:t>3</a:t>
                      </a:r>
                      <a:endParaRPr lang="zh-CN" altLang="en-US" dirty="0"/>
                    </a:p>
                  </a:txBody>
                  <a:tcPr>
                    <a:solidFill>
                      <a:srgbClr val="FF0000"/>
                    </a:solidFill>
                  </a:tcPr>
                </a:tc>
                <a:tc>
                  <a:txBody>
                    <a:bodyPr/>
                    <a:lstStyle/>
                    <a:p>
                      <a:r>
                        <a:rPr lang="en-US" altLang="zh-CN" dirty="0"/>
                        <a:t>2</a:t>
                      </a:r>
                      <a:endParaRPr lang="zh-CN" altLang="en-US" dirty="0"/>
                    </a:p>
                  </a:txBody>
                  <a:tcPr>
                    <a:solidFill>
                      <a:srgbClr val="FF0000"/>
                    </a:solidFill>
                  </a:tcPr>
                </a:tc>
                <a:tc>
                  <a:txBody>
                    <a:bodyPr/>
                    <a:lstStyle/>
                    <a:p>
                      <a:r>
                        <a:rPr lang="en-US" altLang="zh-CN" dirty="0"/>
                        <a:t>1</a:t>
                      </a:r>
                      <a:endParaRPr lang="zh-CN" altLang="en-US" dirty="0"/>
                    </a:p>
                  </a:txBody>
                  <a:tcPr>
                    <a:solidFill>
                      <a:srgbClr val="FF0000"/>
                    </a:solidFill>
                  </a:tcPr>
                </a:tc>
                <a:tc>
                  <a:txBody>
                    <a:bodyPr/>
                    <a:lstStyle/>
                    <a:p>
                      <a:r>
                        <a:rPr lang="en-US" altLang="zh-CN" dirty="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extLst>
                  <a:ext uri="{0D108BD9-81ED-4DB2-BD59-A6C34878D82A}">
                    <a16:rowId xmlns:a16="http://schemas.microsoft.com/office/drawing/2014/main" val="10006"/>
                  </a:ext>
                </a:extLst>
              </a:tr>
              <a:tr h="370840">
                <a:tc>
                  <a:txBody>
                    <a:bodyPr/>
                    <a:lstStyle/>
                    <a:p>
                      <a:r>
                        <a:rPr lang="en-US" altLang="zh-CN" dirty="0">
                          <a:solidFill>
                            <a:srgbClr val="FF0000"/>
                          </a:solidFill>
                        </a:rPr>
                        <a:t>t</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7"/>
                  </a:ext>
                </a:extLst>
              </a:tr>
              <a:tr h="370840">
                <a:tc>
                  <a:txBody>
                    <a:bodyPr/>
                    <a:lstStyle/>
                    <a:p>
                      <a:r>
                        <a:rPr lang="en-US" altLang="zh-CN" dirty="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8"/>
                  </a:ext>
                </a:extLst>
              </a:tr>
              <a:tr h="370840">
                <a:tc>
                  <a:txBody>
                    <a:bodyPr/>
                    <a:lstStyle/>
                    <a:p>
                      <a:r>
                        <a:rPr lang="en-US" altLang="zh-CN" dirty="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9"/>
                  </a:ext>
                </a:extLst>
              </a:tr>
              <a:tr h="370840">
                <a:tc>
                  <a:txBody>
                    <a:bodyPr/>
                    <a:lstStyle/>
                    <a:p>
                      <a:r>
                        <a:rPr lang="en-US" altLang="zh-CN" dirty="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10"/>
                  </a:ext>
                </a:extLst>
              </a:tr>
              <a:tr h="370840">
                <a:tc>
                  <a:txBody>
                    <a:bodyPr/>
                    <a:lstStyle/>
                    <a:p>
                      <a:r>
                        <a:rPr lang="en-US" altLang="zh-CN" dirty="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11"/>
                  </a:ext>
                </a:extLst>
              </a:tr>
              <a:tr h="370840">
                <a:tc>
                  <a:txBody>
                    <a:bodyPr/>
                    <a:lstStyle/>
                    <a:p>
                      <a:r>
                        <a:rPr lang="en-US" altLang="zh-CN" dirty="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12"/>
                  </a:ext>
                </a:extLst>
              </a:tr>
              <a:tr h="370840">
                <a:tc>
                  <a:txBody>
                    <a:bodyPr/>
                    <a:lstStyle/>
                    <a:p>
                      <a:r>
                        <a:rPr lang="en-US" altLang="zh-CN" dirty="0"/>
                        <a:t>d</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13"/>
                  </a:ext>
                </a:extLst>
              </a:tr>
              <a:tr h="370840">
                <a:tc>
                  <a:txBody>
                    <a:bodyPr/>
                    <a:lstStyle/>
                    <a:p>
                      <a:r>
                        <a:rPr lang="en-US" altLang="zh-CN" dirty="0"/>
                        <a:t>r</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14"/>
                  </a:ext>
                </a:extLst>
              </a:tr>
              <a:tr h="370840">
                <a:tc>
                  <a:txBody>
                    <a:bodyPr/>
                    <a:lstStyle/>
                    <a:p>
                      <a:r>
                        <a:rPr lang="en-US" altLang="zh-CN" dirty="0" err="1"/>
                        <a:t>i</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15"/>
                  </a:ext>
                </a:extLst>
              </a:tr>
            </a:tbl>
          </a:graphicData>
        </a:graphic>
      </p:graphicFrame>
      <p:sp>
        <p:nvSpPr>
          <p:cNvPr id="8" name="TextBox 7"/>
          <p:cNvSpPr txBox="1"/>
          <p:nvPr/>
        </p:nvSpPr>
        <p:spPr>
          <a:xfrm>
            <a:off x="642793" y="2948300"/>
            <a:ext cx="585417" cy="707886"/>
          </a:xfrm>
          <a:prstGeom prst="rect">
            <a:avLst/>
          </a:prstGeom>
          <a:noFill/>
        </p:spPr>
        <p:txBody>
          <a:bodyPr wrap="none" rtlCol="0">
            <a:spAutoFit/>
          </a:bodyPr>
          <a:lstStyle/>
          <a:p>
            <a:r>
              <a:rPr lang="en-US" altLang="zh-CN" sz="4000" dirty="0"/>
              <a:t>e</a:t>
            </a:r>
            <a:r>
              <a:rPr lang="en-US" altLang="zh-CN" sz="4000" baseline="-25000" dirty="0"/>
              <a:t>3</a:t>
            </a:r>
            <a:endParaRPr lang="zh-CN" altLang="en-US" sz="4000" baseline="-25000" dirty="0"/>
          </a:p>
        </p:txBody>
      </p:sp>
      <p:grpSp>
        <p:nvGrpSpPr>
          <p:cNvPr id="13" name="组合 12"/>
          <p:cNvGrpSpPr/>
          <p:nvPr/>
        </p:nvGrpSpPr>
        <p:grpSpPr>
          <a:xfrm>
            <a:off x="1802915" y="2616627"/>
            <a:ext cx="2035506" cy="367276"/>
            <a:chOff x="1802915" y="2616627"/>
            <a:chExt cx="2035506" cy="367276"/>
          </a:xfrm>
        </p:grpSpPr>
        <p:sp>
          <p:nvSpPr>
            <p:cNvPr id="10" name="矩形 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804165" y="1875777"/>
            <a:ext cx="2035506" cy="367276"/>
            <a:chOff x="1802915" y="2616627"/>
            <a:chExt cx="2035506" cy="367276"/>
          </a:xfrm>
        </p:grpSpPr>
        <p:sp>
          <p:nvSpPr>
            <p:cNvPr id="17" name="矩形 16"/>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804509" y="1137443"/>
            <a:ext cx="2035506" cy="367276"/>
            <a:chOff x="1802915" y="2616627"/>
            <a:chExt cx="2035506" cy="367276"/>
          </a:xfrm>
        </p:grpSpPr>
        <p:sp>
          <p:nvSpPr>
            <p:cNvPr id="20" name="矩形 1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803714" y="1507009"/>
            <a:ext cx="2035506" cy="367276"/>
            <a:chOff x="1649720" y="2833793"/>
            <a:chExt cx="2035506" cy="367276"/>
          </a:xfrm>
        </p:grpSpPr>
        <p:sp>
          <p:nvSpPr>
            <p:cNvPr id="23" name="矩形 22"/>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806889" y="2245122"/>
            <a:ext cx="2035506" cy="367276"/>
            <a:chOff x="1649720" y="2833793"/>
            <a:chExt cx="2035506" cy="367276"/>
          </a:xfrm>
        </p:grpSpPr>
        <p:sp>
          <p:nvSpPr>
            <p:cNvPr id="26" name="矩形 25"/>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a:off x="1677279" y="1059721"/>
            <a:ext cx="1901011"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97340" y="1136938"/>
            <a:ext cx="1387816" cy="1015663"/>
          </a:xfrm>
          <a:prstGeom prst="rect">
            <a:avLst/>
          </a:prstGeom>
          <a:noFill/>
        </p:spPr>
        <p:txBody>
          <a:bodyPr wrap="none" rtlCol="0">
            <a:spAutoFit/>
          </a:bodyPr>
          <a:lstStyle/>
          <a:p>
            <a:r>
              <a:rPr lang="en-US" altLang="zh-CN" sz="2000" dirty="0"/>
              <a:t>All Bigger</a:t>
            </a:r>
          </a:p>
          <a:p>
            <a:r>
              <a:rPr lang="en-US" altLang="zh-CN" sz="2000" dirty="0"/>
              <a:t>Than Two,</a:t>
            </a:r>
          </a:p>
          <a:p>
            <a:r>
              <a:rPr lang="en-US" altLang="zh-CN" sz="2000" dirty="0">
                <a:solidFill>
                  <a:srgbClr val="FF0000"/>
                </a:solidFill>
              </a:rPr>
              <a:t>Terminate!</a:t>
            </a:r>
            <a:endParaRPr lang="zh-CN" altLang="en-US" sz="2000" dirty="0">
              <a:solidFill>
                <a:srgbClr val="FF0000"/>
              </a:solidFill>
            </a:endParaRPr>
          </a:p>
        </p:txBody>
      </p:sp>
      <p:sp>
        <p:nvSpPr>
          <p:cNvPr id="2" name="矩形 1"/>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a:solidFill>
                  <a:srgbClr val="FF0000"/>
                </a:solidFill>
              </a:rPr>
              <a:t>No Need to Compute This Range</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135064410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DCFE027-EC7D-4B12-AC11-ADAB7DFA7AB2}"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31</a:t>
            </a:fld>
            <a:r>
              <a:rPr lang="en-US" altLang="zh-CN"/>
              <a:t>/42</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78663737"/>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extLst>
                    <a:ext uri="{9D8B030D-6E8A-4147-A177-3AD203B41FA5}">
                      <a16:colId xmlns:a16="http://schemas.microsoft.com/office/drawing/2014/main" val="20000"/>
                    </a:ext>
                  </a:extLst>
                </a:gridCol>
                <a:gridCol w="338666">
                  <a:extLst>
                    <a:ext uri="{9D8B030D-6E8A-4147-A177-3AD203B41FA5}">
                      <a16:colId xmlns:a16="http://schemas.microsoft.com/office/drawing/2014/main" val="20001"/>
                    </a:ext>
                  </a:extLst>
                </a:gridCol>
                <a:gridCol w="338666">
                  <a:extLst>
                    <a:ext uri="{9D8B030D-6E8A-4147-A177-3AD203B41FA5}">
                      <a16:colId xmlns:a16="http://schemas.microsoft.com/office/drawing/2014/main" val="20002"/>
                    </a:ext>
                  </a:extLst>
                </a:gridCol>
                <a:gridCol w="338666">
                  <a:extLst>
                    <a:ext uri="{9D8B030D-6E8A-4147-A177-3AD203B41FA5}">
                      <a16:colId xmlns:a16="http://schemas.microsoft.com/office/drawing/2014/main" val="20003"/>
                    </a:ext>
                  </a:extLst>
                </a:gridCol>
                <a:gridCol w="338666">
                  <a:extLst>
                    <a:ext uri="{9D8B030D-6E8A-4147-A177-3AD203B41FA5}">
                      <a16:colId xmlns:a16="http://schemas.microsoft.com/office/drawing/2014/main" val="20004"/>
                    </a:ext>
                  </a:extLst>
                </a:gridCol>
                <a:gridCol w="338666">
                  <a:extLst>
                    <a:ext uri="{9D8B030D-6E8A-4147-A177-3AD203B41FA5}">
                      <a16:colId xmlns:a16="http://schemas.microsoft.com/office/drawing/2014/main" val="20005"/>
                    </a:ext>
                  </a:extLst>
                </a:gridCol>
                <a:gridCol w="338666">
                  <a:extLst>
                    <a:ext uri="{9D8B030D-6E8A-4147-A177-3AD203B41FA5}">
                      <a16:colId xmlns:a16="http://schemas.microsoft.com/office/drawing/2014/main" val="20006"/>
                    </a:ext>
                  </a:extLst>
                </a:gridCol>
                <a:gridCol w="338666">
                  <a:extLst>
                    <a:ext uri="{9D8B030D-6E8A-4147-A177-3AD203B41FA5}">
                      <a16:colId xmlns:a16="http://schemas.microsoft.com/office/drawing/2014/main" val="20007"/>
                    </a:ext>
                  </a:extLst>
                </a:gridCol>
                <a:gridCol w="338666">
                  <a:extLst>
                    <a:ext uri="{9D8B030D-6E8A-4147-A177-3AD203B41FA5}">
                      <a16:colId xmlns:a16="http://schemas.microsoft.com/office/drawing/2014/main" val="20008"/>
                    </a:ext>
                  </a:extLst>
                </a:gridCol>
                <a:gridCol w="338666">
                  <a:extLst>
                    <a:ext uri="{9D8B030D-6E8A-4147-A177-3AD203B41FA5}">
                      <a16:colId xmlns:a16="http://schemas.microsoft.com/office/drawing/2014/main" val="20009"/>
                    </a:ext>
                  </a:extLst>
                </a:gridCol>
                <a:gridCol w="338666">
                  <a:extLst>
                    <a:ext uri="{9D8B030D-6E8A-4147-A177-3AD203B41FA5}">
                      <a16:colId xmlns:a16="http://schemas.microsoft.com/office/drawing/2014/main" val="20010"/>
                    </a:ext>
                  </a:extLst>
                </a:gridCol>
                <a:gridCol w="338666">
                  <a:extLst>
                    <a:ext uri="{9D8B030D-6E8A-4147-A177-3AD203B41FA5}">
                      <a16:colId xmlns:a16="http://schemas.microsoft.com/office/drawing/2014/main" val="20011"/>
                    </a:ext>
                  </a:extLst>
                </a:gridCol>
                <a:gridCol w="338666">
                  <a:extLst>
                    <a:ext uri="{9D8B030D-6E8A-4147-A177-3AD203B41FA5}">
                      <a16:colId xmlns:a16="http://schemas.microsoft.com/office/drawing/2014/main" val="20012"/>
                    </a:ext>
                  </a:extLst>
                </a:gridCol>
                <a:gridCol w="338666">
                  <a:extLst>
                    <a:ext uri="{9D8B030D-6E8A-4147-A177-3AD203B41FA5}">
                      <a16:colId xmlns:a16="http://schemas.microsoft.com/office/drawing/2014/main" val="20013"/>
                    </a:ext>
                  </a:extLst>
                </a:gridCol>
                <a:gridCol w="338666">
                  <a:extLst>
                    <a:ext uri="{9D8B030D-6E8A-4147-A177-3AD203B41FA5}">
                      <a16:colId xmlns:a16="http://schemas.microsoft.com/office/drawing/2014/main" val="20014"/>
                    </a:ext>
                  </a:extLst>
                </a:gridCol>
                <a:gridCol w="338666">
                  <a:extLst>
                    <a:ext uri="{9D8B030D-6E8A-4147-A177-3AD203B41FA5}">
                      <a16:colId xmlns:a16="http://schemas.microsoft.com/office/drawing/2014/main" val="20015"/>
                    </a:ext>
                  </a:extLst>
                </a:gridCol>
                <a:gridCol w="338666">
                  <a:extLst>
                    <a:ext uri="{9D8B030D-6E8A-4147-A177-3AD203B41FA5}">
                      <a16:colId xmlns:a16="http://schemas.microsoft.com/office/drawing/2014/main" val="20016"/>
                    </a:ext>
                  </a:extLst>
                </a:gridCol>
                <a:gridCol w="338666">
                  <a:extLst>
                    <a:ext uri="{9D8B030D-6E8A-4147-A177-3AD203B41FA5}">
                      <a16:colId xmlns:a16="http://schemas.microsoft.com/office/drawing/2014/main" val="20017"/>
                    </a:ext>
                  </a:extLst>
                </a:gridCol>
              </a:tblGrid>
              <a:tr h="370840">
                <a:tc>
                  <a:txBody>
                    <a:bodyPr/>
                    <a:lstStyle/>
                    <a:p>
                      <a:endParaRPr lang="zh-CN" altLang="en-US" dirty="0"/>
                    </a:p>
                  </a:txBody>
                  <a:tcPr/>
                </a:tc>
                <a:tc>
                  <a:txBody>
                    <a:bodyPr/>
                    <a:lstStyle/>
                    <a:p>
                      <a:r>
                        <a:rPr lang="en-US" altLang="zh-CN" dirty="0"/>
                        <a:t>k</a:t>
                      </a:r>
                      <a:endParaRPr lang="zh-CN" altLang="en-US" dirty="0"/>
                    </a:p>
                  </a:txBody>
                  <a:tcPr/>
                </a:tc>
                <a:tc>
                  <a:txBody>
                    <a:bodyPr/>
                    <a:lstStyle/>
                    <a:p>
                      <a:r>
                        <a:rPr lang="en-US" altLang="zh-CN" dirty="0"/>
                        <a:t>a</a:t>
                      </a:r>
                      <a:endParaRPr lang="zh-CN" altLang="en-US" dirty="0"/>
                    </a:p>
                  </a:txBody>
                  <a:tcPr/>
                </a:tc>
                <a:tc>
                  <a:txBody>
                    <a:bodyPr/>
                    <a:lstStyle/>
                    <a:p>
                      <a:r>
                        <a:rPr lang="en-US" altLang="zh-CN" dirty="0"/>
                        <a:t>u</a:t>
                      </a:r>
                      <a:endParaRPr lang="zh-CN" altLang="en-US" dirty="0"/>
                    </a:p>
                  </a:txBody>
                  <a:tcPr/>
                </a:tc>
                <a:tc>
                  <a:txBody>
                    <a:bodyPr/>
                    <a:lstStyle/>
                    <a:p>
                      <a:r>
                        <a:rPr lang="en-US" altLang="zh-CN" dirty="0"/>
                        <a:t>s</a:t>
                      </a:r>
                      <a:endParaRPr lang="zh-CN" altLang="en-US" dirty="0"/>
                    </a:p>
                  </a:txBody>
                  <a:tcPr/>
                </a:tc>
                <a:tc>
                  <a:txBody>
                    <a:bodyPr/>
                    <a:lstStyle/>
                    <a:p>
                      <a:r>
                        <a:rPr lang="en-US" altLang="zh-CN" dirty="0"/>
                        <a:t>h</a:t>
                      </a:r>
                      <a:endParaRPr lang="zh-CN" altLang="en-US" dirty="0"/>
                    </a:p>
                  </a:txBody>
                  <a:tcPr/>
                </a:tc>
                <a:tc>
                  <a:txBody>
                    <a:bodyPr/>
                    <a:lstStyle/>
                    <a:p>
                      <a:r>
                        <a:rPr lang="en-US" altLang="zh-CN" dirty="0" err="1">
                          <a:solidFill>
                            <a:srgbClr val="FF0000"/>
                          </a:solidFill>
                        </a:rPr>
                        <a:t>i</a:t>
                      </a:r>
                      <a:endParaRPr lang="zh-CN" altLang="en-US" dirty="0">
                        <a:solidFill>
                          <a:srgbClr val="FF0000"/>
                        </a:solidFill>
                      </a:endParaRPr>
                    </a:p>
                  </a:txBody>
                  <a:tcPr>
                    <a:noFill/>
                  </a:tcPr>
                </a:tc>
                <a:tc>
                  <a:txBody>
                    <a:bodyPr/>
                    <a:lstStyle/>
                    <a:p>
                      <a:r>
                        <a:rPr lang="en-US" altLang="zh-CN" dirty="0">
                          <a:solidFill>
                            <a:srgbClr val="FF0000"/>
                          </a:solidFill>
                        </a:rPr>
                        <a:t>t</a:t>
                      </a:r>
                      <a:endParaRPr lang="zh-CN" altLang="en-US" dirty="0">
                        <a:solidFill>
                          <a:srgbClr val="FF0000"/>
                        </a:solidFill>
                      </a:endParaRPr>
                    </a:p>
                  </a:txBody>
                  <a:tcPr>
                    <a:noFill/>
                  </a:tcPr>
                </a:tc>
                <a:tc>
                  <a:txBody>
                    <a:bodyPr/>
                    <a:lstStyle/>
                    <a:p>
                      <a:r>
                        <a:rPr lang="en-US" altLang="zh-CN" dirty="0">
                          <a:solidFill>
                            <a:srgbClr val="FF0000"/>
                          </a:solidFill>
                        </a:rPr>
                        <a:t>_</a:t>
                      </a:r>
                      <a:endParaRPr lang="zh-CN" altLang="en-US" dirty="0">
                        <a:solidFill>
                          <a:srgbClr val="FF0000"/>
                        </a:solidFill>
                      </a:endParaRPr>
                    </a:p>
                  </a:txBody>
                  <a:tcPr>
                    <a:noFill/>
                  </a:tcPr>
                </a:tc>
                <a:tc>
                  <a:txBody>
                    <a:bodyPr/>
                    <a:lstStyle/>
                    <a:p>
                      <a:r>
                        <a:rPr lang="en-US" altLang="zh-CN" dirty="0">
                          <a:solidFill>
                            <a:srgbClr val="FF0000"/>
                          </a:solidFill>
                        </a:rPr>
                        <a:t>c</a:t>
                      </a:r>
                      <a:endParaRPr lang="zh-CN" altLang="en-US" dirty="0">
                        <a:solidFill>
                          <a:srgbClr val="FF0000"/>
                        </a:solidFill>
                      </a:endParaRPr>
                    </a:p>
                  </a:txBody>
                  <a:tcPr>
                    <a:noFill/>
                  </a:tcPr>
                </a:tc>
                <a:tc>
                  <a:txBody>
                    <a:bodyPr/>
                    <a:lstStyle/>
                    <a:p>
                      <a:r>
                        <a:rPr lang="en-US" altLang="zh-CN" dirty="0">
                          <a:solidFill>
                            <a:srgbClr val="FF0000"/>
                          </a:solidFill>
                        </a:rPr>
                        <a:t>h</a:t>
                      </a:r>
                      <a:endParaRPr lang="zh-CN" altLang="en-US" dirty="0">
                        <a:solidFill>
                          <a:srgbClr val="FF0000"/>
                        </a:solidFill>
                      </a:endParaRPr>
                    </a:p>
                  </a:txBody>
                  <a:tcPr>
                    <a:noFill/>
                  </a:tcPr>
                </a:tc>
                <a:tc>
                  <a:txBody>
                    <a:bodyPr/>
                    <a:lstStyle/>
                    <a:p>
                      <a:r>
                        <a:rPr lang="en-US" altLang="zh-CN" dirty="0"/>
                        <a:t>e</a:t>
                      </a:r>
                      <a:endParaRPr lang="zh-CN" altLang="en-US" dirty="0"/>
                    </a:p>
                  </a:txBody>
                  <a:tcPr/>
                </a:tc>
                <a:tc>
                  <a:txBody>
                    <a:bodyPr/>
                    <a:lstStyle/>
                    <a:p>
                      <a:r>
                        <a:rPr lang="en-US" altLang="zh-CN" dirty="0"/>
                        <a:t>k</a:t>
                      </a:r>
                      <a:endParaRPr lang="zh-CN" altLang="en-US" dirty="0"/>
                    </a:p>
                  </a:txBody>
                  <a:tcPr/>
                </a:tc>
                <a:tc>
                  <a:txBody>
                    <a:bodyPr/>
                    <a:lstStyle/>
                    <a:p>
                      <a:r>
                        <a:rPr lang="en-US" altLang="zh-CN" dirty="0"/>
                        <a:t>r</a:t>
                      </a:r>
                      <a:endParaRPr lang="zh-CN" altLang="en-US" dirty="0"/>
                    </a:p>
                  </a:txBody>
                  <a:tcPr/>
                </a:tc>
                <a:tc>
                  <a:txBody>
                    <a:bodyPr/>
                    <a:lstStyle/>
                    <a:p>
                      <a:r>
                        <a:rPr lang="en-US" altLang="zh-CN" dirty="0"/>
                        <a:t>a</a:t>
                      </a:r>
                      <a:endParaRPr lang="zh-CN" altLang="en-US" dirty="0"/>
                    </a:p>
                  </a:txBody>
                  <a:tcPr/>
                </a:tc>
                <a:tc>
                  <a:txBody>
                    <a:bodyPr/>
                    <a:lstStyle/>
                    <a:p>
                      <a:r>
                        <a:rPr lang="en-US" altLang="zh-CN" dirty="0"/>
                        <a:t>b</a:t>
                      </a:r>
                      <a:endParaRPr lang="zh-CN" altLang="en-US" dirty="0"/>
                    </a:p>
                  </a:txBody>
                  <a:tcPr/>
                </a:tc>
                <a:tc>
                  <a:txBody>
                    <a:bodyPr/>
                    <a:lstStyle/>
                    <a:p>
                      <a:r>
                        <a:rPr lang="en-US" altLang="zh-CN" dirty="0"/>
                        <a:t>a</a:t>
                      </a:r>
                      <a:endParaRPr lang="zh-CN" altLang="en-US" dirty="0"/>
                    </a:p>
                  </a:txBody>
                  <a:tcPr/>
                </a:tc>
                <a:tc>
                  <a:txBody>
                    <a:bodyPr/>
                    <a:lstStyle/>
                    <a:p>
                      <a:r>
                        <a:rPr lang="en-US" altLang="zh-CN" dirty="0"/>
                        <a:t>r</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c</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a</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u</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a:t>s</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a:t>h</a:t>
                      </a:r>
                      <a:endParaRPr lang="zh-CN" altLang="en-US" dirty="0"/>
                    </a:p>
                  </a:txBody>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370840">
                <a:tc>
                  <a:txBody>
                    <a:bodyPr/>
                    <a:lstStyle/>
                    <a:p>
                      <a:r>
                        <a:rPr lang="en-US" altLang="zh-CN" dirty="0" err="1">
                          <a:solidFill>
                            <a:srgbClr val="FF0000"/>
                          </a:solidFill>
                        </a:rPr>
                        <a:t>i</a:t>
                      </a:r>
                      <a:endParaRPr lang="zh-CN" altLang="en-US" dirty="0">
                        <a:solidFill>
                          <a:srgbClr val="FF0000"/>
                        </a:solidFill>
                      </a:endParaRPr>
                    </a:p>
                  </a:txBody>
                  <a:tcPr/>
                </a:tc>
                <a:tc>
                  <a:txBody>
                    <a:bodyPr/>
                    <a:lstStyle/>
                    <a:p>
                      <a:r>
                        <a:rPr lang="en-US" altLang="zh-CN" dirty="0"/>
                        <a:t>5</a:t>
                      </a:r>
                      <a:endParaRPr lang="zh-CN" altLang="en-US" dirty="0"/>
                    </a:p>
                  </a:txBody>
                  <a:tcPr>
                    <a:solidFill>
                      <a:srgbClr val="FF0000"/>
                    </a:solidFill>
                  </a:tcPr>
                </a:tc>
                <a:tc>
                  <a:txBody>
                    <a:bodyPr/>
                    <a:lstStyle/>
                    <a:p>
                      <a:r>
                        <a:rPr lang="en-US" altLang="zh-CN" dirty="0"/>
                        <a:t>4</a:t>
                      </a:r>
                      <a:endParaRPr lang="zh-CN" altLang="en-US" dirty="0"/>
                    </a:p>
                  </a:txBody>
                  <a:tcPr>
                    <a:solidFill>
                      <a:srgbClr val="FF0000"/>
                    </a:solidFill>
                  </a:tcPr>
                </a:tc>
                <a:tc>
                  <a:txBody>
                    <a:bodyPr/>
                    <a:lstStyle/>
                    <a:p>
                      <a:r>
                        <a:rPr lang="en-US" altLang="zh-CN" dirty="0"/>
                        <a:t>3</a:t>
                      </a:r>
                      <a:endParaRPr lang="zh-CN" altLang="en-US" dirty="0"/>
                    </a:p>
                  </a:txBody>
                  <a:tcPr>
                    <a:solidFill>
                      <a:srgbClr val="FF0000"/>
                    </a:solidFill>
                  </a:tcPr>
                </a:tc>
                <a:tc>
                  <a:txBody>
                    <a:bodyPr/>
                    <a:lstStyle/>
                    <a:p>
                      <a:r>
                        <a:rPr lang="en-US" altLang="zh-CN" dirty="0"/>
                        <a:t>2</a:t>
                      </a:r>
                      <a:endParaRPr lang="zh-CN" altLang="en-US" dirty="0"/>
                    </a:p>
                  </a:txBody>
                  <a:tcPr>
                    <a:solidFill>
                      <a:srgbClr val="FF0000"/>
                    </a:solidFill>
                  </a:tcPr>
                </a:tc>
                <a:tc>
                  <a:txBody>
                    <a:bodyPr/>
                    <a:lstStyle/>
                    <a:p>
                      <a:r>
                        <a:rPr lang="en-US" altLang="zh-CN" dirty="0"/>
                        <a:t>1</a:t>
                      </a:r>
                      <a:endParaRPr lang="zh-CN" altLang="en-US" dirty="0"/>
                    </a:p>
                  </a:txBody>
                  <a:tcPr>
                    <a:solidFill>
                      <a:srgbClr val="FF0000"/>
                    </a:solidFill>
                  </a:tcPr>
                </a:tc>
                <a:tc>
                  <a:txBody>
                    <a:bodyPr/>
                    <a:lstStyle/>
                    <a:p>
                      <a:r>
                        <a:rPr lang="en-US" altLang="zh-CN" dirty="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extLst>
                  <a:ext uri="{0D108BD9-81ED-4DB2-BD59-A6C34878D82A}">
                    <a16:rowId xmlns:a16="http://schemas.microsoft.com/office/drawing/2014/main" val="10006"/>
                  </a:ext>
                </a:extLst>
              </a:tr>
              <a:tr h="370840">
                <a:tc>
                  <a:txBody>
                    <a:bodyPr/>
                    <a:lstStyle/>
                    <a:p>
                      <a:r>
                        <a:rPr lang="en-US" altLang="zh-CN" dirty="0">
                          <a:solidFill>
                            <a:srgbClr val="FF0000"/>
                          </a:solidFill>
                        </a:rPr>
                        <a:t>t</a:t>
                      </a:r>
                      <a:endParaRPr lang="zh-CN" altLang="en-US" dirty="0">
                        <a:solidFill>
                          <a:srgbClr val="FF0000"/>
                        </a:solidFill>
                      </a:endParaRPr>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7"/>
                  </a:ext>
                </a:extLst>
              </a:tr>
              <a:tr h="370840">
                <a:tc>
                  <a:txBody>
                    <a:bodyPr/>
                    <a:lstStyle/>
                    <a:p>
                      <a:r>
                        <a:rPr lang="en-US" altLang="zh-CN" dirty="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8"/>
                  </a:ext>
                </a:extLst>
              </a:tr>
              <a:tr h="370840">
                <a:tc>
                  <a:txBody>
                    <a:bodyPr/>
                    <a:lstStyle/>
                    <a:p>
                      <a:r>
                        <a:rPr lang="en-US" altLang="zh-CN" dirty="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9"/>
                  </a:ext>
                </a:extLst>
              </a:tr>
              <a:tr h="370840">
                <a:tc>
                  <a:txBody>
                    <a:bodyPr/>
                    <a:lstStyle/>
                    <a:p>
                      <a:r>
                        <a:rPr lang="en-US" altLang="zh-CN" dirty="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r>
                        <a:rPr lang="en-US" altLang="zh-CN" dirty="0"/>
                        <a:t>0</a:t>
                      </a:r>
                      <a:endParaRPr lang="zh-CN" altLang="en-US" dirty="0"/>
                    </a:p>
                  </a:txBody>
                  <a:tcPr>
                    <a:solidFill>
                      <a:srgbClr val="FF0000"/>
                    </a:solidFill>
                  </a:tcPr>
                </a:tc>
                <a:tc>
                  <a:txBody>
                    <a:bodyPr/>
                    <a:lstStyle/>
                    <a:p>
                      <a:r>
                        <a:rPr lang="en-US" altLang="zh-CN" dirty="0"/>
                        <a:t>1</a:t>
                      </a:r>
                      <a:endParaRPr lang="zh-CN" altLang="en-US" dirty="0"/>
                    </a:p>
                  </a:txBody>
                  <a:tcPr>
                    <a:solidFill>
                      <a:srgbClr val="FF0000"/>
                    </a:solidFill>
                  </a:tcPr>
                </a:tc>
                <a:tc>
                  <a:txBody>
                    <a:bodyPr/>
                    <a:lstStyle/>
                    <a:p>
                      <a:r>
                        <a:rPr lang="en-US" altLang="zh-CN" dirty="0"/>
                        <a:t>2</a:t>
                      </a:r>
                      <a:endParaRPr lang="zh-CN" altLang="en-US" dirty="0"/>
                    </a:p>
                  </a:txBody>
                  <a:tcPr>
                    <a:solidFill>
                      <a:srgbClr val="FF0000"/>
                    </a:solidFill>
                  </a:tcPr>
                </a:tc>
                <a:tc>
                  <a:txBody>
                    <a:bodyPr/>
                    <a:lstStyle/>
                    <a:p>
                      <a:r>
                        <a:rPr lang="en-US" altLang="zh-CN" dirty="0"/>
                        <a:t>3</a:t>
                      </a:r>
                      <a:endParaRPr lang="zh-CN" altLang="en-US" dirty="0"/>
                    </a:p>
                  </a:txBody>
                  <a:tcPr>
                    <a:solidFill>
                      <a:srgbClr val="FF0000"/>
                    </a:solidFill>
                  </a:tcPr>
                </a:tc>
                <a:tc>
                  <a:txBody>
                    <a:bodyPr/>
                    <a:lstStyle/>
                    <a:p>
                      <a:r>
                        <a:rPr lang="en-US" altLang="zh-CN" dirty="0"/>
                        <a:t>4</a:t>
                      </a:r>
                      <a:endParaRPr lang="zh-CN" altLang="en-US" dirty="0"/>
                    </a:p>
                  </a:txBody>
                  <a:tcPr>
                    <a:solidFill>
                      <a:srgbClr val="FF0000"/>
                    </a:solidFill>
                  </a:tcPr>
                </a:tc>
                <a:tc>
                  <a:txBody>
                    <a:bodyPr/>
                    <a:lstStyle/>
                    <a:p>
                      <a:r>
                        <a:rPr lang="en-US" altLang="zh-CN" dirty="0"/>
                        <a:t>5</a:t>
                      </a:r>
                      <a:endParaRPr lang="zh-CN" altLang="en-US" dirty="0"/>
                    </a:p>
                  </a:txBody>
                  <a:tcPr>
                    <a:solidFill>
                      <a:srgbClr val="FF0000"/>
                    </a:solidFill>
                  </a:tcPr>
                </a:tc>
                <a:tc>
                  <a:txBody>
                    <a:bodyPr/>
                    <a:lstStyle/>
                    <a:p>
                      <a:r>
                        <a:rPr lang="en-US" altLang="zh-CN" dirty="0"/>
                        <a:t>6</a:t>
                      </a:r>
                      <a:endParaRPr lang="zh-CN" altLang="en-US" dirty="0"/>
                    </a:p>
                  </a:txBody>
                  <a:tcPr>
                    <a:solidFill>
                      <a:srgbClr val="FF0000"/>
                    </a:solidFill>
                  </a:tcPr>
                </a:tc>
                <a:tc>
                  <a:txBody>
                    <a:bodyPr/>
                    <a:lstStyle/>
                    <a:p>
                      <a:r>
                        <a:rPr lang="en-US" altLang="zh-CN" dirty="0"/>
                        <a:t>7</a:t>
                      </a:r>
                      <a:endParaRPr lang="zh-CN" altLang="en-US" dirty="0"/>
                    </a:p>
                  </a:txBody>
                  <a:tcPr>
                    <a:solidFill>
                      <a:srgbClr val="FF0000"/>
                    </a:solidFill>
                  </a:tcPr>
                </a:tc>
                <a:extLst>
                  <a:ext uri="{0D108BD9-81ED-4DB2-BD59-A6C34878D82A}">
                    <a16:rowId xmlns:a16="http://schemas.microsoft.com/office/drawing/2014/main" val="10010"/>
                  </a:ext>
                </a:extLst>
              </a:tr>
              <a:tr h="370840">
                <a:tc>
                  <a:txBody>
                    <a:bodyPr/>
                    <a:lstStyle/>
                    <a:p>
                      <a:r>
                        <a:rPr lang="en-US" altLang="zh-CN" dirty="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1</a:t>
                      </a:r>
                      <a:endParaRPr lang="zh-CN" altLang="en-US" dirty="0"/>
                    </a:p>
                  </a:txBody>
                  <a:tcPr>
                    <a:solidFill>
                      <a:srgbClr val="FF0000"/>
                    </a:solidFill>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tc>
                  <a:txBody>
                    <a:bodyPr/>
                    <a:lstStyle/>
                    <a:p>
                      <a:r>
                        <a:rPr lang="en-US" altLang="zh-CN" dirty="0"/>
                        <a:t>6</a:t>
                      </a:r>
                      <a:endParaRPr lang="zh-CN" altLang="en-US" dirty="0"/>
                    </a:p>
                  </a:txBody>
                  <a:tcPr/>
                </a:tc>
                <a:extLst>
                  <a:ext uri="{0D108BD9-81ED-4DB2-BD59-A6C34878D82A}">
                    <a16:rowId xmlns:a16="http://schemas.microsoft.com/office/drawing/2014/main" val="10011"/>
                  </a:ext>
                </a:extLst>
              </a:tr>
              <a:tr h="370840">
                <a:tc>
                  <a:txBody>
                    <a:bodyPr/>
                    <a:lstStyle/>
                    <a:p>
                      <a:r>
                        <a:rPr lang="en-US" altLang="zh-CN" dirty="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2</a:t>
                      </a:r>
                      <a:endParaRPr lang="zh-CN" altLang="en-US" dirty="0"/>
                    </a:p>
                  </a:txBody>
                  <a:tcPr>
                    <a:solidFill>
                      <a:srgbClr val="FF0000"/>
                    </a:solidFill>
                  </a:tcPr>
                </a:tc>
                <a:tc>
                  <a:txBody>
                    <a:bodyPr/>
                    <a:lstStyle/>
                    <a:p>
                      <a:r>
                        <a:rPr lang="en-US" altLang="zh-CN" dirty="0"/>
                        <a:t>2</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tc>
                  <a:txBody>
                    <a:bodyPr/>
                    <a:lstStyle/>
                    <a:p>
                      <a:r>
                        <a:rPr lang="en-US" altLang="zh-CN" dirty="0"/>
                        <a:t>6</a:t>
                      </a:r>
                      <a:endParaRPr lang="zh-CN" altLang="en-US" dirty="0"/>
                    </a:p>
                  </a:txBody>
                  <a:tcPr/>
                </a:tc>
                <a:extLst>
                  <a:ext uri="{0D108BD9-81ED-4DB2-BD59-A6C34878D82A}">
                    <a16:rowId xmlns:a16="http://schemas.microsoft.com/office/drawing/2014/main" val="10012"/>
                  </a:ext>
                </a:extLst>
              </a:tr>
              <a:tr h="370840">
                <a:tc>
                  <a:txBody>
                    <a:bodyPr/>
                    <a:lstStyle/>
                    <a:p>
                      <a:r>
                        <a:rPr lang="en-US" altLang="zh-CN" dirty="0"/>
                        <a:t>d</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3</a:t>
                      </a:r>
                      <a:endParaRPr lang="zh-CN" altLang="en-US" dirty="0"/>
                    </a:p>
                  </a:txBody>
                  <a:tcPr>
                    <a:solidFill>
                      <a:srgbClr val="FF0000"/>
                    </a:solidFill>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6</a:t>
                      </a:r>
                      <a:endParaRPr lang="zh-CN" altLang="en-US" dirty="0"/>
                    </a:p>
                  </a:txBody>
                  <a:tcPr/>
                </a:tc>
                <a:extLst>
                  <a:ext uri="{0D108BD9-81ED-4DB2-BD59-A6C34878D82A}">
                    <a16:rowId xmlns:a16="http://schemas.microsoft.com/office/drawing/2014/main" val="10013"/>
                  </a:ext>
                </a:extLst>
              </a:tr>
              <a:tr h="370840">
                <a:tc>
                  <a:txBody>
                    <a:bodyPr/>
                    <a:lstStyle/>
                    <a:p>
                      <a:r>
                        <a:rPr lang="en-US" altLang="zh-CN" dirty="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4</a:t>
                      </a:r>
                      <a:endParaRPr lang="zh-CN" altLang="en-US" dirty="0"/>
                    </a:p>
                  </a:txBody>
                  <a:tcPr>
                    <a:solidFill>
                      <a:srgbClr val="FF0000"/>
                    </a:solidFill>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tc>
                  <a:txBody>
                    <a:bodyPr/>
                    <a:lstStyle/>
                    <a:p>
                      <a:r>
                        <a:rPr lang="en-US" altLang="zh-CN" dirty="0"/>
                        <a:t>6</a:t>
                      </a:r>
                      <a:endParaRPr lang="zh-CN" altLang="en-US" dirty="0"/>
                    </a:p>
                  </a:txBody>
                  <a:tcPr/>
                </a:tc>
                <a:tc>
                  <a:txBody>
                    <a:bodyPr/>
                    <a:lstStyle/>
                    <a:p>
                      <a:r>
                        <a:rPr lang="en-US" altLang="zh-CN" dirty="0"/>
                        <a:t>6</a:t>
                      </a:r>
                      <a:endParaRPr lang="zh-CN" altLang="en-US" dirty="0"/>
                    </a:p>
                  </a:txBody>
                  <a:tcPr/>
                </a:tc>
                <a:extLst>
                  <a:ext uri="{0D108BD9-81ED-4DB2-BD59-A6C34878D82A}">
                    <a16:rowId xmlns:a16="http://schemas.microsoft.com/office/drawing/2014/main" val="10014"/>
                  </a:ext>
                </a:extLst>
              </a:tr>
              <a:tr h="370840">
                <a:tc>
                  <a:txBody>
                    <a:bodyPr/>
                    <a:lstStyle/>
                    <a:p>
                      <a:r>
                        <a:rPr lang="en-US" altLang="zh-CN" dirty="0" err="1"/>
                        <a:t>i</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5</a:t>
                      </a:r>
                      <a:endParaRPr lang="zh-CN" altLang="en-US" dirty="0"/>
                    </a:p>
                  </a:txBody>
                  <a:tcPr>
                    <a:solidFill>
                      <a:srgbClr val="FF0000"/>
                    </a:solidFill>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6</a:t>
                      </a:r>
                      <a:endParaRPr lang="zh-CN" altLang="en-US" dirty="0"/>
                    </a:p>
                  </a:txBody>
                  <a:tcPr/>
                </a:tc>
                <a:tc>
                  <a:txBody>
                    <a:bodyPr/>
                    <a:lstStyle/>
                    <a:p>
                      <a:r>
                        <a:rPr lang="en-US" altLang="zh-CN" dirty="0"/>
                        <a:t>7</a:t>
                      </a:r>
                      <a:endParaRPr lang="zh-CN" altLang="en-US" dirty="0"/>
                    </a:p>
                  </a:txBody>
                  <a:tcPr/>
                </a:tc>
                <a:extLst>
                  <a:ext uri="{0D108BD9-81ED-4DB2-BD59-A6C34878D82A}">
                    <a16:rowId xmlns:a16="http://schemas.microsoft.com/office/drawing/2014/main" val="10015"/>
                  </a:ext>
                </a:extLst>
              </a:tr>
            </a:tbl>
          </a:graphicData>
        </a:graphic>
      </p:graphicFrame>
      <p:grpSp>
        <p:nvGrpSpPr>
          <p:cNvPr id="9" name="组合 8"/>
          <p:cNvGrpSpPr/>
          <p:nvPr/>
        </p:nvGrpSpPr>
        <p:grpSpPr>
          <a:xfrm>
            <a:off x="1802915" y="2616627"/>
            <a:ext cx="2035506" cy="367276"/>
            <a:chOff x="1802915" y="2616627"/>
            <a:chExt cx="2035506" cy="367276"/>
          </a:xfrm>
        </p:grpSpPr>
        <p:sp>
          <p:nvSpPr>
            <p:cNvPr id="24" name="矩形 23"/>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804165" y="1875777"/>
            <a:ext cx="2035506" cy="367276"/>
            <a:chOff x="1802915" y="2616627"/>
            <a:chExt cx="2035506" cy="367276"/>
          </a:xfrm>
        </p:grpSpPr>
        <p:sp>
          <p:nvSpPr>
            <p:cNvPr id="22" name="矩形 21"/>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804509" y="1137443"/>
            <a:ext cx="2035506" cy="367276"/>
            <a:chOff x="1802915" y="2616627"/>
            <a:chExt cx="2035506" cy="367276"/>
          </a:xfrm>
        </p:grpSpPr>
        <p:sp>
          <p:nvSpPr>
            <p:cNvPr id="20" name="矩形 1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803714" y="1507009"/>
            <a:ext cx="2035506" cy="367276"/>
            <a:chOff x="1649720" y="2833793"/>
            <a:chExt cx="2035506" cy="367276"/>
          </a:xfrm>
        </p:grpSpPr>
        <p:sp>
          <p:nvSpPr>
            <p:cNvPr id="18" name="矩形 17"/>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806889" y="2245122"/>
            <a:ext cx="2035506" cy="367276"/>
            <a:chOff x="1649720" y="2833793"/>
            <a:chExt cx="2035506" cy="367276"/>
          </a:xfrm>
        </p:grpSpPr>
        <p:sp>
          <p:nvSpPr>
            <p:cNvPr id="16" name="矩形 15"/>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854482" y="4847952"/>
            <a:ext cx="2702870" cy="367276"/>
            <a:chOff x="4854482" y="4847952"/>
            <a:chExt cx="2702870" cy="367276"/>
          </a:xfrm>
        </p:grpSpPr>
        <p:sp>
          <p:nvSpPr>
            <p:cNvPr id="41" name="矩形 40"/>
            <p:cNvSpPr/>
            <p:nvPr/>
          </p:nvSpPr>
          <p:spPr>
            <a:xfrm rot="10800000">
              <a:off x="4854482" y="4847952"/>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10800000">
              <a:off x="5177844" y="484795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4851547" y="5588802"/>
            <a:ext cx="2708819" cy="367276"/>
            <a:chOff x="4851547" y="5588802"/>
            <a:chExt cx="2708819" cy="367276"/>
          </a:xfrm>
        </p:grpSpPr>
        <p:sp>
          <p:nvSpPr>
            <p:cNvPr id="39" name="矩形 38"/>
            <p:cNvSpPr/>
            <p:nvPr/>
          </p:nvSpPr>
          <p:spPr>
            <a:xfrm rot="10800000">
              <a:off x="4851547" y="5588802"/>
              <a:ext cx="34038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rot="10800000">
              <a:off x="5180858" y="558880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4852888" y="6327136"/>
            <a:ext cx="2702233" cy="367276"/>
            <a:chOff x="4852888" y="6327136"/>
            <a:chExt cx="2702233" cy="367276"/>
          </a:xfrm>
        </p:grpSpPr>
        <p:sp>
          <p:nvSpPr>
            <p:cNvPr id="37" name="矩形 36"/>
            <p:cNvSpPr/>
            <p:nvPr/>
          </p:nvSpPr>
          <p:spPr>
            <a:xfrm rot="10800000">
              <a:off x="4852888" y="6327136"/>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0800000">
              <a:off x="5175613" y="6327136"/>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4853683" y="5957570"/>
            <a:ext cx="2702551" cy="367276"/>
            <a:chOff x="4853683" y="5957570"/>
            <a:chExt cx="2702551" cy="367276"/>
          </a:xfrm>
        </p:grpSpPr>
        <p:sp>
          <p:nvSpPr>
            <p:cNvPr id="35" name="矩形 34"/>
            <p:cNvSpPr/>
            <p:nvPr/>
          </p:nvSpPr>
          <p:spPr>
            <a:xfrm rot="10800000">
              <a:off x="4853683" y="5957570"/>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0800000">
              <a:off x="5176726" y="5957570"/>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4850508" y="5219457"/>
            <a:ext cx="2701281" cy="367276"/>
            <a:chOff x="4850508" y="5219457"/>
            <a:chExt cx="2701281" cy="367276"/>
          </a:xfrm>
        </p:grpSpPr>
        <p:sp>
          <p:nvSpPr>
            <p:cNvPr id="32" name="矩形 31"/>
            <p:cNvSpPr/>
            <p:nvPr/>
          </p:nvSpPr>
          <p:spPr>
            <a:xfrm rot="10800000">
              <a:off x="5172281" y="5219457"/>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10800000">
              <a:off x="4850508" y="521945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642793" y="2948300"/>
            <a:ext cx="611065" cy="707886"/>
          </a:xfrm>
          <a:prstGeom prst="rect">
            <a:avLst/>
          </a:prstGeom>
          <a:noFill/>
        </p:spPr>
        <p:txBody>
          <a:bodyPr wrap="none" rtlCol="0">
            <a:spAutoFit/>
          </a:bodyPr>
          <a:lstStyle/>
          <a:p>
            <a:r>
              <a:rPr lang="en-US" altLang="zh-CN" sz="4000" dirty="0"/>
              <a:t>e</a:t>
            </a:r>
            <a:r>
              <a:rPr lang="en-US" altLang="zh-CN" sz="4000" baseline="-25000" dirty="0"/>
              <a:t>4</a:t>
            </a:r>
            <a:endParaRPr lang="zh-CN" altLang="en-US" sz="4000" baseline="-25000" dirty="0"/>
          </a:p>
        </p:txBody>
      </p:sp>
      <p:sp>
        <p:nvSpPr>
          <p:cNvPr id="46" name="椭圆 45"/>
          <p:cNvSpPr/>
          <p:nvPr/>
        </p:nvSpPr>
        <p:spPr>
          <a:xfrm>
            <a:off x="1677279" y="1059721"/>
            <a:ext cx="1238537"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496" y="1136938"/>
            <a:ext cx="1450269" cy="1323439"/>
          </a:xfrm>
          <a:prstGeom prst="rect">
            <a:avLst/>
          </a:prstGeom>
          <a:noFill/>
        </p:spPr>
        <p:txBody>
          <a:bodyPr wrap="none" rtlCol="0">
            <a:spAutoFit/>
          </a:bodyPr>
          <a:lstStyle/>
          <a:p>
            <a:r>
              <a:rPr lang="en-US" altLang="zh-CN" sz="2000" dirty="0"/>
              <a:t>Not Bigger</a:t>
            </a:r>
          </a:p>
          <a:p>
            <a:r>
              <a:rPr lang="en-US" altLang="zh-CN" sz="2000" dirty="0"/>
              <a:t>Than Two,</a:t>
            </a:r>
          </a:p>
          <a:p>
            <a:r>
              <a:rPr lang="en-US" altLang="zh-CN" sz="2000" dirty="0">
                <a:solidFill>
                  <a:srgbClr val="FF0000"/>
                </a:solidFill>
              </a:rPr>
              <a:t>Extend The</a:t>
            </a:r>
          </a:p>
          <a:p>
            <a:r>
              <a:rPr lang="en-US" altLang="zh-CN" sz="2000" dirty="0">
                <a:solidFill>
                  <a:srgbClr val="FF0000"/>
                </a:solidFill>
              </a:rPr>
              <a:t>Right Part!</a:t>
            </a:r>
            <a:endParaRPr lang="zh-CN" altLang="en-US" sz="2000" dirty="0">
              <a:solidFill>
                <a:srgbClr val="FF0000"/>
              </a:solidFill>
            </a:endParaRPr>
          </a:p>
        </p:txBody>
      </p:sp>
      <p:sp>
        <p:nvSpPr>
          <p:cNvPr id="54" name="椭圆 53"/>
          <p:cNvSpPr/>
          <p:nvPr/>
        </p:nvSpPr>
        <p:spPr>
          <a:xfrm flipV="1">
            <a:off x="5019016" y="6266417"/>
            <a:ext cx="2649328" cy="488711"/>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7668344" y="5395990"/>
            <a:ext cx="1359346" cy="1015663"/>
          </a:xfrm>
          <a:prstGeom prst="rect">
            <a:avLst/>
          </a:prstGeom>
          <a:noFill/>
        </p:spPr>
        <p:txBody>
          <a:bodyPr wrap="none" rtlCol="0">
            <a:spAutoFit/>
          </a:bodyPr>
          <a:lstStyle/>
          <a:p>
            <a:r>
              <a:rPr lang="en-US" altLang="zh-CN" sz="2000" dirty="0"/>
              <a:t>All Bigger</a:t>
            </a:r>
          </a:p>
          <a:p>
            <a:r>
              <a:rPr lang="en-US" altLang="zh-CN" sz="2000" dirty="0"/>
              <a:t>Than Two,</a:t>
            </a:r>
          </a:p>
          <a:p>
            <a:r>
              <a:rPr lang="en-US" altLang="zh-CN" sz="2000" dirty="0">
                <a:solidFill>
                  <a:srgbClr val="FF0000"/>
                </a:solidFill>
              </a:rPr>
              <a:t>Prune!</a:t>
            </a:r>
            <a:endParaRPr lang="zh-CN" altLang="en-US" sz="2000" dirty="0">
              <a:solidFill>
                <a:srgbClr val="FF0000"/>
              </a:solidFill>
            </a:endParaRPr>
          </a:p>
        </p:txBody>
      </p:sp>
      <p:sp>
        <p:nvSpPr>
          <p:cNvPr id="42" name="矩形 41"/>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a:solidFill>
                  <a:srgbClr val="FF0000"/>
                </a:solidFill>
              </a:rPr>
              <a:t>No Need to Compute This Range</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297078755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4" grpId="0" animBg="1"/>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5496" y="1136938"/>
            <a:ext cx="1450269" cy="1323439"/>
          </a:xfrm>
          <a:prstGeom prst="rect">
            <a:avLst/>
          </a:prstGeom>
          <a:noFill/>
        </p:spPr>
        <p:txBody>
          <a:bodyPr wrap="none" rtlCol="0">
            <a:spAutoFit/>
          </a:bodyPr>
          <a:lstStyle/>
          <a:p>
            <a:r>
              <a:rPr lang="en-US" altLang="zh-CN" sz="2000" dirty="0"/>
              <a:t>Not Bigger</a:t>
            </a:r>
          </a:p>
          <a:p>
            <a:r>
              <a:rPr lang="en-US" altLang="zh-CN" sz="2000" dirty="0"/>
              <a:t>Than Two,</a:t>
            </a:r>
          </a:p>
          <a:p>
            <a:r>
              <a:rPr lang="en-US" altLang="zh-CN" sz="2000" dirty="0">
                <a:solidFill>
                  <a:srgbClr val="FF0000"/>
                </a:solidFill>
              </a:rPr>
              <a:t>Extend The</a:t>
            </a:r>
          </a:p>
          <a:p>
            <a:r>
              <a:rPr lang="en-US" altLang="zh-CN" sz="2000" dirty="0">
                <a:solidFill>
                  <a:srgbClr val="FF0000"/>
                </a:solidFill>
              </a:rPr>
              <a:t>Right Part!</a:t>
            </a:r>
            <a:endParaRPr lang="zh-CN" altLang="en-US" sz="2000" dirty="0">
              <a:solidFill>
                <a:srgbClr val="FF0000"/>
              </a:solidFill>
            </a:endParaRPr>
          </a:p>
        </p:txBody>
      </p:sp>
      <p:sp>
        <p:nvSpPr>
          <p:cNvPr id="4" name="日期占位符 3"/>
          <p:cNvSpPr>
            <a:spLocks noGrp="1"/>
          </p:cNvSpPr>
          <p:nvPr>
            <p:ph type="dt" sz="half" idx="10"/>
          </p:nvPr>
        </p:nvSpPr>
        <p:spPr/>
        <p:txBody>
          <a:bodyPr/>
          <a:lstStyle/>
          <a:p>
            <a:fld id="{FFC3467A-52CB-4836-BB00-CEF618B52073}"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32</a:t>
            </a:fld>
            <a:r>
              <a:rPr lang="en-US" altLang="zh-CN"/>
              <a:t>/42</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1434162760"/>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extLst>
                    <a:ext uri="{9D8B030D-6E8A-4147-A177-3AD203B41FA5}">
                      <a16:colId xmlns:a16="http://schemas.microsoft.com/office/drawing/2014/main" val="20000"/>
                    </a:ext>
                  </a:extLst>
                </a:gridCol>
                <a:gridCol w="338666">
                  <a:extLst>
                    <a:ext uri="{9D8B030D-6E8A-4147-A177-3AD203B41FA5}">
                      <a16:colId xmlns:a16="http://schemas.microsoft.com/office/drawing/2014/main" val="20001"/>
                    </a:ext>
                  </a:extLst>
                </a:gridCol>
                <a:gridCol w="338666">
                  <a:extLst>
                    <a:ext uri="{9D8B030D-6E8A-4147-A177-3AD203B41FA5}">
                      <a16:colId xmlns:a16="http://schemas.microsoft.com/office/drawing/2014/main" val="20002"/>
                    </a:ext>
                  </a:extLst>
                </a:gridCol>
                <a:gridCol w="338666">
                  <a:extLst>
                    <a:ext uri="{9D8B030D-6E8A-4147-A177-3AD203B41FA5}">
                      <a16:colId xmlns:a16="http://schemas.microsoft.com/office/drawing/2014/main" val="20003"/>
                    </a:ext>
                  </a:extLst>
                </a:gridCol>
                <a:gridCol w="338666">
                  <a:extLst>
                    <a:ext uri="{9D8B030D-6E8A-4147-A177-3AD203B41FA5}">
                      <a16:colId xmlns:a16="http://schemas.microsoft.com/office/drawing/2014/main" val="20004"/>
                    </a:ext>
                  </a:extLst>
                </a:gridCol>
                <a:gridCol w="338666">
                  <a:extLst>
                    <a:ext uri="{9D8B030D-6E8A-4147-A177-3AD203B41FA5}">
                      <a16:colId xmlns:a16="http://schemas.microsoft.com/office/drawing/2014/main" val="20005"/>
                    </a:ext>
                  </a:extLst>
                </a:gridCol>
                <a:gridCol w="338666">
                  <a:extLst>
                    <a:ext uri="{9D8B030D-6E8A-4147-A177-3AD203B41FA5}">
                      <a16:colId xmlns:a16="http://schemas.microsoft.com/office/drawing/2014/main" val="20006"/>
                    </a:ext>
                  </a:extLst>
                </a:gridCol>
                <a:gridCol w="338666">
                  <a:extLst>
                    <a:ext uri="{9D8B030D-6E8A-4147-A177-3AD203B41FA5}">
                      <a16:colId xmlns:a16="http://schemas.microsoft.com/office/drawing/2014/main" val="20007"/>
                    </a:ext>
                  </a:extLst>
                </a:gridCol>
                <a:gridCol w="338666">
                  <a:extLst>
                    <a:ext uri="{9D8B030D-6E8A-4147-A177-3AD203B41FA5}">
                      <a16:colId xmlns:a16="http://schemas.microsoft.com/office/drawing/2014/main" val="20008"/>
                    </a:ext>
                  </a:extLst>
                </a:gridCol>
                <a:gridCol w="338666">
                  <a:extLst>
                    <a:ext uri="{9D8B030D-6E8A-4147-A177-3AD203B41FA5}">
                      <a16:colId xmlns:a16="http://schemas.microsoft.com/office/drawing/2014/main" val="20009"/>
                    </a:ext>
                  </a:extLst>
                </a:gridCol>
                <a:gridCol w="338666">
                  <a:extLst>
                    <a:ext uri="{9D8B030D-6E8A-4147-A177-3AD203B41FA5}">
                      <a16:colId xmlns:a16="http://schemas.microsoft.com/office/drawing/2014/main" val="20010"/>
                    </a:ext>
                  </a:extLst>
                </a:gridCol>
                <a:gridCol w="338666">
                  <a:extLst>
                    <a:ext uri="{9D8B030D-6E8A-4147-A177-3AD203B41FA5}">
                      <a16:colId xmlns:a16="http://schemas.microsoft.com/office/drawing/2014/main" val="20011"/>
                    </a:ext>
                  </a:extLst>
                </a:gridCol>
                <a:gridCol w="338666">
                  <a:extLst>
                    <a:ext uri="{9D8B030D-6E8A-4147-A177-3AD203B41FA5}">
                      <a16:colId xmlns:a16="http://schemas.microsoft.com/office/drawing/2014/main" val="20012"/>
                    </a:ext>
                  </a:extLst>
                </a:gridCol>
                <a:gridCol w="338666">
                  <a:extLst>
                    <a:ext uri="{9D8B030D-6E8A-4147-A177-3AD203B41FA5}">
                      <a16:colId xmlns:a16="http://schemas.microsoft.com/office/drawing/2014/main" val="20013"/>
                    </a:ext>
                  </a:extLst>
                </a:gridCol>
                <a:gridCol w="338666">
                  <a:extLst>
                    <a:ext uri="{9D8B030D-6E8A-4147-A177-3AD203B41FA5}">
                      <a16:colId xmlns:a16="http://schemas.microsoft.com/office/drawing/2014/main" val="20014"/>
                    </a:ext>
                  </a:extLst>
                </a:gridCol>
                <a:gridCol w="338666">
                  <a:extLst>
                    <a:ext uri="{9D8B030D-6E8A-4147-A177-3AD203B41FA5}">
                      <a16:colId xmlns:a16="http://schemas.microsoft.com/office/drawing/2014/main" val="20015"/>
                    </a:ext>
                  </a:extLst>
                </a:gridCol>
                <a:gridCol w="338666">
                  <a:extLst>
                    <a:ext uri="{9D8B030D-6E8A-4147-A177-3AD203B41FA5}">
                      <a16:colId xmlns:a16="http://schemas.microsoft.com/office/drawing/2014/main" val="20016"/>
                    </a:ext>
                  </a:extLst>
                </a:gridCol>
                <a:gridCol w="338666">
                  <a:extLst>
                    <a:ext uri="{9D8B030D-6E8A-4147-A177-3AD203B41FA5}">
                      <a16:colId xmlns:a16="http://schemas.microsoft.com/office/drawing/2014/main" val="20017"/>
                    </a:ext>
                  </a:extLst>
                </a:gridCol>
              </a:tblGrid>
              <a:tr h="370840">
                <a:tc>
                  <a:txBody>
                    <a:bodyPr/>
                    <a:lstStyle/>
                    <a:p>
                      <a:endParaRPr lang="zh-CN" altLang="en-US" dirty="0"/>
                    </a:p>
                  </a:txBody>
                  <a:tcPr/>
                </a:tc>
                <a:tc>
                  <a:txBody>
                    <a:bodyPr/>
                    <a:lstStyle/>
                    <a:p>
                      <a:r>
                        <a:rPr lang="en-US" altLang="zh-CN" dirty="0"/>
                        <a:t>k</a:t>
                      </a:r>
                      <a:endParaRPr lang="zh-CN" altLang="en-US" dirty="0"/>
                    </a:p>
                  </a:txBody>
                  <a:tcPr/>
                </a:tc>
                <a:tc>
                  <a:txBody>
                    <a:bodyPr/>
                    <a:lstStyle/>
                    <a:p>
                      <a:r>
                        <a:rPr lang="en-US" altLang="zh-CN" dirty="0"/>
                        <a:t>a</a:t>
                      </a:r>
                      <a:endParaRPr lang="zh-CN" altLang="en-US" dirty="0"/>
                    </a:p>
                  </a:txBody>
                  <a:tcPr/>
                </a:tc>
                <a:tc>
                  <a:txBody>
                    <a:bodyPr/>
                    <a:lstStyle/>
                    <a:p>
                      <a:r>
                        <a:rPr lang="en-US" altLang="zh-CN" dirty="0"/>
                        <a:t>u</a:t>
                      </a:r>
                      <a:endParaRPr lang="zh-CN" altLang="en-US" dirty="0"/>
                    </a:p>
                  </a:txBody>
                  <a:tcPr/>
                </a:tc>
                <a:tc>
                  <a:txBody>
                    <a:bodyPr/>
                    <a:lstStyle/>
                    <a:p>
                      <a:r>
                        <a:rPr lang="en-US" altLang="zh-CN" dirty="0"/>
                        <a:t>s</a:t>
                      </a:r>
                      <a:endParaRPr lang="zh-CN" altLang="en-US" dirty="0"/>
                    </a:p>
                  </a:txBody>
                  <a:tcPr/>
                </a:tc>
                <a:tc>
                  <a:txBody>
                    <a:bodyPr/>
                    <a:lstStyle/>
                    <a:p>
                      <a:r>
                        <a:rPr lang="en-US" altLang="zh-CN" dirty="0"/>
                        <a:t>h</a:t>
                      </a:r>
                      <a:endParaRPr lang="zh-CN" altLang="en-US" dirty="0"/>
                    </a:p>
                  </a:txBody>
                  <a:tcPr/>
                </a:tc>
                <a:tc>
                  <a:txBody>
                    <a:bodyPr/>
                    <a:lstStyle/>
                    <a:p>
                      <a:r>
                        <a:rPr lang="en-US" altLang="zh-CN" dirty="0">
                          <a:solidFill>
                            <a:srgbClr val="FF0000"/>
                          </a:solidFill>
                        </a:rPr>
                        <a:t>I</a:t>
                      </a:r>
                      <a:endParaRPr lang="zh-CN" altLang="en-US" dirty="0">
                        <a:solidFill>
                          <a:srgbClr val="FF0000"/>
                        </a:solidFill>
                      </a:endParaRPr>
                    </a:p>
                  </a:txBody>
                  <a:tcPr>
                    <a:noFill/>
                  </a:tcPr>
                </a:tc>
                <a:tc>
                  <a:txBody>
                    <a:bodyPr/>
                    <a:lstStyle/>
                    <a:p>
                      <a:r>
                        <a:rPr lang="en-US" altLang="zh-CN" dirty="0">
                          <a:solidFill>
                            <a:srgbClr val="FF0000"/>
                          </a:solidFill>
                        </a:rPr>
                        <a:t>t</a:t>
                      </a:r>
                      <a:endParaRPr lang="zh-CN" altLang="en-US" dirty="0">
                        <a:solidFill>
                          <a:srgbClr val="FF0000"/>
                        </a:solidFill>
                      </a:endParaRPr>
                    </a:p>
                  </a:txBody>
                  <a:tcPr>
                    <a:noFill/>
                  </a:tcPr>
                </a:tc>
                <a:tc>
                  <a:txBody>
                    <a:bodyPr/>
                    <a:lstStyle/>
                    <a:p>
                      <a:r>
                        <a:rPr lang="en-US" altLang="zh-CN" dirty="0">
                          <a:solidFill>
                            <a:srgbClr val="FF0000"/>
                          </a:solidFill>
                        </a:rPr>
                        <a:t>_</a:t>
                      </a:r>
                      <a:endParaRPr lang="zh-CN" altLang="en-US" dirty="0">
                        <a:solidFill>
                          <a:srgbClr val="FF0000"/>
                        </a:solidFill>
                      </a:endParaRPr>
                    </a:p>
                  </a:txBody>
                  <a:tcPr>
                    <a:noFill/>
                  </a:tcPr>
                </a:tc>
                <a:tc>
                  <a:txBody>
                    <a:bodyPr/>
                    <a:lstStyle/>
                    <a:p>
                      <a:r>
                        <a:rPr lang="en-US" altLang="zh-CN" dirty="0">
                          <a:solidFill>
                            <a:srgbClr val="FF0000"/>
                          </a:solidFill>
                        </a:rPr>
                        <a:t>c</a:t>
                      </a:r>
                      <a:endParaRPr lang="zh-CN" altLang="en-US" dirty="0">
                        <a:solidFill>
                          <a:srgbClr val="FF0000"/>
                        </a:solidFill>
                      </a:endParaRPr>
                    </a:p>
                  </a:txBody>
                  <a:tcPr>
                    <a:noFill/>
                  </a:tcPr>
                </a:tc>
                <a:tc>
                  <a:txBody>
                    <a:bodyPr/>
                    <a:lstStyle/>
                    <a:p>
                      <a:r>
                        <a:rPr lang="en-US" altLang="zh-CN" dirty="0">
                          <a:solidFill>
                            <a:srgbClr val="FF0000"/>
                          </a:solidFill>
                        </a:rPr>
                        <a:t>h</a:t>
                      </a:r>
                      <a:endParaRPr lang="zh-CN" altLang="en-US" dirty="0">
                        <a:solidFill>
                          <a:srgbClr val="FF0000"/>
                        </a:solidFill>
                      </a:endParaRPr>
                    </a:p>
                  </a:txBody>
                  <a:tcPr>
                    <a:noFill/>
                  </a:tcPr>
                </a:tc>
                <a:tc>
                  <a:txBody>
                    <a:bodyPr/>
                    <a:lstStyle/>
                    <a:p>
                      <a:r>
                        <a:rPr lang="en-US" altLang="zh-CN" dirty="0"/>
                        <a:t>e</a:t>
                      </a:r>
                      <a:endParaRPr lang="zh-CN" altLang="en-US" dirty="0"/>
                    </a:p>
                  </a:txBody>
                  <a:tcPr/>
                </a:tc>
                <a:tc>
                  <a:txBody>
                    <a:bodyPr/>
                    <a:lstStyle/>
                    <a:p>
                      <a:r>
                        <a:rPr lang="en-US" altLang="zh-CN" dirty="0"/>
                        <a:t>k</a:t>
                      </a:r>
                      <a:endParaRPr lang="zh-CN" altLang="en-US" dirty="0"/>
                    </a:p>
                  </a:txBody>
                  <a:tcPr/>
                </a:tc>
                <a:tc>
                  <a:txBody>
                    <a:bodyPr/>
                    <a:lstStyle/>
                    <a:p>
                      <a:r>
                        <a:rPr lang="en-US" altLang="zh-CN" dirty="0"/>
                        <a:t>r</a:t>
                      </a:r>
                      <a:endParaRPr lang="zh-CN" altLang="en-US" dirty="0"/>
                    </a:p>
                  </a:txBody>
                  <a:tcPr/>
                </a:tc>
                <a:tc>
                  <a:txBody>
                    <a:bodyPr/>
                    <a:lstStyle/>
                    <a:p>
                      <a:r>
                        <a:rPr lang="en-US" altLang="zh-CN" dirty="0"/>
                        <a:t>a</a:t>
                      </a:r>
                      <a:endParaRPr lang="zh-CN" altLang="en-US" dirty="0"/>
                    </a:p>
                  </a:txBody>
                  <a:tcPr/>
                </a:tc>
                <a:tc>
                  <a:txBody>
                    <a:bodyPr/>
                    <a:lstStyle/>
                    <a:p>
                      <a:r>
                        <a:rPr lang="en-US" altLang="zh-CN" dirty="0"/>
                        <a:t>b</a:t>
                      </a:r>
                      <a:endParaRPr lang="zh-CN" altLang="en-US" dirty="0"/>
                    </a:p>
                  </a:txBody>
                  <a:tcPr/>
                </a:tc>
                <a:tc>
                  <a:txBody>
                    <a:bodyPr/>
                    <a:lstStyle/>
                    <a:p>
                      <a:r>
                        <a:rPr lang="en-US" altLang="zh-CN" dirty="0"/>
                        <a:t>a</a:t>
                      </a:r>
                      <a:endParaRPr lang="zh-CN" altLang="en-US" dirty="0"/>
                    </a:p>
                  </a:txBody>
                  <a:tcPr/>
                </a:tc>
                <a:tc>
                  <a:txBody>
                    <a:bodyPr/>
                    <a:lstStyle/>
                    <a:p>
                      <a:r>
                        <a:rPr lang="en-US" altLang="zh-CN" dirty="0"/>
                        <a:t>r</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c</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a</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dirty="0"/>
                        <a:t>u</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a:t>s</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a:t>h</a:t>
                      </a:r>
                      <a:endParaRPr lang="zh-CN" altLang="en-US" dirty="0"/>
                    </a:p>
                  </a:txBody>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370840">
                <a:tc>
                  <a:txBody>
                    <a:bodyPr/>
                    <a:lstStyle/>
                    <a:p>
                      <a:r>
                        <a:rPr lang="en-US" altLang="zh-CN" dirty="0" err="1">
                          <a:solidFill>
                            <a:srgbClr val="FF0000"/>
                          </a:solidFill>
                        </a:rPr>
                        <a:t>i</a:t>
                      </a:r>
                      <a:endParaRPr lang="zh-CN" altLang="en-US" dirty="0">
                        <a:solidFill>
                          <a:srgbClr val="FF0000"/>
                        </a:solidFill>
                      </a:endParaRPr>
                    </a:p>
                  </a:txBody>
                  <a:tcPr/>
                </a:tc>
                <a:tc>
                  <a:txBody>
                    <a:bodyPr/>
                    <a:lstStyle/>
                    <a:p>
                      <a:r>
                        <a:rPr lang="en-US" altLang="zh-CN" dirty="0"/>
                        <a:t>5</a:t>
                      </a:r>
                      <a:endParaRPr lang="zh-CN" altLang="en-US" dirty="0"/>
                    </a:p>
                  </a:txBody>
                  <a:tcPr>
                    <a:solidFill>
                      <a:srgbClr val="FF0000"/>
                    </a:solidFill>
                  </a:tcPr>
                </a:tc>
                <a:tc>
                  <a:txBody>
                    <a:bodyPr/>
                    <a:lstStyle/>
                    <a:p>
                      <a:r>
                        <a:rPr lang="en-US" altLang="zh-CN" dirty="0"/>
                        <a:t>4</a:t>
                      </a:r>
                      <a:endParaRPr lang="zh-CN" altLang="en-US" dirty="0"/>
                    </a:p>
                  </a:txBody>
                  <a:tcPr>
                    <a:solidFill>
                      <a:srgbClr val="FF0000"/>
                    </a:solidFill>
                  </a:tcPr>
                </a:tc>
                <a:tc>
                  <a:txBody>
                    <a:bodyPr/>
                    <a:lstStyle/>
                    <a:p>
                      <a:r>
                        <a:rPr lang="en-US" altLang="zh-CN" dirty="0"/>
                        <a:t>3</a:t>
                      </a:r>
                      <a:endParaRPr lang="zh-CN" altLang="en-US" dirty="0"/>
                    </a:p>
                  </a:txBody>
                  <a:tcPr>
                    <a:solidFill>
                      <a:srgbClr val="FF0000"/>
                    </a:solidFill>
                  </a:tcPr>
                </a:tc>
                <a:tc>
                  <a:txBody>
                    <a:bodyPr/>
                    <a:lstStyle/>
                    <a:p>
                      <a:r>
                        <a:rPr lang="en-US" altLang="zh-CN" dirty="0"/>
                        <a:t>2</a:t>
                      </a:r>
                      <a:endParaRPr lang="zh-CN" altLang="en-US" dirty="0"/>
                    </a:p>
                  </a:txBody>
                  <a:tcPr>
                    <a:solidFill>
                      <a:srgbClr val="FF0000"/>
                    </a:solidFill>
                  </a:tcPr>
                </a:tc>
                <a:tc>
                  <a:txBody>
                    <a:bodyPr/>
                    <a:lstStyle/>
                    <a:p>
                      <a:r>
                        <a:rPr lang="en-US" altLang="zh-CN" dirty="0"/>
                        <a:t>1</a:t>
                      </a:r>
                      <a:endParaRPr lang="zh-CN" altLang="en-US" dirty="0"/>
                    </a:p>
                  </a:txBody>
                  <a:tcPr>
                    <a:solidFill>
                      <a:srgbClr val="FF0000"/>
                    </a:solidFill>
                  </a:tcPr>
                </a:tc>
                <a:tc>
                  <a:txBody>
                    <a:bodyPr/>
                    <a:lstStyle/>
                    <a:p>
                      <a:r>
                        <a:rPr lang="en-US" altLang="zh-CN" dirty="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extLst>
                  <a:ext uri="{0D108BD9-81ED-4DB2-BD59-A6C34878D82A}">
                    <a16:rowId xmlns:a16="http://schemas.microsoft.com/office/drawing/2014/main" val="10006"/>
                  </a:ext>
                </a:extLst>
              </a:tr>
              <a:tr h="370840">
                <a:tc>
                  <a:txBody>
                    <a:bodyPr/>
                    <a:lstStyle/>
                    <a:p>
                      <a:r>
                        <a:rPr lang="en-US" altLang="zh-CN" dirty="0">
                          <a:solidFill>
                            <a:srgbClr val="FF0000"/>
                          </a:solidFill>
                        </a:rPr>
                        <a:t>t</a:t>
                      </a:r>
                      <a:endParaRPr lang="zh-CN" altLang="en-US" dirty="0">
                        <a:solidFill>
                          <a:srgbClr val="FF0000"/>
                        </a:solidFill>
                      </a:endParaRPr>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7"/>
                  </a:ext>
                </a:extLst>
              </a:tr>
              <a:tr h="370840">
                <a:tc>
                  <a:txBody>
                    <a:bodyPr/>
                    <a:lstStyle/>
                    <a:p>
                      <a:r>
                        <a:rPr lang="en-US" altLang="zh-CN" dirty="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8"/>
                  </a:ext>
                </a:extLst>
              </a:tr>
              <a:tr h="370840">
                <a:tc>
                  <a:txBody>
                    <a:bodyPr/>
                    <a:lstStyle/>
                    <a:p>
                      <a:r>
                        <a:rPr lang="en-US" altLang="zh-CN" dirty="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extLst>
                  <a:ext uri="{0D108BD9-81ED-4DB2-BD59-A6C34878D82A}">
                    <a16:rowId xmlns:a16="http://schemas.microsoft.com/office/drawing/2014/main" val="10009"/>
                  </a:ext>
                </a:extLst>
              </a:tr>
              <a:tr h="370840">
                <a:tc>
                  <a:txBody>
                    <a:bodyPr/>
                    <a:lstStyle/>
                    <a:p>
                      <a:r>
                        <a:rPr lang="en-US" altLang="zh-CN" dirty="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r>
                        <a:rPr lang="en-US" altLang="zh-CN" dirty="0"/>
                        <a:t>0</a:t>
                      </a:r>
                      <a:endParaRPr lang="zh-CN" altLang="en-US" dirty="0"/>
                    </a:p>
                  </a:txBody>
                  <a:tcPr>
                    <a:solidFill>
                      <a:srgbClr val="FF0000"/>
                    </a:solidFill>
                  </a:tcPr>
                </a:tc>
                <a:tc>
                  <a:txBody>
                    <a:bodyPr/>
                    <a:lstStyle/>
                    <a:p>
                      <a:r>
                        <a:rPr lang="en-US" altLang="zh-CN" dirty="0"/>
                        <a:t>1</a:t>
                      </a:r>
                      <a:endParaRPr lang="zh-CN" altLang="en-US" dirty="0"/>
                    </a:p>
                  </a:txBody>
                  <a:tcPr>
                    <a:solidFill>
                      <a:srgbClr val="FF0000"/>
                    </a:solidFill>
                  </a:tcPr>
                </a:tc>
                <a:tc>
                  <a:txBody>
                    <a:bodyPr/>
                    <a:lstStyle/>
                    <a:p>
                      <a:r>
                        <a:rPr lang="en-US" altLang="zh-CN" dirty="0"/>
                        <a:t>2</a:t>
                      </a:r>
                      <a:endParaRPr lang="zh-CN" altLang="en-US" dirty="0"/>
                    </a:p>
                  </a:txBody>
                  <a:tcPr>
                    <a:solidFill>
                      <a:srgbClr val="FF0000"/>
                    </a:solidFill>
                  </a:tcPr>
                </a:tc>
                <a:tc>
                  <a:txBody>
                    <a:bodyPr/>
                    <a:lstStyle/>
                    <a:p>
                      <a:r>
                        <a:rPr lang="en-US" altLang="zh-CN" dirty="0"/>
                        <a:t>3</a:t>
                      </a:r>
                      <a:endParaRPr lang="zh-CN" altLang="en-US" dirty="0"/>
                    </a:p>
                  </a:txBody>
                  <a:tcPr>
                    <a:solidFill>
                      <a:srgbClr val="FF0000"/>
                    </a:solidFill>
                  </a:tcPr>
                </a:tc>
                <a:tc>
                  <a:txBody>
                    <a:bodyPr/>
                    <a:lstStyle/>
                    <a:p>
                      <a:r>
                        <a:rPr lang="en-US" altLang="zh-CN" dirty="0"/>
                        <a:t>4</a:t>
                      </a:r>
                      <a:endParaRPr lang="zh-CN" altLang="en-US" dirty="0"/>
                    </a:p>
                  </a:txBody>
                  <a:tcPr>
                    <a:solidFill>
                      <a:srgbClr val="FF0000"/>
                    </a:solidFill>
                  </a:tcPr>
                </a:tc>
                <a:tc>
                  <a:txBody>
                    <a:bodyPr/>
                    <a:lstStyle/>
                    <a:p>
                      <a:r>
                        <a:rPr lang="en-US" altLang="zh-CN" dirty="0"/>
                        <a:t>5</a:t>
                      </a:r>
                      <a:endParaRPr lang="zh-CN" altLang="en-US" dirty="0"/>
                    </a:p>
                  </a:txBody>
                  <a:tcPr>
                    <a:solidFill>
                      <a:srgbClr val="FF0000"/>
                    </a:solidFill>
                  </a:tcPr>
                </a:tc>
                <a:tc>
                  <a:txBody>
                    <a:bodyPr/>
                    <a:lstStyle/>
                    <a:p>
                      <a:r>
                        <a:rPr lang="en-US" altLang="zh-CN" dirty="0"/>
                        <a:t>6</a:t>
                      </a:r>
                      <a:endParaRPr lang="zh-CN" altLang="en-US" dirty="0"/>
                    </a:p>
                  </a:txBody>
                  <a:tcPr>
                    <a:solidFill>
                      <a:srgbClr val="FF0000"/>
                    </a:solidFill>
                  </a:tcPr>
                </a:tc>
                <a:tc>
                  <a:txBody>
                    <a:bodyPr/>
                    <a:lstStyle/>
                    <a:p>
                      <a:r>
                        <a:rPr lang="en-US" altLang="zh-CN" dirty="0"/>
                        <a:t>7</a:t>
                      </a:r>
                      <a:endParaRPr lang="zh-CN" altLang="en-US" dirty="0"/>
                    </a:p>
                  </a:txBody>
                  <a:tcPr>
                    <a:solidFill>
                      <a:srgbClr val="FF0000"/>
                    </a:solidFill>
                  </a:tcPr>
                </a:tc>
                <a:extLst>
                  <a:ext uri="{0D108BD9-81ED-4DB2-BD59-A6C34878D82A}">
                    <a16:rowId xmlns:a16="http://schemas.microsoft.com/office/drawing/2014/main" val="10010"/>
                  </a:ext>
                </a:extLst>
              </a:tr>
              <a:tr h="370840">
                <a:tc>
                  <a:txBody>
                    <a:bodyPr/>
                    <a:lstStyle/>
                    <a:p>
                      <a:r>
                        <a:rPr lang="en-US" altLang="zh-CN" dirty="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1</a:t>
                      </a:r>
                      <a:endParaRPr lang="zh-CN" altLang="en-US" dirty="0"/>
                    </a:p>
                  </a:txBody>
                  <a:tcPr>
                    <a:solidFill>
                      <a:srgbClr val="FF0000"/>
                    </a:solidFill>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tc>
                  <a:txBody>
                    <a:bodyPr/>
                    <a:lstStyle/>
                    <a:p>
                      <a:r>
                        <a:rPr lang="en-US" altLang="zh-CN" dirty="0"/>
                        <a:t>6</a:t>
                      </a:r>
                      <a:endParaRPr lang="zh-CN" altLang="en-US" dirty="0"/>
                    </a:p>
                  </a:txBody>
                  <a:tcPr/>
                </a:tc>
                <a:extLst>
                  <a:ext uri="{0D108BD9-81ED-4DB2-BD59-A6C34878D82A}">
                    <a16:rowId xmlns:a16="http://schemas.microsoft.com/office/drawing/2014/main" val="10011"/>
                  </a:ext>
                </a:extLst>
              </a:tr>
              <a:tr h="370840">
                <a:tc>
                  <a:txBody>
                    <a:bodyPr/>
                    <a:lstStyle/>
                    <a:p>
                      <a:r>
                        <a:rPr lang="en-US" altLang="zh-CN" dirty="0"/>
                        <a:t>k</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2</a:t>
                      </a:r>
                      <a:endParaRPr lang="zh-CN" altLang="en-US" dirty="0"/>
                    </a:p>
                  </a:txBody>
                  <a:tcPr>
                    <a:solidFill>
                      <a:srgbClr val="FF0000"/>
                    </a:solidFill>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tc>
                  <a:txBody>
                    <a:bodyPr/>
                    <a:lstStyle/>
                    <a:p>
                      <a:r>
                        <a:rPr lang="en-US" altLang="zh-CN" dirty="0"/>
                        <a:t>6</a:t>
                      </a:r>
                      <a:endParaRPr lang="zh-CN" altLang="en-US" dirty="0"/>
                    </a:p>
                  </a:txBody>
                  <a:tcPr/>
                </a:tc>
                <a:extLst>
                  <a:ext uri="{0D108BD9-81ED-4DB2-BD59-A6C34878D82A}">
                    <a16:rowId xmlns:a16="http://schemas.microsoft.com/office/drawing/2014/main" val="10012"/>
                  </a:ext>
                </a:extLst>
              </a:tr>
              <a:tr h="370840">
                <a:tc>
                  <a:txBody>
                    <a:bodyPr/>
                    <a:lstStyle/>
                    <a:p>
                      <a:r>
                        <a:rPr lang="en-US" altLang="zh-CN" dirty="0"/>
                        <a:t>r</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3</a:t>
                      </a:r>
                      <a:endParaRPr lang="zh-CN" altLang="en-US" dirty="0"/>
                    </a:p>
                  </a:txBody>
                  <a:tcPr>
                    <a:solidFill>
                      <a:srgbClr val="FF0000"/>
                    </a:solidFill>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extLst>
                  <a:ext uri="{0D108BD9-81ED-4DB2-BD59-A6C34878D82A}">
                    <a16:rowId xmlns:a16="http://schemas.microsoft.com/office/drawing/2014/main" val="10013"/>
                  </a:ext>
                </a:extLst>
              </a:tr>
              <a:tr h="370840">
                <a:tc>
                  <a:txBody>
                    <a:bodyPr/>
                    <a:lstStyle/>
                    <a:p>
                      <a:r>
                        <a:rPr lang="en-US" altLang="zh-CN" dirty="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4</a:t>
                      </a:r>
                      <a:endParaRPr lang="zh-CN" altLang="en-US" dirty="0"/>
                    </a:p>
                  </a:txBody>
                  <a:tcPr>
                    <a:solidFill>
                      <a:srgbClr val="FF0000"/>
                    </a:solidFill>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extLst>
                  <a:ext uri="{0D108BD9-81ED-4DB2-BD59-A6C34878D82A}">
                    <a16:rowId xmlns:a16="http://schemas.microsoft.com/office/drawing/2014/main" val="10014"/>
                  </a:ext>
                </a:extLst>
              </a:tr>
              <a:tr h="370840">
                <a:tc>
                  <a:txBody>
                    <a:bodyPr/>
                    <a:lstStyle/>
                    <a:p>
                      <a:r>
                        <a:rPr lang="en-US" altLang="zh-CN" dirty="0"/>
                        <a:t>b</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a:t>5</a:t>
                      </a:r>
                      <a:endParaRPr lang="zh-CN" altLang="en-US" dirty="0"/>
                    </a:p>
                  </a:txBody>
                  <a:tcPr>
                    <a:solidFill>
                      <a:srgbClr val="FF0000"/>
                    </a:solidFill>
                  </a:tcPr>
                </a:tc>
                <a:tc>
                  <a:txBody>
                    <a:bodyPr/>
                    <a:lstStyle/>
                    <a:p>
                      <a:r>
                        <a:rPr lang="en-US" altLang="zh-CN" dirty="0"/>
                        <a:t>5</a:t>
                      </a:r>
                      <a:endParaRPr lang="zh-CN" altLang="en-US" dirty="0"/>
                    </a:p>
                  </a:txBody>
                  <a:tcPr/>
                </a:tc>
                <a:tc>
                  <a:txBody>
                    <a:bodyPr/>
                    <a:lstStyle/>
                    <a:p>
                      <a:r>
                        <a:rPr lang="en-US" altLang="zh-CN" dirty="0"/>
                        <a:t>4</a:t>
                      </a:r>
                      <a:endParaRPr lang="zh-CN" altLang="en-US" dirty="0"/>
                    </a:p>
                  </a:txBody>
                  <a:tcPr/>
                </a:tc>
                <a:tc>
                  <a:txBody>
                    <a:bodyPr/>
                    <a:lstStyle/>
                    <a:p>
                      <a:r>
                        <a:rPr lang="en-US" altLang="zh-CN" dirty="0"/>
                        <a:t>3</a:t>
                      </a:r>
                      <a:endParaRPr lang="zh-CN" altLang="en-US" dirty="0"/>
                    </a:p>
                  </a:txBody>
                  <a:tcPr/>
                </a:tc>
                <a:tc>
                  <a:txBody>
                    <a:bodyPr/>
                    <a:lstStyle/>
                    <a:p>
                      <a:r>
                        <a:rPr lang="en-US" altLang="zh-CN" dirty="0"/>
                        <a:t>2</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extLst>
                  <a:ext uri="{0D108BD9-81ED-4DB2-BD59-A6C34878D82A}">
                    <a16:rowId xmlns:a16="http://schemas.microsoft.com/office/drawing/2014/main" val="10015"/>
                  </a:ext>
                </a:extLst>
              </a:tr>
            </a:tbl>
          </a:graphicData>
        </a:graphic>
      </p:graphicFrame>
      <p:sp>
        <p:nvSpPr>
          <p:cNvPr id="6" name="TextBox 5"/>
          <p:cNvSpPr txBox="1"/>
          <p:nvPr/>
        </p:nvSpPr>
        <p:spPr>
          <a:xfrm>
            <a:off x="683568" y="3019941"/>
            <a:ext cx="591829" cy="707886"/>
          </a:xfrm>
          <a:prstGeom prst="rect">
            <a:avLst/>
          </a:prstGeom>
          <a:noFill/>
        </p:spPr>
        <p:txBody>
          <a:bodyPr wrap="none" rtlCol="0">
            <a:spAutoFit/>
          </a:bodyPr>
          <a:lstStyle/>
          <a:p>
            <a:r>
              <a:rPr lang="en-US" altLang="zh-CN" sz="4000" dirty="0"/>
              <a:t>e</a:t>
            </a:r>
            <a:r>
              <a:rPr lang="en-US" altLang="zh-CN" sz="4000" baseline="-25000" dirty="0"/>
              <a:t>5</a:t>
            </a:r>
            <a:endParaRPr lang="zh-CN" altLang="en-US" sz="4000" baseline="-25000" dirty="0"/>
          </a:p>
        </p:txBody>
      </p:sp>
      <p:grpSp>
        <p:nvGrpSpPr>
          <p:cNvPr id="38" name="组合 37"/>
          <p:cNvGrpSpPr/>
          <p:nvPr/>
        </p:nvGrpSpPr>
        <p:grpSpPr>
          <a:xfrm>
            <a:off x="1802915" y="2616627"/>
            <a:ext cx="2035506" cy="367276"/>
            <a:chOff x="1802915" y="2616627"/>
            <a:chExt cx="2035506" cy="367276"/>
          </a:xfrm>
        </p:grpSpPr>
        <p:sp>
          <p:nvSpPr>
            <p:cNvPr id="39" name="矩形 38"/>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804165" y="1875777"/>
            <a:ext cx="2035506" cy="367276"/>
            <a:chOff x="1802915" y="2616627"/>
            <a:chExt cx="2035506" cy="367276"/>
          </a:xfrm>
        </p:grpSpPr>
        <p:sp>
          <p:nvSpPr>
            <p:cNvPr id="42" name="矩形 41"/>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804509" y="1137443"/>
            <a:ext cx="2035506" cy="367276"/>
            <a:chOff x="1802915" y="2616627"/>
            <a:chExt cx="2035506" cy="367276"/>
          </a:xfrm>
        </p:grpSpPr>
        <p:sp>
          <p:nvSpPr>
            <p:cNvPr id="45" name="矩形 44"/>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803714" y="1507009"/>
            <a:ext cx="2035506" cy="367276"/>
            <a:chOff x="1649720" y="2833793"/>
            <a:chExt cx="2035506" cy="367276"/>
          </a:xfrm>
        </p:grpSpPr>
        <p:sp>
          <p:nvSpPr>
            <p:cNvPr id="48" name="矩形 47"/>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806889" y="2245122"/>
            <a:ext cx="2035506" cy="367276"/>
            <a:chOff x="1649720" y="2833793"/>
            <a:chExt cx="2035506" cy="367276"/>
          </a:xfrm>
        </p:grpSpPr>
        <p:sp>
          <p:nvSpPr>
            <p:cNvPr id="51" name="矩形 50"/>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1677279" y="1059721"/>
            <a:ext cx="1238537"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4854482" y="4847952"/>
            <a:ext cx="2702870" cy="367276"/>
            <a:chOff x="4854482" y="4847952"/>
            <a:chExt cx="2702870" cy="367276"/>
          </a:xfrm>
        </p:grpSpPr>
        <p:sp>
          <p:nvSpPr>
            <p:cNvPr id="56" name="矩形 55"/>
            <p:cNvSpPr/>
            <p:nvPr/>
          </p:nvSpPr>
          <p:spPr>
            <a:xfrm rot="10800000">
              <a:off x="4854482" y="4847952"/>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0800000">
              <a:off x="5177844" y="484795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851547" y="5588802"/>
            <a:ext cx="2708819" cy="367276"/>
            <a:chOff x="4851547" y="5588802"/>
            <a:chExt cx="2708819" cy="367276"/>
          </a:xfrm>
        </p:grpSpPr>
        <p:sp>
          <p:nvSpPr>
            <p:cNvPr id="59" name="矩形 58"/>
            <p:cNvSpPr/>
            <p:nvPr/>
          </p:nvSpPr>
          <p:spPr>
            <a:xfrm rot="10800000">
              <a:off x="4851547" y="5588802"/>
              <a:ext cx="34038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0800000">
              <a:off x="5180858" y="558880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4852888" y="6327136"/>
            <a:ext cx="2702233" cy="367276"/>
            <a:chOff x="4852888" y="6327136"/>
            <a:chExt cx="2702233" cy="367276"/>
          </a:xfrm>
        </p:grpSpPr>
        <p:sp>
          <p:nvSpPr>
            <p:cNvPr id="62" name="矩形 61"/>
            <p:cNvSpPr/>
            <p:nvPr/>
          </p:nvSpPr>
          <p:spPr>
            <a:xfrm rot="10800000">
              <a:off x="4852888" y="6327136"/>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0800000">
              <a:off x="5175613" y="6327136"/>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4853683" y="5957570"/>
            <a:ext cx="2702551" cy="367276"/>
            <a:chOff x="4853683" y="5957570"/>
            <a:chExt cx="2702551" cy="367276"/>
          </a:xfrm>
        </p:grpSpPr>
        <p:sp>
          <p:nvSpPr>
            <p:cNvPr id="65" name="矩形 64"/>
            <p:cNvSpPr/>
            <p:nvPr/>
          </p:nvSpPr>
          <p:spPr>
            <a:xfrm rot="10800000">
              <a:off x="4853683" y="5957570"/>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10800000">
              <a:off x="5176726" y="5957570"/>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4850508" y="5219457"/>
            <a:ext cx="2701281" cy="367276"/>
            <a:chOff x="4850508" y="5219457"/>
            <a:chExt cx="2701281" cy="367276"/>
          </a:xfrm>
        </p:grpSpPr>
        <p:sp>
          <p:nvSpPr>
            <p:cNvPr id="68" name="矩形 67"/>
            <p:cNvSpPr/>
            <p:nvPr/>
          </p:nvSpPr>
          <p:spPr>
            <a:xfrm rot="10800000">
              <a:off x="5172281" y="5219457"/>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rot="10800000">
              <a:off x="4850508" y="521945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flipV="1">
            <a:off x="6156177" y="6266414"/>
            <a:ext cx="1224136" cy="488711"/>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7668344" y="5395990"/>
            <a:ext cx="1495346" cy="1323439"/>
          </a:xfrm>
          <a:prstGeom prst="rect">
            <a:avLst/>
          </a:prstGeom>
          <a:noFill/>
        </p:spPr>
        <p:txBody>
          <a:bodyPr wrap="none" rtlCol="0">
            <a:spAutoFit/>
          </a:bodyPr>
          <a:lstStyle/>
          <a:p>
            <a:r>
              <a:rPr lang="en-US" altLang="zh-CN" sz="2000" dirty="0"/>
              <a:t>Not Bigger</a:t>
            </a:r>
          </a:p>
          <a:p>
            <a:r>
              <a:rPr lang="en-US" altLang="zh-CN" sz="2000" dirty="0"/>
              <a:t>Than Two,</a:t>
            </a:r>
          </a:p>
          <a:p>
            <a:r>
              <a:rPr lang="en-US" altLang="zh-CN" sz="2000" dirty="0">
                <a:solidFill>
                  <a:srgbClr val="FF0000"/>
                </a:solidFill>
              </a:rPr>
              <a:t>Get </a:t>
            </a:r>
          </a:p>
          <a:p>
            <a:r>
              <a:rPr lang="en-US" altLang="zh-CN" sz="2000" dirty="0">
                <a:solidFill>
                  <a:srgbClr val="FF0000"/>
                </a:solidFill>
              </a:rPr>
              <a:t>Candidates!</a:t>
            </a:r>
            <a:endParaRPr lang="zh-CN" altLang="en-US" sz="2000" dirty="0">
              <a:solidFill>
                <a:srgbClr val="FF0000"/>
              </a:solidFill>
            </a:endParaRPr>
          </a:p>
        </p:txBody>
      </p:sp>
      <p:sp>
        <p:nvSpPr>
          <p:cNvPr id="72" name="TextBox 71"/>
          <p:cNvSpPr txBox="1"/>
          <p:nvPr/>
        </p:nvSpPr>
        <p:spPr>
          <a:xfrm>
            <a:off x="-100107" y="1117193"/>
            <a:ext cx="1600887" cy="1015663"/>
          </a:xfrm>
          <a:prstGeom prst="rect">
            <a:avLst/>
          </a:prstGeom>
          <a:noFill/>
        </p:spPr>
        <p:txBody>
          <a:bodyPr wrap="none" rtlCol="0">
            <a:spAutoFit/>
          </a:bodyPr>
          <a:lstStyle/>
          <a:p>
            <a:r>
              <a:rPr lang="en-US" altLang="zh-CN" sz="2000" dirty="0"/>
              <a:t>Same as the</a:t>
            </a:r>
          </a:p>
          <a:p>
            <a:r>
              <a:rPr lang="en-US" altLang="zh-CN" sz="2000" dirty="0"/>
              <a:t>left part of e</a:t>
            </a:r>
            <a:r>
              <a:rPr lang="en-US" altLang="zh-CN" sz="2000" baseline="-25000" dirty="0"/>
              <a:t>4</a:t>
            </a:r>
          </a:p>
          <a:p>
            <a:r>
              <a:rPr lang="en-US" altLang="zh-CN" sz="2000" dirty="0">
                <a:solidFill>
                  <a:srgbClr val="FF0000"/>
                </a:solidFill>
              </a:rPr>
              <a:t>Share Prefix!</a:t>
            </a:r>
          </a:p>
        </p:txBody>
      </p:sp>
      <p:sp>
        <p:nvSpPr>
          <p:cNvPr id="73" name="椭圆 72"/>
          <p:cNvSpPr/>
          <p:nvPr/>
        </p:nvSpPr>
        <p:spPr>
          <a:xfrm>
            <a:off x="1413758" y="1042963"/>
            <a:ext cx="393132" cy="1976978"/>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p:cNvSpPr txBox="1"/>
          <p:nvPr/>
        </p:nvSpPr>
        <p:spPr>
          <a:xfrm>
            <a:off x="-108520" y="4869160"/>
            <a:ext cx="1582934" cy="400110"/>
          </a:xfrm>
          <a:prstGeom prst="rect">
            <a:avLst/>
          </a:prstGeom>
          <a:noFill/>
        </p:spPr>
        <p:txBody>
          <a:bodyPr wrap="none" rtlCol="0">
            <a:spAutoFit/>
          </a:bodyPr>
          <a:lstStyle/>
          <a:p>
            <a:r>
              <a:rPr lang="en-US" altLang="zh-CN" sz="2000" dirty="0">
                <a:solidFill>
                  <a:srgbClr val="FF0000"/>
                </a:solidFill>
              </a:rPr>
              <a:t>Share Prefix!</a:t>
            </a:r>
          </a:p>
        </p:txBody>
      </p:sp>
      <p:sp>
        <p:nvSpPr>
          <p:cNvPr id="75" name="椭圆 74"/>
          <p:cNvSpPr/>
          <p:nvPr/>
        </p:nvSpPr>
        <p:spPr>
          <a:xfrm>
            <a:off x="1442564" y="4847907"/>
            <a:ext cx="393132" cy="37155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a:solidFill>
                  <a:srgbClr val="FF0000"/>
                </a:solidFill>
              </a:rPr>
              <a:t>No Need to Compute This Range</a:t>
            </a:r>
            <a:endParaRPr lang="zh-CN" altLang="en-US" sz="3600" dirty="0">
              <a:solidFill>
                <a:srgbClr val="FF0000"/>
              </a:solidFill>
            </a:endParaRPr>
          </a:p>
        </p:txBody>
      </p:sp>
    </p:spTree>
    <p:custDataLst>
      <p:tags r:id="rId1"/>
    </p:custDataLst>
    <p:extLst>
      <p:ext uri="{BB962C8B-B14F-4D97-AF65-F5344CB8AC3E}">
        <p14:creationId xmlns:p14="http://schemas.microsoft.com/office/powerpoint/2010/main" val="157455253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6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3" grpId="0" animBg="1"/>
      <p:bldP spid="70" grpId="0" animBg="1"/>
      <p:bldP spid="71" grpId="0"/>
      <p:bldP spid="72" grpId="0"/>
      <p:bldP spid="72" grpId="1"/>
      <p:bldP spid="73" grpId="0" animBg="1"/>
      <p:bldP spid="73" grpId="1" animBg="1"/>
      <p:bldP spid="74" grpId="0"/>
      <p:bldP spid="74" grpId="1"/>
      <p:bldP spid="75" grpId="0" animBg="1"/>
      <p:bldP spid="7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Extend the matched segments to find similar pairs.</a:t>
            </a:r>
            <a:endParaRPr lang="zh-CN" altLang="en-US" dirty="0"/>
          </a:p>
        </p:txBody>
      </p:sp>
      <p:sp>
        <p:nvSpPr>
          <p:cNvPr id="4" name="日期占位符 3"/>
          <p:cNvSpPr>
            <a:spLocks noGrp="1"/>
          </p:cNvSpPr>
          <p:nvPr>
            <p:ph type="dt" sz="half" idx="10"/>
          </p:nvPr>
        </p:nvSpPr>
        <p:spPr/>
        <p:txBody>
          <a:bodyPr/>
          <a:lstStyle/>
          <a:p>
            <a:fld id="{8D5EB933-2DF6-4ED6-BBCE-4EFD0A74BCB1}"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33</a:t>
            </a:fld>
            <a:r>
              <a:rPr lang="en-US" altLang="zh-CN"/>
              <a:t>/42</a:t>
            </a:r>
            <a:endParaRPr lang="zh-CN" altLang="en-US" dirty="0"/>
          </a:p>
        </p:txBody>
      </p:sp>
      <p:sp>
        <p:nvSpPr>
          <p:cNvPr id="10" name="矩形 9"/>
          <p:cNvSpPr/>
          <p:nvPr/>
        </p:nvSpPr>
        <p:spPr>
          <a:xfrm>
            <a:off x="-1044624" y="3143289"/>
            <a:ext cx="4579216" cy="1754326"/>
          </a:xfrm>
          <a:prstGeom prst="rect">
            <a:avLst/>
          </a:prstGeom>
        </p:spPr>
        <p:txBody>
          <a:bodyPr wrap="square">
            <a:spAutoFit/>
          </a:bodyPr>
          <a:lstStyle/>
          <a:p>
            <a:r>
              <a:rPr lang="en-US" altLang="zh-CN" sz="3600" dirty="0"/>
              <a:t>                             </a:t>
            </a:r>
            <a:r>
              <a:rPr lang="en-US" altLang="zh-CN" sz="3600" dirty="0" err="1"/>
              <a:t>ush</a:t>
            </a:r>
            <a:r>
              <a:rPr lang="en-US" altLang="zh-CN" sz="3600" dirty="0"/>
              <a:t> </a:t>
            </a:r>
            <a:r>
              <a:rPr lang="en-US" altLang="zh-CN" sz="3600" dirty="0">
                <a:solidFill>
                  <a:srgbClr val="C00000"/>
                </a:solidFill>
              </a:rPr>
              <a:t>2</a:t>
            </a:r>
          </a:p>
          <a:p>
            <a:r>
              <a:rPr lang="en-US" altLang="zh-CN" sz="3600" dirty="0"/>
              <a:t>                           </a:t>
            </a:r>
            <a:r>
              <a:rPr lang="en-US" altLang="zh-CN" sz="3600" dirty="0" err="1"/>
              <a:t>aush</a:t>
            </a:r>
            <a:r>
              <a:rPr lang="en-US" altLang="zh-CN" sz="3600" dirty="0"/>
              <a:t> </a:t>
            </a:r>
            <a:r>
              <a:rPr lang="en-US" altLang="zh-CN" sz="3600" dirty="0">
                <a:solidFill>
                  <a:srgbClr val="C00000"/>
                </a:solidFill>
              </a:rPr>
              <a:t>1</a:t>
            </a:r>
          </a:p>
          <a:p>
            <a:r>
              <a:rPr lang="en-US" altLang="zh-CN" sz="3600" dirty="0"/>
              <a:t>                         </a:t>
            </a:r>
            <a:r>
              <a:rPr lang="en-US" altLang="zh-CN" sz="3600" dirty="0" err="1"/>
              <a:t>kaush</a:t>
            </a:r>
            <a:r>
              <a:rPr lang="en-US" altLang="zh-CN" sz="3600" dirty="0"/>
              <a:t> </a:t>
            </a:r>
            <a:r>
              <a:rPr lang="en-US" altLang="zh-CN" sz="3600" dirty="0">
                <a:solidFill>
                  <a:srgbClr val="C00000"/>
                </a:solidFill>
              </a:rPr>
              <a:t>1</a:t>
            </a:r>
          </a:p>
        </p:txBody>
      </p:sp>
      <p:sp>
        <p:nvSpPr>
          <p:cNvPr id="11" name="矩形 10"/>
          <p:cNvSpPr/>
          <p:nvPr/>
        </p:nvSpPr>
        <p:spPr>
          <a:xfrm>
            <a:off x="5376788" y="3160132"/>
            <a:ext cx="2003524" cy="1754326"/>
          </a:xfrm>
          <a:prstGeom prst="rect">
            <a:avLst/>
          </a:prstGeom>
        </p:spPr>
        <p:txBody>
          <a:bodyPr wrap="square">
            <a:spAutoFit/>
          </a:bodyPr>
          <a:lstStyle/>
          <a:p>
            <a:r>
              <a:rPr lang="en-US" altLang="zh-CN" sz="3600" dirty="0">
                <a:solidFill>
                  <a:srgbClr val="C00000"/>
                </a:solidFill>
              </a:rPr>
              <a:t>2</a:t>
            </a:r>
            <a:r>
              <a:rPr lang="en-US" altLang="zh-CN" sz="3600" dirty="0"/>
              <a:t> </a:t>
            </a:r>
            <a:r>
              <a:rPr lang="en-US" altLang="zh-CN" sz="3600" dirty="0" err="1"/>
              <a:t>ekra</a:t>
            </a:r>
            <a:endParaRPr lang="en-US" altLang="zh-CN" sz="3600" dirty="0"/>
          </a:p>
          <a:p>
            <a:r>
              <a:rPr lang="en-US" altLang="zh-CN" sz="3600" dirty="0">
                <a:solidFill>
                  <a:srgbClr val="C00000"/>
                </a:solidFill>
              </a:rPr>
              <a:t>1 </a:t>
            </a:r>
            <a:r>
              <a:rPr lang="en-US" altLang="zh-CN" sz="3600" dirty="0"/>
              <a:t> </a:t>
            </a:r>
            <a:r>
              <a:rPr lang="en-US" altLang="zh-CN" sz="3600" dirty="0" err="1"/>
              <a:t>ekrab</a:t>
            </a:r>
            <a:endParaRPr lang="en-US" altLang="zh-CN" sz="3600" dirty="0"/>
          </a:p>
          <a:p>
            <a:r>
              <a:rPr lang="en-US" altLang="zh-CN" sz="3600" dirty="0">
                <a:solidFill>
                  <a:srgbClr val="C00000"/>
                </a:solidFill>
              </a:rPr>
              <a:t>2</a:t>
            </a:r>
            <a:r>
              <a:rPr lang="en-US" altLang="zh-CN" sz="3600" dirty="0"/>
              <a:t> </a:t>
            </a:r>
            <a:r>
              <a:rPr lang="en-US" altLang="zh-CN" sz="3600" dirty="0" err="1"/>
              <a:t>ekraba</a:t>
            </a:r>
            <a:endParaRPr lang="zh-CN" altLang="en-US" sz="3600" dirty="0"/>
          </a:p>
        </p:txBody>
      </p:sp>
      <p:sp>
        <p:nvSpPr>
          <p:cNvPr id="13" name="矩形 12"/>
          <p:cNvSpPr/>
          <p:nvPr/>
        </p:nvSpPr>
        <p:spPr>
          <a:xfrm>
            <a:off x="3707903" y="2492896"/>
            <a:ext cx="1669603" cy="646331"/>
          </a:xfrm>
          <a:prstGeom prst="rect">
            <a:avLst/>
          </a:prstGeom>
        </p:spPr>
        <p:txBody>
          <a:bodyPr wrap="square">
            <a:spAutoFit/>
          </a:bodyPr>
          <a:lstStyle/>
          <a:p>
            <a:r>
              <a:rPr lang="en-US" altLang="zh-CN" sz="3600" dirty="0" err="1">
                <a:solidFill>
                  <a:srgbClr val="FF0000"/>
                </a:solidFill>
              </a:rPr>
              <a:t>it_ch</a:t>
            </a:r>
            <a:endParaRPr lang="zh-CN" altLang="en-US" sz="3600" dirty="0">
              <a:solidFill>
                <a:srgbClr val="FF0000"/>
              </a:solidFill>
            </a:endParaRPr>
          </a:p>
        </p:txBody>
      </p:sp>
      <p:cxnSp>
        <p:nvCxnSpPr>
          <p:cNvPr id="8" name="直接箭头连接符 7"/>
          <p:cNvCxnSpPr>
            <a:stCxn id="10" idx="3"/>
            <a:endCxn id="11" idx="1"/>
          </p:cNvCxnSpPr>
          <p:nvPr/>
        </p:nvCxnSpPr>
        <p:spPr>
          <a:xfrm>
            <a:off x="3534592" y="4020452"/>
            <a:ext cx="1842196" cy="16843"/>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534592" y="4189695"/>
            <a:ext cx="1842196" cy="482606"/>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58755773"/>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Extend the matched segments to find similar pairs.</a:t>
            </a:r>
            <a:endParaRPr lang="zh-CN" altLang="en-US" dirty="0"/>
          </a:p>
        </p:txBody>
      </p:sp>
      <p:sp>
        <p:nvSpPr>
          <p:cNvPr id="4" name="日期占位符 3"/>
          <p:cNvSpPr>
            <a:spLocks noGrp="1"/>
          </p:cNvSpPr>
          <p:nvPr>
            <p:ph type="dt" sz="half" idx="10"/>
          </p:nvPr>
        </p:nvSpPr>
        <p:spPr/>
        <p:txBody>
          <a:bodyPr/>
          <a:lstStyle/>
          <a:p>
            <a:fld id="{24FA1D1B-355C-442A-907E-81257867B787}"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34</a:t>
            </a:fld>
            <a:r>
              <a:rPr lang="en-US" altLang="zh-CN"/>
              <a:t>/42</a:t>
            </a:r>
            <a:endParaRPr lang="zh-CN" altLang="en-US" dirty="0"/>
          </a:p>
        </p:txBody>
      </p:sp>
      <p:sp>
        <p:nvSpPr>
          <p:cNvPr id="5" name="矩形 4"/>
          <p:cNvSpPr/>
          <p:nvPr/>
        </p:nvSpPr>
        <p:spPr>
          <a:xfrm>
            <a:off x="251520" y="1916832"/>
            <a:ext cx="9001000" cy="523220"/>
          </a:xfrm>
          <a:prstGeom prst="rect">
            <a:avLst/>
          </a:prstGeom>
        </p:spPr>
        <p:txBody>
          <a:bodyPr wrap="square">
            <a:spAutoFit/>
          </a:bodyPr>
          <a:lstStyle/>
          <a:p>
            <a:endParaRPr lang="en-US" altLang="zh-CN" sz="2800" dirty="0"/>
          </a:p>
        </p:txBody>
      </p:sp>
      <p:sp>
        <p:nvSpPr>
          <p:cNvPr id="10" name="矩形 9"/>
          <p:cNvSpPr/>
          <p:nvPr/>
        </p:nvSpPr>
        <p:spPr>
          <a:xfrm>
            <a:off x="827584" y="2636912"/>
            <a:ext cx="7416824" cy="2308324"/>
          </a:xfrm>
          <a:prstGeom prst="rect">
            <a:avLst/>
          </a:prstGeom>
        </p:spPr>
        <p:txBody>
          <a:bodyPr wrap="square">
            <a:spAutoFit/>
          </a:bodyPr>
          <a:lstStyle/>
          <a:p>
            <a:r>
              <a:rPr lang="en-US" altLang="zh-CN" sz="3600" dirty="0"/>
              <a:t>We get two results pairs:</a:t>
            </a:r>
          </a:p>
          <a:p>
            <a:endParaRPr lang="en-US" altLang="zh-CN" sz="3600" dirty="0"/>
          </a:p>
          <a:p>
            <a:r>
              <a:rPr lang="en-US" altLang="zh-CN" sz="3600" dirty="0"/>
              <a:t>&lt;</a:t>
            </a:r>
            <a:r>
              <a:rPr lang="en-US" altLang="zh-CN" sz="3600" dirty="0" err="1"/>
              <a:t>caushit</a:t>
            </a:r>
            <a:r>
              <a:rPr lang="en-US" altLang="zh-CN" sz="3600" dirty="0"/>
              <a:t> </a:t>
            </a:r>
            <a:r>
              <a:rPr lang="en-US" altLang="zh-CN" sz="3600" dirty="0" err="1"/>
              <a:t>chakrab</a:t>
            </a:r>
            <a:r>
              <a:rPr lang="en-US" altLang="zh-CN" sz="3600" dirty="0"/>
              <a:t>,</a:t>
            </a:r>
            <a:r>
              <a:rPr lang="en-US" altLang="zh-CN" sz="3600" i="1" dirty="0"/>
              <a:t> </a:t>
            </a:r>
            <a:r>
              <a:rPr lang="en-US" altLang="zh-CN" sz="3600" dirty="0" err="1"/>
              <a:t>aushit_chekrab</a:t>
            </a:r>
            <a:r>
              <a:rPr lang="en-US" altLang="zh-CN" sz="3600" dirty="0"/>
              <a:t>&gt; &lt;</a:t>
            </a:r>
            <a:r>
              <a:rPr lang="en-US" altLang="zh-CN" sz="3600" dirty="0" err="1"/>
              <a:t>caushit</a:t>
            </a:r>
            <a:r>
              <a:rPr lang="en-US" altLang="zh-CN" sz="3600" dirty="0"/>
              <a:t> </a:t>
            </a:r>
            <a:r>
              <a:rPr lang="en-US" altLang="zh-CN" sz="3600" dirty="0" err="1"/>
              <a:t>chakrab</a:t>
            </a:r>
            <a:r>
              <a:rPr lang="en-US" altLang="zh-CN" sz="3600" i="1" dirty="0"/>
              <a:t>, </a:t>
            </a:r>
            <a:r>
              <a:rPr lang="en-US" altLang="zh-CN" sz="3600" dirty="0" err="1"/>
              <a:t>kaushit_chekrab</a:t>
            </a:r>
            <a:r>
              <a:rPr lang="en-US" altLang="zh-CN" sz="3600" dirty="0"/>
              <a:t>&gt;</a:t>
            </a:r>
            <a:endParaRPr lang="en-US" altLang="zh-CN" sz="3600" dirty="0">
              <a:solidFill>
                <a:srgbClr val="C00000"/>
              </a:solidFill>
            </a:endParaRPr>
          </a:p>
        </p:txBody>
      </p:sp>
    </p:spTree>
    <p:custDataLst>
      <p:tags r:id="rId1"/>
    </p:custDataLst>
    <p:extLst>
      <p:ext uri="{BB962C8B-B14F-4D97-AF65-F5344CB8AC3E}">
        <p14:creationId xmlns:p14="http://schemas.microsoft.com/office/powerpoint/2010/main" val="4209713981"/>
      </p:ext>
    </p:extLst>
  </p:cSld>
  <p:clrMapOvr>
    <a:masterClrMapping/>
  </p:clrMapOvr>
  <p:transition advTm="138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Two-level </a:t>
            </a:r>
            <a:r>
              <a:rPr lang="en-US" altLang="zh-CN" dirty="0" err="1"/>
              <a:t>Trie</a:t>
            </a:r>
            <a:endParaRPr lang="zh-CN" altLang="en-US" dirty="0"/>
          </a:p>
        </p:txBody>
      </p:sp>
      <p:sp>
        <p:nvSpPr>
          <p:cNvPr id="4" name="日期占位符 3"/>
          <p:cNvSpPr>
            <a:spLocks noGrp="1"/>
          </p:cNvSpPr>
          <p:nvPr>
            <p:ph type="dt" sz="half" idx="10"/>
          </p:nvPr>
        </p:nvSpPr>
        <p:spPr/>
        <p:txBody>
          <a:bodyPr/>
          <a:lstStyle/>
          <a:p>
            <a:fld id="{EF54A560-68F0-49B0-B6AA-85FDF5579DFA}"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35</a:t>
            </a:fld>
            <a:r>
              <a:rPr lang="en-US" altLang="zh-CN"/>
              <a:t>/42</a:t>
            </a:r>
            <a:endParaRPr lang="zh-CN" altLang="en-US" dirty="0"/>
          </a:p>
        </p:txBody>
      </p:sp>
      <p:sp>
        <p:nvSpPr>
          <p:cNvPr id="5" name="矩形 4"/>
          <p:cNvSpPr/>
          <p:nvPr/>
        </p:nvSpPr>
        <p:spPr>
          <a:xfrm>
            <a:off x="251520" y="1916832"/>
            <a:ext cx="9001000" cy="523220"/>
          </a:xfrm>
          <a:prstGeom prst="rect">
            <a:avLst/>
          </a:prstGeom>
        </p:spPr>
        <p:txBody>
          <a:bodyPr wrap="square">
            <a:spAutoFit/>
          </a:bodyPr>
          <a:lstStyle/>
          <a:p>
            <a:endParaRPr lang="en-US" altLang="zh-CN" sz="28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531" y="1819125"/>
            <a:ext cx="5042701" cy="474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5341595"/>
      </p:ext>
    </p:extLst>
  </p:cSld>
  <p:clrMapOvr>
    <a:masterClrMapping/>
  </p:clrMapOvr>
  <p:transition advTm="138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Problem Formulation</a:t>
            </a:r>
          </a:p>
          <a:p>
            <a:r>
              <a:rPr lang="en-US" altLang="zh-CN" dirty="0" err="1"/>
              <a:t>Trie</a:t>
            </a:r>
            <a:r>
              <a:rPr lang="en-US" altLang="zh-CN" dirty="0"/>
              <a:t>-based Framework</a:t>
            </a:r>
          </a:p>
          <a:p>
            <a:r>
              <a:rPr lang="en-US" altLang="zh-CN" dirty="0" err="1"/>
              <a:t>Trie</a:t>
            </a:r>
            <a:r>
              <a:rPr lang="en-US" altLang="zh-CN" dirty="0"/>
              <a:t>-based Algorithms</a:t>
            </a:r>
          </a:p>
          <a:p>
            <a:r>
              <a:rPr lang="en-US" altLang="zh-CN" dirty="0">
                <a:solidFill>
                  <a:srgbClr val="FF0000"/>
                </a:solidFill>
              </a:rPr>
              <a:t>Optimizing Partition Scheme</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C1631961-39A6-47B0-9E74-E8CAAD80BE08}"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36</a:t>
            </a:fld>
            <a:r>
              <a:rPr lang="en-US" altLang="zh-CN"/>
              <a:t>/42</a:t>
            </a:r>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Even Partition:</a:t>
            </a:r>
          </a:p>
          <a:p>
            <a:pPr marL="0" indent="0">
              <a:buNone/>
            </a:pPr>
            <a:endParaRPr lang="en-US" altLang="zh-CN" dirty="0"/>
          </a:p>
        </p:txBody>
      </p:sp>
      <p:sp>
        <p:nvSpPr>
          <p:cNvPr id="4" name="日期占位符 3"/>
          <p:cNvSpPr>
            <a:spLocks noGrp="1"/>
          </p:cNvSpPr>
          <p:nvPr>
            <p:ph type="dt" sz="half" idx="10"/>
          </p:nvPr>
        </p:nvSpPr>
        <p:spPr/>
        <p:txBody>
          <a:bodyPr/>
          <a:lstStyle/>
          <a:p>
            <a:fld id="{BB807649-ADBE-424D-A442-10DAD115BE2D}"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37</a:t>
            </a:fld>
            <a:r>
              <a:rPr lang="en-US" altLang="zh-CN"/>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a:t>vanateshe</a:t>
            </a:r>
            <a:endParaRPr lang="zh-CN" altLang="en-US" sz="3200" b="1" dirty="0"/>
          </a:p>
        </p:txBody>
      </p:sp>
      <p:cxnSp>
        <p:nvCxnSpPr>
          <p:cNvPr id="9" name="直接箭头连接符 8"/>
          <p:cNvCxnSpPr>
            <a:endCxn id="17" idx="0"/>
          </p:cNvCxnSpPr>
          <p:nvPr/>
        </p:nvCxnSpPr>
        <p:spPr>
          <a:xfrm flipH="1">
            <a:off x="3563887" y="2069559"/>
            <a:ext cx="576065"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19" idx="0"/>
          </p:cNvCxnSpPr>
          <p:nvPr/>
        </p:nvCxnSpPr>
        <p:spPr>
          <a:xfrm>
            <a:off x="4788024" y="2069559"/>
            <a:ext cx="138410"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5" y="3127016"/>
            <a:ext cx="1012203" cy="584775"/>
          </a:xfrm>
          <a:prstGeom prst="rect">
            <a:avLst/>
          </a:prstGeom>
          <a:noFill/>
        </p:spPr>
        <p:txBody>
          <a:bodyPr wrap="square" rtlCol="0">
            <a:spAutoFit/>
          </a:bodyPr>
          <a:lstStyle/>
          <a:p>
            <a:r>
              <a:rPr lang="en-US" altLang="zh-CN" sz="3200" b="1" dirty="0"/>
              <a:t>van</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t>she</a:t>
            </a:r>
            <a:endParaRPr lang="zh-CN" altLang="en-US" sz="3200" b="1" dirty="0"/>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a:t>ate</a:t>
            </a:r>
            <a:endParaRPr lang="zh-CN" altLang="en-US" sz="3200" b="1" dirty="0"/>
          </a:p>
        </p:txBody>
      </p:sp>
    </p:spTree>
    <p:custDataLst>
      <p:tags r:id="rId1"/>
    </p:custDataLst>
    <p:extLst>
      <p:ext uri="{BB962C8B-B14F-4D97-AF65-F5344CB8AC3E}">
        <p14:creationId xmlns:p14="http://schemas.microsoft.com/office/powerpoint/2010/main" val="3582281852"/>
      </p:ext>
    </p:extLst>
  </p:cSld>
  <p:clrMapOvr>
    <a:masterClrMapping/>
  </p:clrMapOvr>
  <p:transition advTm="593"/>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Even Partition:</a:t>
            </a:r>
          </a:p>
          <a:p>
            <a:pPr marL="0" indent="0">
              <a:buNone/>
            </a:pPr>
            <a:endParaRPr lang="en-US" altLang="zh-CN" dirty="0"/>
          </a:p>
        </p:txBody>
      </p:sp>
      <p:sp>
        <p:nvSpPr>
          <p:cNvPr id="4" name="日期占位符 3"/>
          <p:cNvSpPr>
            <a:spLocks noGrp="1"/>
          </p:cNvSpPr>
          <p:nvPr>
            <p:ph type="dt" sz="half" idx="10"/>
          </p:nvPr>
        </p:nvSpPr>
        <p:spPr/>
        <p:txBody>
          <a:bodyPr/>
          <a:lstStyle/>
          <a:p>
            <a:fld id="{BB807649-ADBE-424D-A442-10DAD115BE2D}"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38</a:t>
            </a:fld>
            <a:r>
              <a:rPr lang="en-US" altLang="zh-CN"/>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a:t>vanateshe</a:t>
            </a:r>
            <a:endParaRPr lang="zh-CN" altLang="en-US" sz="3200" b="1" dirty="0"/>
          </a:p>
        </p:txBody>
      </p:sp>
      <p:cxnSp>
        <p:nvCxnSpPr>
          <p:cNvPr id="9" name="直接箭头连接符 8"/>
          <p:cNvCxnSpPr>
            <a:endCxn id="17" idx="0"/>
          </p:cNvCxnSpPr>
          <p:nvPr/>
        </p:nvCxnSpPr>
        <p:spPr>
          <a:xfrm flipH="1">
            <a:off x="3563887" y="2069559"/>
            <a:ext cx="576065"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19" idx="0"/>
          </p:cNvCxnSpPr>
          <p:nvPr/>
        </p:nvCxnSpPr>
        <p:spPr>
          <a:xfrm>
            <a:off x="4788024" y="2069559"/>
            <a:ext cx="138410"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5" y="3127016"/>
            <a:ext cx="1012203" cy="584775"/>
          </a:xfrm>
          <a:prstGeom prst="rect">
            <a:avLst/>
          </a:prstGeom>
          <a:noFill/>
        </p:spPr>
        <p:txBody>
          <a:bodyPr wrap="square" rtlCol="0">
            <a:spAutoFit/>
          </a:bodyPr>
          <a:lstStyle/>
          <a:p>
            <a:r>
              <a:rPr lang="en-US" altLang="zh-CN" sz="3200" b="1" dirty="0">
                <a:solidFill>
                  <a:srgbClr val="FF0000"/>
                </a:solidFill>
              </a:rPr>
              <a:t>van</a:t>
            </a:r>
            <a:endParaRPr lang="zh-CN" altLang="en-US" sz="3200" b="1" dirty="0">
              <a:solidFill>
                <a:srgbClr val="FF0000"/>
              </a:solidFill>
            </a:endParaRPr>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solidFill>
                  <a:srgbClr val="7030A0"/>
                </a:solidFill>
              </a:rPr>
              <a:t>she</a:t>
            </a:r>
            <a:endParaRPr lang="zh-CN" altLang="en-US" sz="3200" b="1" dirty="0">
              <a:solidFill>
                <a:srgbClr val="7030A0"/>
              </a:solidFill>
            </a:endParaRPr>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a:solidFill>
                  <a:srgbClr val="00B0F0"/>
                </a:solidFill>
              </a:rPr>
              <a:t>ate</a:t>
            </a:r>
            <a:endParaRPr lang="zh-CN" altLang="en-US" sz="3200" b="1" dirty="0">
              <a:solidFill>
                <a:srgbClr val="00B0F0"/>
              </a:solidFill>
            </a:endParaRPr>
          </a:p>
        </p:txBody>
      </p:sp>
      <p:sp>
        <p:nvSpPr>
          <p:cNvPr id="33" name="TextBox 32"/>
          <p:cNvSpPr txBox="1"/>
          <p:nvPr/>
        </p:nvSpPr>
        <p:spPr>
          <a:xfrm>
            <a:off x="323528" y="3861048"/>
            <a:ext cx="8532440" cy="2062103"/>
          </a:xfrm>
          <a:prstGeom prst="rect">
            <a:avLst/>
          </a:prstGeom>
          <a:noFill/>
        </p:spPr>
        <p:txBody>
          <a:bodyPr wrap="square" rtlCol="0">
            <a:spAutoFit/>
          </a:bodyPr>
          <a:lstStyle/>
          <a:p>
            <a:r>
              <a:rPr lang="en-US" altLang="zh-CN" sz="3200" i="1" dirty="0"/>
              <a:t>an efficient filter for approxim</a:t>
            </a:r>
            <a:r>
              <a:rPr lang="en-US" altLang="zh-CN" sz="3200" i="1" dirty="0">
                <a:solidFill>
                  <a:srgbClr val="00B0F0"/>
                </a:solidFill>
              </a:rPr>
              <a:t>ate</a:t>
            </a:r>
            <a:r>
              <a:rPr lang="en-US" altLang="zh-CN" sz="3200" i="1" dirty="0"/>
              <a:t> </a:t>
            </a:r>
            <a:r>
              <a:rPr lang="en-US" altLang="zh-CN" sz="3200" i="1" dirty="0" err="1"/>
              <a:t>member</a:t>
            </a:r>
            <a:r>
              <a:rPr lang="en-US" altLang="zh-CN" sz="3200" i="1" dirty="0" err="1">
                <a:solidFill>
                  <a:srgbClr val="7030A0"/>
                </a:solidFill>
              </a:rPr>
              <a:t>she</a:t>
            </a:r>
            <a:r>
              <a:rPr lang="en-US" altLang="zh-CN" sz="3200" i="1" dirty="0" err="1"/>
              <a:t>p</a:t>
            </a:r>
            <a:r>
              <a:rPr lang="en-US" altLang="zh-CN" sz="3200" i="1" dirty="0"/>
              <a:t> </a:t>
            </a:r>
          </a:p>
          <a:p>
            <a:r>
              <a:rPr lang="en-US" altLang="zh-CN" sz="3200" i="1" dirty="0"/>
              <a:t>checking. </a:t>
            </a:r>
            <a:r>
              <a:rPr lang="en-US" altLang="zh-CN" sz="3200" i="1" dirty="0" err="1"/>
              <a:t>kaushit</a:t>
            </a:r>
            <a:r>
              <a:rPr lang="en-US" altLang="zh-CN" sz="3200" i="1" dirty="0"/>
              <a:t> </a:t>
            </a:r>
            <a:r>
              <a:rPr lang="en-US" altLang="zh-CN" sz="3200" i="1" dirty="0" err="1"/>
              <a:t>chekrabarti</a:t>
            </a:r>
            <a:r>
              <a:rPr lang="en-US" altLang="zh-CN" sz="3200" i="1" dirty="0"/>
              <a:t>, </a:t>
            </a:r>
            <a:r>
              <a:rPr lang="en-US" altLang="zh-CN" sz="3200" i="1" dirty="0" err="1"/>
              <a:t>surajit</a:t>
            </a:r>
            <a:r>
              <a:rPr lang="en-US" altLang="zh-CN" sz="3200" i="1" dirty="0"/>
              <a:t> </a:t>
            </a:r>
            <a:r>
              <a:rPr lang="en-US" altLang="zh-CN" sz="3200" i="1" dirty="0" err="1"/>
              <a:t>chaudhuri</a:t>
            </a:r>
            <a:r>
              <a:rPr lang="en-US" altLang="zh-CN" sz="3200" i="1" dirty="0"/>
              <a:t>, </a:t>
            </a:r>
            <a:r>
              <a:rPr lang="en-US" altLang="zh-CN" sz="3200" i="1" dirty="0" err="1">
                <a:solidFill>
                  <a:srgbClr val="FF0000"/>
                </a:solidFill>
              </a:rPr>
              <a:t>van</a:t>
            </a:r>
            <a:r>
              <a:rPr lang="en-US" altLang="zh-CN" sz="3200" i="1" dirty="0" err="1"/>
              <a:t>k</a:t>
            </a:r>
            <a:r>
              <a:rPr lang="en-US" altLang="zh-CN" sz="3200" i="1" dirty="0" err="1">
                <a:solidFill>
                  <a:srgbClr val="00B0F0"/>
                </a:solidFill>
              </a:rPr>
              <a:t>ate</a:t>
            </a:r>
            <a:r>
              <a:rPr lang="en-US" altLang="zh-CN" sz="3200" i="1" dirty="0" err="1"/>
              <a:t>sh</a:t>
            </a:r>
            <a:r>
              <a:rPr lang="en-US" altLang="zh-CN" sz="3200" i="1" dirty="0"/>
              <a:t> </a:t>
            </a:r>
            <a:r>
              <a:rPr lang="en-US" altLang="zh-CN" sz="3200" i="1" dirty="0" err="1"/>
              <a:t>ganti</a:t>
            </a:r>
            <a:r>
              <a:rPr lang="en-US" altLang="zh-CN" sz="3200" i="1" dirty="0"/>
              <a:t>, dong </a:t>
            </a:r>
            <a:r>
              <a:rPr lang="en-US" altLang="zh-CN" sz="3200" i="1" dirty="0" err="1"/>
              <a:t>xin</a:t>
            </a:r>
            <a:r>
              <a:rPr lang="en-US" altLang="zh-CN" sz="3200" i="1" dirty="0"/>
              <a:t>. </a:t>
            </a:r>
            <a:r>
              <a:rPr lang="en-US" altLang="zh-CN" sz="3200" i="1" dirty="0" err="1">
                <a:solidFill>
                  <a:srgbClr val="FF0000"/>
                </a:solidFill>
              </a:rPr>
              <a:t>van</a:t>
            </a:r>
            <a:r>
              <a:rPr lang="en-US" altLang="zh-CN" sz="3200" i="1" dirty="0" err="1"/>
              <a:t>couver</a:t>
            </a:r>
            <a:r>
              <a:rPr lang="en-US" altLang="zh-CN" sz="3200" i="1" dirty="0"/>
              <a:t>, </a:t>
            </a:r>
            <a:r>
              <a:rPr lang="en-US" altLang="zh-CN" sz="3200" i="1" dirty="0" err="1"/>
              <a:t>canada</a:t>
            </a:r>
            <a:r>
              <a:rPr lang="en-US" altLang="zh-CN" sz="3200" i="1" dirty="0"/>
              <a:t>. </a:t>
            </a:r>
            <a:r>
              <a:rPr lang="en-US" altLang="zh-CN" sz="3200" i="1" dirty="0" err="1"/>
              <a:t>sigmod</a:t>
            </a:r>
            <a:r>
              <a:rPr lang="en-US" altLang="zh-CN" sz="3200" i="1" dirty="0"/>
              <a:t> 2008.</a:t>
            </a:r>
            <a:endParaRPr lang="zh-CN" altLang="en-US" sz="3200" b="1" dirty="0"/>
          </a:p>
        </p:txBody>
      </p:sp>
      <p:sp>
        <p:nvSpPr>
          <p:cNvPr id="34" name="TextBox 33"/>
          <p:cNvSpPr txBox="1"/>
          <p:nvPr/>
        </p:nvSpPr>
        <p:spPr>
          <a:xfrm>
            <a:off x="179512" y="2336201"/>
            <a:ext cx="2749471" cy="1077218"/>
          </a:xfrm>
          <a:prstGeom prst="rect">
            <a:avLst/>
          </a:prstGeom>
          <a:noFill/>
        </p:spPr>
        <p:txBody>
          <a:bodyPr wrap="none" rtlCol="0">
            <a:spAutoFit/>
          </a:bodyPr>
          <a:lstStyle/>
          <a:p>
            <a:r>
              <a:rPr lang="en-US" altLang="zh-CN" sz="3200" dirty="0">
                <a:latin typeface="Times New Roman" pitchFamily="18" charset="0"/>
                <a:cs typeface="Times New Roman" pitchFamily="18" charset="0"/>
              </a:rPr>
              <a:t>Extend 5 times.</a:t>
            </a:r>
          </a:p>
          <a:p>
            <a:r>
              <a:rPr lang="en-US" altLang="zh-CN" sz="3200" dirty="0">
                <a:latin typeface="Times New Roman" pitchFamily="18" charset="0"/>
                <a:cs typeface="Times New Roman" pitchFamily="18" charset="0"/>
              </a:rPr>
              <a:t>        C=5</a:t>
            </a:r>
            <a:endParaRPr lang="zh-CN" alt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6493305"/>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Uneven Partition:</a:t>
            </a:r>
          </a:p>
          <a:p>
            <a:pPr marL="0" indent="0">
              <a:buNone/>
            </a:pPr>
            <a:endParaRPr lang="en-US" altLang="zh-CN" dirty="0"/>
          </a:p>
        </p:txBody>
      </p:sp>
      <p:sp>
        <p:nvSpPr>
          <p:cNvPr id="4" name="日期占位符 3"/>
          <p:cNvSpPr>
            <a:spLocks noGrp="1"/>
          </p:cNvSpPr>
          <p:nvPr>
            <p:ph type="dt" sz="half" idx="10"/>
          </p:nvPr>
        </p:nvSpPr>
        <p:spPr/>
        <p:txBody>
          <a:bodyPr/>
          <a:lstStyle/>
          <a:p>
            <a:fld id="{BB807649-ADBE-424D-A442-10DAD115BE2D}"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39</a:t>
            </a:fld>
            <a:r>
              <a:rPr lang="en-US" altLang="zh-CN"/>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a:t>vanateshe</a:t>
            </a:r>
            <a:endParaRPr lang="zh-CN" altLang="en-US" sz="3200" b="1" dirty="0"/>
          </a:p>
        </p:txBody>
      </p:sp>
      <p:cxnSp>
        <p:nvCxnSpPr>
          <p:cNvPr id="9" name="直接箭头连接符 8"/>
          <p:cNvCxnSpPr>
            <a:endCxn id="17" idx="0"/>
          </p:cNvCxnSpPr>
          <p:nvPr/>
        </p:nvCxnSpPr>
        <p:spPr>
          <a:xfrm flipH="1">
            <a:off x="3670876" y="2069559"/>
            <a:ext cx="469078"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2"/>
            <a:endCxn id="19" idx="0"/>
          </p:cNvCxnSpPr>
          <p:nvPr/>
        </p:nvCxnSpPr>
        <p:spPr>
          <a:xfrm>
            <a:off x="4909503" y="2069559"/>
            <a:ext cx="16931"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4" y="3127016"/>
            <a:ext cx="1226183" cy="584775"/>
          </a:xfrm>
          <a:prstGeom prst="rect">
            <a:avLst/>
          </a:prstGeom>
          <a:noFill/>
        </p:spPr>
        <p:txBody>
          <a:bodyPr wrap="square" rtlCol="0">
            <a:spAutoFit/>
          </a:bodyPr>
          <a:lstStyle/>
          <a:p>
            <a:r>
              <a:rPr lang="en-US" altLang="zh-CN" sz="3200" b="1" dirty="0" err="1"/>
              <a:t>vana</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t> he</a:t>
            </a:r>
            <a:endParaRPr lang="zh-CN" altLang="en-US" sz="3200" b="1" dirty="0"/>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err="1"/>
              <a:t>tes</a:t>
            </a:r>
            <a:endParaRPr lang="zh-CN" altLang="en-US" sz="3200" b="1" dirty="0"/>
          </a:p>
        </p:txBody>
      </p:sp>
    </p:spTree>
    <p:custDataLst>
      <p:tags r:id="rId1"/>
    </p:custDataLst>
    <p:extLst>
      <p:ext uri="{BB962C8B-B14F-4D97-AF65-F5344CB8AC3E}">
        <p14:creationId xmlns:p14="http://schemas.microsoft.com/office/powerpoint/2010/main" val="2835313725"/>
      </p:ext>
    </p:extLst>
  </p:cSld>
  <p:clrMapOvr>
    <a:masterClrMapping/>
  </p:clrMapOvr>
  <p:transition advTm="59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124744"/>
            <a:ext cx="8535322" cy="5657880"/>
          </a:xfrm>
        </p:spPr>
        <p:txBody>
          <a:bodyPr>
            <a:normAutofit/>
          </a:bodyPr>
          <a:lstStyle/>
          <a:p>
            <a:r>
              <a:rPr lang="en-US" altLang="zh-CN" sz="2800" dirty="0"/>
              <a:t>Wikipedia</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a:buNone/>
            </a:pPr>
            <a:endParaRPr lang="en-US" altLang="zh-CN" dirty="0"/>
          </a:p>
          <a:p>
            <a:endParaRPr lang="en-US" altLang="zh-CN" dirty="0"/>
          </a:p>
          <a:p>
            <a:pPr>
              <a:buNone/>
            </a:pPr>
            <a:r>
              <a:rPr lang="en-US" altLang="zh-CN" dirty="0">
                <a:solidFill>
                  <a:srgbClr val="FF0000"/>
                </a:solidFill>
              </a:rPr>
              <a:t>http://en.wikipedia.org/wiki/Levenshtein_distance</a:t>
            </a:r>
          </a:p>
        </p:txBody>
      </p:sp>
      <p:sp>
        <p:nvSpPr>
          <p:cNvPr id="15" name="标题 1"/>
          <p:cNvSpPr>
            <a:spLocks noGrp="1"/>
          </p:cNvSpPr>
          <p:nvPr>
            <p:ph type="title"/>
          </p:nvPr>
        </p:nvSpPr>
        <p:spPr>
          <a:xfrm>
            <a:off x="457200" y="-99392"/>
            <a:ext cx="8229600" cy="1143000"/>
          </a:xfrm>
        </p:spPr>
        <p:txBody>
          <a:bodyPr>
            <a:normAutofit/>
          </a:bodyPr>
          <a:lstStyle/>
          <a:p>
            <a:r>
              <a:rPr lang="en-US" altLang="zh-CN" dirty="0"/>
              <a:t>Automatically add the links</a:t>
            </a:r>
            <a:endParaRPr lang="zh-CN" altLang="en-US" dirty="0"/>
          </a:p>
        </p:txBody>
      </p:sp>
      <p:sp>
        <p:nvSpPr>
          <p:cNvPr id="18" name="日期占位符 17"/>
          <p:cNvSpPr>
            <a:spLocks noGrp="1"/>
          </p:cNvSpPr>
          <p:nvPr>
            <p:ph type="dt" sz="half" idx="10"/>
          </p:nvPr>
        </p:nvSpPr>
        <p:spPr/>
        <p:txBody>
          <a:bodyPr/>
          <a:lstStyle/>
          <a:p>
            <a:fld id="{CD0E6AAA-B072-49D8-A27E-4CE5A0200029}" type="datetime1">
              <a:rPr lang="en-US" altLang="zh-CN" smtClean="0"/>
              <a:t>5/27/19</a:t>
            </a:fld>
            <a:endParaRPr lang="zh-CN" altLang="en-US" dirty="0"/>
          </a:p>
        </p:txBody>
      </p:sp>
      <p:sp>
        <p:nvSpPr>
          <p:cNvPr id="25" name="页脚占位符 24"/>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pic>
        <p:nvPicPr>
          <p:cNvPr id="29" name="图片 28" descr="捕获.JPG"/>
          <p:cNvPicPr>
            <a:picLocks noChangeAspect="1"/>
          </p:cNvPicPr>
          <p:nvPr/>
        </p:nvPicPr>
        <p:blipFill>
          <a:blip r:embed="rId4" cstate="print"/>
          <a:stretch>
            <a:fillRect/>
          </a:stretch>
        </p:blipFill>
        <p:spPr>
          <a:xfrm>
            <a:off x="369644" y="1628800"/>
            <a:ext cx="8306812" cy="4071966"/>
          </a:xfrm>
          <a:prstGeom prst="rect">
            <a:avLst/>
          </a:prstGeom>
        </p:spPr>
      </p:pic>
      <p:sp>
        <p:nvSpPr>
          <p:cNvPr id="40" name="椭圆 39"/>
          <p:cNvSpPr/>
          <p:nvPr/>
        </p:nvSpPr>
        <p:spPr>
          <a:xfrm>
            <a:off x="1714480"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571736"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071802" y="3143248"/>
            <a:ext cx="50006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714480" y="3857628"/>
            <a:ext cx="121444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28860" y="4143380"/>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00562" y="2786058"/>
            <a:ext cx="42862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500166" y="4857760"/>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995601" y="5038733"/>
            <a:ext cx="85725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857884" y="4143380"/>
            <a:ext cx="92869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43834" y="4000504"/>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2000" y="5014925"/>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灯片编号占位符 19"/>
          <p:cNvSpPr>
            <a:spLocks noGrp="1"/>
          </p:cNvSpPr>
          <p:nvPr>
            <p:ph type="sldNum" sz="quarter" idx="12"/>
          </p:nvPr>
        </p:nvSpPr>
        <p:spPr/>
        <p:txBody>
          <a:bodyPr/>
          <a:lstStyle/>
          <a:p>
            <a:fld id="{0C913308-F349-4B6D-A68A-DD1791B4A57B}" type="slidenum">
              <a:rPr lang="zh-CN" altLang="en-US" smtClean="0"/>
              <a:pPr/>
              <a:t>4</a:t>
            </a:fld>
            <a:r>
              <a:rPr lang="en-US" altLang="zh-CN"/>
              <a:t>/42</a:t>
            </a:r>
            <a:endParaRPr lang="zh-CN" altLang="en-US" dirty="0"/>
          </a:p>
        </p:txBody>
      </p:sp>
    </p:spTree>
    <p:custDataLst>
      <p:tags r:id="rId1"/>
    </p:custDataLst>
  </p:cSld>
  <p:clrMapOvr>
    <a:masterClrMapping/>
  </p:clrMapOvr>
  <p:transition advTm="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err="1"/>
              <a:t>Obvservation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Uneven Partition:</a:t>
            </a:r>
          </a:p>
          <a:p>
            <a:pPr marL="0" indent="0">
              <a:buNone/>
            </a:pPr>
            <a:endParaRPr lang="en-US" altLang="zh-CN" dirty="0"/>
          </a:p>
        </p:txBody>
      </p:sp>
      <p:sp>
        <p:nvSpPr>
          <p:cNvPr id="4" name="日期占位符 3"/>
          <p:cNvSpPr>
            <a:spLocks noGrp="1"/>
          </p:cNvSpPr>
          <p:nvPr>
            <p:ph type="dt" sz="half" idx="10"/>
          </p:nvPr>
        </p:nvSpPr>
        <p:spPr/>
        <p:txBody>
          <a:bodyPr/>
          <a:lstStyle/>
          <a:p>
            <a:fld id="{BB807649-ADBE-424D-A442-10DAD115BE2D}"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40</a:t>
            </a:fld>
            <a:r>
              <a:rPr lang="en-US" altLang="zh-CN"/>
              <a:t>/42</a:t>
            </a:r>
            <a:endParaRPr lang="zh-CN" altLang="en-US" dirty="0"/>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a:t>vanateshe</a:t>
            </a:r>
            <a:endParaRPr lang="zh-CN" altLang="en-US" sz="3200" b="1" dirty="0"/>
          </a:p>
        </p:txBody>
      </p:sp>
      <p:cxnSp>
        <p:nvCxnSpPr>
          <p:cNvPr id="9" name="直接箭头连接符 8"/>
          <p:cNvCxnSpPr>
            <a:endCxn id="17" idx="0"/>
          </p:cNvCxnSpPr>
          <p:nvPr/>
        </p:nvCxnSpPr>
        <p:spPr>
          <a:xfrm flipH="1">
            <a:off x="3670876" y="2069559"/>
            <a:ext cx="469078"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2"/>
            <a:endCxn id="19" idx="0"/>
          </p:cNvCxnSpPr>
          <p:nvPr/>
        </p:nvCxnSpPr>
        <p:spPr>
          <a:xfrm>
            <a:off x="4909503" y="2069559"/>
            <a:ext cx="16931"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4" y="3127016"/>
            <a:ext cx="1226183" cy="584775"/>
          </a:xfrm>
          <a:prstGeom prst="rect">
            <a:avLst/>
          </a:prstGeom>
          <a:noFill/>
        </p:spPr>
        <p:txBody>
          <a:bodyPr wrap="square" rtlCol="0">
            <a:spAutoFit/>
          </a:bodyPr>
          <a:lstStyle/>
          <a:p>
            <a:r>
              <a:rPr lang="en-US" altLang="zh-CN" sz="3200" b="1" dirty="0" err="1"/>
              <a:t>vana</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solidFill>
                  <a:srgbClr val="7030A0"/>
                </a:solidFill>
              </a:rPr>
              <a:t> he</a:t>
            </a:r>
            <a:endParaRPr lang="zh-CN" altLang="en-US" sz="3200" b="1" dirty="0">
              <a:solidFill>
                <a:srgbClr val="7030A0"/>
              </a:solidFill>
            </a:endParaRPr>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err="1">
                <a:solidFill>
                  <a:srgbClr val="00B0F0"/>
                </a:solidFill>
              </a:rPr>
              <a:t>tes</a:t>
            </a:r>
            <a:endParaRPr lang="zh-CN" altLang="en-US" sz="3200" b="1" dirty="0">
              <a:solidFill>
                <a:srgbClr val="00B0F0"/>
              </a:solidFill>
            </a:endParaRPr>
          </a:p>
        </p:txBody>
      </p:sp>
      <p:sp>
        <p:nvSpPr>
          <p:cNvPr id="33" name="TextBox 32"/>
          <p:cNvSpPr txBox="1"/>
          <p:nvPr/>
        </p:nvSpPr>
        <p:spPr>
          <a:xfrm>
            <a:off x="323528" y="3861048"/>
            <a:ext cx="8532440" cy="2062103"/>
          </a:xfrm>
          <a:prstGeom prst="rect">
            <a:avLst/>
          </a:prstGeom>
          <a:noFill/>
        </p:spPr>
        <p:txBody>
          <a:bodyPr wrap="square" rtlCol="0">
            <a:spAutoFit/>
          </a:bodyPr>
          <a:lstStyle/>
          <a:p>
            <a:r>
              <a:rPr lang="en-US" altLang="zh-CN" sz="3200" i="1" dirty="0"/>
              <a:t>an efficient filter for approximate </a:t>
            </a:r>
            <a:r>
              <a:rPr lang="en-US" altLang="zh-CN" sz="3200" i="1" dirty="0" err="1"/>
              <a:t>members</a:t>
            </a:r>
            <a:r>
              <a:rPr lang="en-US" altLang="zh-CN" sz="3200" i="1" dirty="0" err="1">
                <a:solidFill>
                  <a:srgbClr val="7030A0"/>
                </a:solidFill>
              </a:rPr>
              <a:t>he</a:t>
            </a:r>
            <a:r>
              <a:rPr lang="en-US" altLang="zh-CN" sz="3200" i="1" dirty="0" err="1"/>
              <a:t>p</a:t>
            </a:r>
            <a:r>
              <a:rPr lang="en-US" altLang="zh-CN" sz="3200" i="1" dirty="0"/>
              <a:t> </a:t>
            </a:r>
          </a:p>
          <a:p>
            <a:r>
              <a:rPr lang="en-US" altLang="zh-CN" sz="3200" i="1" dirty="0"/>
              <a:t>checking. </a:t>
            </a:r>
            <a:r>
              <a:rPr lang="en-US" altLang="zh-CN" sz="3200" i="1" dirty="0" err="1"/>
              <a:t>kaushit</a:t>
            </a:r>
            <a:r>
              <a:rPr lang="en-US" altLang="zh-CN" sz="3200" i="1" dirty="0"/>
              <a:t> </a:t>
            </a:r>
            <a:r>
              <a:rPr lang="en-US" altLang="zh-CN" sz="3200" i="1" dirty="0" err="1"/>
              <a:t>chekrabarti</a:t>
            </a:r>
            <a:r>
              <a:rPr lang="en-US" altLang="zh-CN" sz="3200" i="1" dirty="0"/>
              <a:t>, </a:t>
            </a:r>
            <a:r>
              <a:rPr lang="en-US" altLang="zh-CN" sz="3200" i="1" dirty="0" err="1"/>
              <a:t>surajit</a:t>
            </a:r>
            <a:r>
              <a:rPr lang="en-US" altLang="zh-CN" sz="3200" i="1" dirty="0"/>
              <a:t> </a:t>
            </a:r>
            <a:r>
              <a:rPr lang="en-US" altLang="zh-CN" sz="3200" i="1" dirty="0" err="1"/>
              <a:t>chaudhuri</a:t>
            </a:r>
            <a:r>
              <a:rPr lang="en-US" altLang="zh-CN" sz="3200" i="1" dirty="0"/>
              <a:t>, </a:t>
            </a:r>
            <a:r>
              <a:rPr lang="en-US" altLang="zh-CN" sz="3200" i="1" dirty="0" err="1"/>
              <a:t>vanka</a:t>
            </a:r>
            <a:r>
              <a:rPr lang="en-US" altLang="zh-CN" sz="3200" i="1" dirty="0" err="1">
                <a:solidFill>
                  <a:srgbClr val="00B0F0"/>
                </a:solidFill>
              </a:rPr>
              <a:t>tes</a:t>
            </a:r>
            <a:r>
              <a:rPr lang="en-US" altLang="zh-CN" sz="3200" i="1" dirty="0" err="1"/>
              <a:t>h</a:t>
            </a:r>
            <a:r>
              <a:rPr lang="en-US" altLang="zh-CN" sz="3200" i="1" dirty="0"/>
              <a:t> </a:t>
            </a:r>
            <a:r>
              <a:rPr lang="en-US" altLang="zh-CN" sz="3200" i="1" dirty="0" err="1"/>
              <a:t>ganti</a:t>
            </a:r>
            <a:r>
              <a:rPr lang="en-US" altLang="zh-CN" sz="3200" i="1" dirty="0"/>
              <a:t>, dong </a:t>
            </a:r>
            <a:r>
              <a:rPr lang="en-US" altLang="zh-CN" sz="3200" i="1" dirty="0" err="1"/>
              <a:t>xin</a:t>
            </a:r>
            <a:r>
              <a:rPr lang="en-US" altLang="zh-CN" sz="3200" i="1" dirty="0"/>
              <a:t>. </a:t>
            </a:r>
            <a:r>
              <a:rPr lang="en-US" altLang="zh-CN" sz="3200" i="1" dirty="0" err="1"/>
              <a:t>vancouver</a:t>
            </a:r>
            <a:r>
              <a:rPr lang="en-US" altLang="zh-CN" sz="3200" i="1" dirty="0"/>
              <a:t>, </a:t>
            </a:r>
            <a:r>
              <a:rPr lang="en-US" altLang="zh-CN" sz="3200" i="1" dirty="0" err="1"/>
              <a:t>canada</a:t>
            </a:r>
            <a:r>
              <a:rPr lang="en-US" altLang="zh-CN" sz="3200" i="1" dirty="0"/>
              <a:t>. </a:t>
            </a:r>
            <a:r>
              <a:rPr lang="en-US" altLang="zh-CN" sz="3200" i="1" dirty="0" err="1"/>
              <a:t>sigmod</a:t>
            </a:r>
            <a:r>
              <a:rPr lang="en-US" altLang="zh-CN" sz="3200" i="1" dirty="0"/>
              <a:t> 2008.</a:t>
            </a:r>
            <a:endParaRPr lang="zh-CN" altLang="en-US" sz="3200" b="1" dirty="0"/>
          </a:p>
        </p:txBody>
      </p:sp>
      <p:sp>
        <p:nvSpPr>
          <p:cNvPr id="34" name="TextBox 33"/>
          <p:cNvSpPr txBox="1"/>
          <p:nvPr/>
        </p:nvSpPr>
        <p:spPr>
          <a:xfrm>
            <a:off x="179512" y="2336201"/>
            <a:ext cx="2749471" cy="1077218"/>
          </a:xfrm>
          <a:prstGeom prst="rect">
            <a:avLst/>
          </a:prstGeom>
          <a:noFill/>
        </p:spPr>
        <p:txBody>
          <a:bodyPr wrap="none" rtlCol="0">
            <a:spAutoFit/>
          </a:bodyPr>
          <a:lstStyle/>
          <a:p>
            <a:r>
              <a:rPr lang="en-US" altLang="zh-CN" sz="3200" dirty="0">
                <a:latin typeface="Times New Roman" pitchFamily="18" charset="0"/>
                <a:cs typeface="Times New Roman" pitchFamily="18" charset="0"/>
              </a:rPr>
              <a:t>Extend 2 times.</a:t>
            </a:r>
          </a:p>
          <a:p>
            <a:r>
              <a:rPr lang="en-US" altLang="zh-CN" sz="3200" dirty="0">
                <a:latin typeface="Times New Roman" pitchFamily="18" charset="0"/>
                <a:cs typeface="Times New Roman" pitchFamily="18" charset="0"/>
              </a:rPr>
              <a:t>        C=2</a:t>
            </a:r>
            <a:endParaRPr lang="zh-CN" alt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41255649"/>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Optimize Object</a:t>
            </a:r>
            <a:endParaRPr lang="zh-CN" altLang="en-US" i="1" dirty="0"/>
          </a:p>
        </p:txBody>
      </p:sp>
      <p:sp>
        <p:nvSpPr>
          <p:cNvPr id="4" name="日期占位符 3"/>
          <p:cNvSpPr>
            <a:spLocks noGrp="1"/>
          </p:cNvSpPr>
          <p:nvPr>
            <p:ph type="dt" sz="half" idx="10"/>
          </p:nvPr>
        </p:nvSpPr>
        <p:spPr/>
        <p:txBody>
          <a:bodyPr/>
          <a:lstStyle/>
          <a:p>
            <a:fld id="{BB807649-ADBE-424D-A442-10DAD115BE2D}"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41</a:t>
            </a:fld>
            <a:r>
              <a:rPr lang="en-US" altLang="zh-CN"/>
              <a:t>/42</a:t>
            </a:r>
            <a:endParaRPr lang="zh-CN" altLang="en-US" dirty="0"/>
          </a:p>
        </p:txBody>
      </p:sp>
      <p:cxnSp>
        <p:nvCxnSpPr>
          <p:cNvPr id="5" name="直接连接符 4"/>
          <p:cNvCxnSpPr/>
          <p:nvPr/>
        </p:nvCxnSpPr>
        <p:spPr>
          <a:xfrm>
            <a:off x="3091980" y="1916832"/>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43086" y="1268760"/>
            <a:ext cx="5693931" cy="461665"/>
          </a:xfrm>
          <a:prstGeom prst="rect">
            <a:avLst/>
          </a:prstGeom>
          <a:noFill/>
        </p:spPr>
        <p:txBody>
          <a:bodyPr wrap="none" rtlCol="0">
            <a:spAutoFit/>
          </a:bodyPr>
          <a:lstStyle/>
          <a:p>
            <a:r>
              <a:rPr lang="en-US" altLang="zh-CN" sz="2400" dirty="0"/>
              <a:t>Entity:    </a:t>
            </a:r>
            <a:r>
              <a:rPr lang="en-US" altLang="zh-CN" sz="2400" i="1" dirty="0"/>
              <a:t>c</a:t>
            </a:r>
            <a:r>
              <a:rPr lang="en-US" altLang="zh-CN" sz="2400" baseline="-25000" dirty="0"/>
              <a:t>1</a:t>
            </a:r>
            <a:r>
              <a:rPr lang="en-US" altLang="zh-CN" sz="2400" i="1" dirty="0"/>
              <a:t>   c</a:t>
            </a:r>
            <a:r>
              <a:rPr lang="en-US" altLang="zh-CN" sz="2400" baseline="-25000" dirty="0"/>
              <a:t>2    </a:t>
            </a:r>
            <a:r>
              <a:rPr lang="en-US" altLang="zh-CN" sz="2400" i="1" dirty="0"/>
              <a:t>c</a:t>
            </a:r>
            <a:r>
              <a:rPr lang="en-US" altLang="zh-CN" sz="2400" baseline="-25000" dirty="0"/>
              <a:t>3</a:t>
            </a:r>
            <a:r>
              <a:rPr lang="en-US" altLang="zh-CN" sz="2400" dirty="0"/>
              <a:t>   c</a:t>
            </a:r>
            <a:r>
              <a:rPr lang="en-US" altLang="zh-CN" sz="2400" baseline="-25000" dirty="0"/>
              <a:t>4</a:t>
            </a:r>
            <a:r>
              <a:rPr lang="en-US" altLang="zh-CN" sz="2400" dirty="0"/>
              <a:t>   … …  c</a:t>
            </a:r>
            <a:r>
              <a:rPr lang="en-US" altLang="zh-CN" sz="2400" baseline="-25000" dirty="0"/>
              <a:t>m-2</a:t>
            </a:r>
            <a:r>
              <a:rPr lang="en-US" altLang="zh-CN" sz="2400" dirty="0"/>
              <a:t>   c</a:t>
            </a:r>
            <a:r>
              <a:rPr lang="en-US" altLang="zh-CN" sz="2400" baseline="-25000" dirty="0"/>
              <a:t>m-1    </a:t>
            </a:r>
            <a:r>
              <a:rPr lang="en-US" altLang="zh-CN" sz="2400" dirty="0"/>
              <a:t>c</a:t>
            </a:r>
            <a:r>
              <a:rPr lang="en-US" altLang="zh-CN" sz="2400" baseline="-25000" dirty="0"/>
              <a:t>m</a:t>
            </a:r>
            <a:endParaRPr lang="zh-CN" altLang="en-US" sz="2400" baseline="-25000" dirty="0"/>
          </a:p>
        </p:txBody>
      </p:sp>
      <p:cxnSp>
        <p:nvCxnSpPr>
          <p:cNvPr id="12" name="直接连接符 11"/>
          <p:cNvCxnSpPr/>
          <p:nvPr/>
        </p:nvCxnSpPr>
        <p:spPr>
          <a:xfrm>
            <a:off x="2371900" y="2420888"/>
            <a:ext cx="76412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84390" y="2434536"/>
            <a:ext cx="840538"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66999" y="2420888"/>
            <a:ext cx="135369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5211" y="2434536"/>
            <a:ext cx="694659"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2753962" y="1916832"/>
            <a:ext cx="659332"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4034412" y="1916832"/>
            <a:ext cx="293794"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945001" y="1922442"/>
            <a:ext cx="0" cy="454894"/>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096630" y="1916832"/>
            <a:ext cx="247800"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824928" y="1922442"/>
            <a:ext cx="1218918" cy="4670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32062" y="3645024"/>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046576" y="3861048"/>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075042" y="4077072"/>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075042" y="4293096"/>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53962" y="3325928"/>
            <a:ext cx="4857836"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rot="5400000">
            <a:off x="1819389" y="3724047"/>
            <a:ext cx="1247457" cy="369332"/>
          </a:xfrm>
          <a:prstGeom prst="rect">
            <a:avLst/>
          </a:prstGeom>
          <a:noFill/>
        </p:spPr>
        <p:txBody>
          <a:bodyPr wrap="none" rtlCol="0">
            <a:spAutoFit/>
          </a:bodyPr>
          <a:lstStyle/>
          <a:p>
            <a:r>
              <a:rPr lang="en-US" altLang="zh-CN" dirty="0"/>
              <a:t>Document</a:t>
            </a:r>
            <a:endParaRPr lang="zh-CN" altLang="en-US" dirty="0"/>
          </a:p>
        </p:txBody>
      </p:sp>
      <p:sp>
        <p:nvSpPr>
          <p:cNvPr id="43" name="TextBox 42"/>
          <p:cNvSpPr txBox="1"/>
          <p:nvPr/>
        </p:nvSpPr>
        <p:spPr>
          <a:xfrm>
            <a:off x="2051720" y="2132856"/>
            <a:ext cx="404278" cy="461665"/>
          </a:xfrm>
          <a:prstGeom prst="rect">
            <a:avLst/>
          </a:prstGeom>
          <a:noFill/>
        </p:spPr>
        <p:txBody>
          <a:bodyPr wrap="none" rtlCol="0">
            <a:spAutoFit/>
          </a:bodyPr>
          <a:lstStyle/>
          <a:p>
            <a:r>
              <a:rPr lang="en-US" altLang="zh-CN" sz="2400" i="1" dirty="0"/>
              <a:t>g</a:t>
            </a:r>
            <a:r>
              <a:rPr lang="en-US" altLang="zh-CN" sz="2400" i="1" baseline="-25000" dirty="0"/>
              <a:t>1</a:t>
            </a:r>
            <a:endParaRPr lang="zh-CN" altLang="en-US" sz="2400" i="1" baseline="-25000" dirty="0"/>
          </a:p>
        </p:txBody>
      </p:sp>
      <p:sp>
        <p:nvSpPr>
          <p:cNvPr id="44" name="TextBox 43"/>
          <p:cNvSpPr txBox="1"/>
          <p:nvPr/>
        </p:nvSpPr>
        <p:spPr>
          <a:xfrm>
            <a:off x="3320094" y="2132856"/>
            <a:ext cx="436338" cy="461665"/>
          </a:xfrm>
          <a:prstGeom prst="rect">
            <a:avLst/>
          </a:prstGeom>
          <a:noFill/>
        </p:spPr>
        <p:txBody>
          <a:bodyPr wrap="none" rtlCol="0">
            <a:spAutoFit/>
          </a:bodyPr>
          <a:lstStyle/>
          <a:p>
            <a:r>
              <a:rPr lang="en-US" altLang="zh-CN" sz="2400" i="1" dirty="0"/>
              <a:t>g</a:t>
            </a:r>
            <a:r>
              <a:rPr lang="en-US" altLang="zh-CN" sz="2400" i="1" baseline="-25000" dirty="0"/>
              <a:t>2</a:t>
            </a:r>
            <a:endParaRPr lang="zh-CN" altLang="en-US" sz="2400" i="1" baseline="-25000" dirty="0"/>
          </a:p>
        </p:txBody>
      </p:sp>
      <p:sp>
        <p:nvSpPr>
          <p:cNvPr id="45" name="TextBox 44"/>
          <p:cNvSpPr txBox="1"/>
          <p:nvPr/>
        </p:nvSpPr>
        <p:spPr>
          <a:xfrm>
            <a:off x="4622407" y="2113692"/>
            <a:ext cx="857927" cy="523220"/>
          </a:xfrm>
          <a:prstGeom prst="rect">
            <a:avLst/>
          </a:prstGeom>
          <a:noFill/>
        </p:spPr>
        <p:txBody>
          <a:bodyPr wrap="none" rtlCol="0">
            <a:spAutoFit/>
          </a:bodyPr>
          <a:lstStyle/>
          <a:p>
            <a:r>
              <a:rPr lang="en-US" altLang="zh-CN" sz="2800" i="1" dirty="0"/>
              <a:t>…  …</a:t>
            </a:r>
            <a:endParaRPr lang="zh-CN" altLang="en-US" sz="2800" i="1" baseline="-25000" dirty="0"/>
          </a:p>
        </p:txBody>
      </p:sp>
      <p:sp>
        <p:nvSpPr>
          <p:cNvPr id="46" name="TextBox 45"/>
          <p:cNvSpPr txBox="1"/>
          <p:nvPr/>
        </p:nvSpPr>
        <p:spPr>
          <a:xfrm>
            <a:off x="5552342" y="2132856"/>
            <a:ext cx="428322" cy="461665"/>
          </a:xfrm>
          <a:prstGeom prst="rect">
            <a:avLst/>
          </a:prstGeom>
          <a:noFill/>
        </p:spPr>
        <p:txBody>
          <a:bodyPr wrap="none" rtlCol="0">
            <a:spAutoFit/>
          </a:bodyPr>
          <a:lstStyle/>
          <a:p>
            <a:r>
              <a:rPr lang="en-US" altLang="zh-CN" sz="2400" i="1" dirty="0" err="1"/>
              <a:t>g</a:t>
            </a:r>
            <a:r>
              <a:rPr lang="en-US" altLang="zh-CN" sz="2400" i="1" baseline="-25000" dirty="0" err="1"/>
              <a:t>τ</a:t>
            </a:r>
            <a:endParaRPr lang="zh-CN" altLang="en-US" sz="2400" i="1" baseline="-25000" dirty="0"/>
          </a:p>
        </p:txBody>
      </p:sp>
      <p:sp>
        <p:nvSpPr>
          <p:cNvPr id="47" name="TextBox 46"/>
          <p:cNvSpPr txBox="1"/>
          <p:nvPr/>
        </p:nvSpPr>
        <p:spPr>
          <a:xfrm>
            <a:off x="6946497" y="2146504"/>
            <a:ext cx="604653" cy="461665"/>
          </a:xfrm>
          <a:prstGeom prst="rect">
            <a:avLst/>
          </a:prstGeom>
          <a:noFill/>
        </p:spPr>
        <p:txBody>
          <a:bodyPr wrap="none" rtlCol="0">
            <a:spAutoFit/>
          </a:bodyPr>
          <a:lstStyle/>
          <a:p>
            <a:r>
              <a:rPr lang="en-US" altLang="zh-CN" sz="2400" i="1" dirty="0"/>
              <a:t>g</a:t>
            </a:r>
            <a:r>
              <a:rPr lang="el-GR" altLang="zh-CN" sz="2400" i="1" baseline="-25000" dirty="0"/>
              <a:t>τ</a:t>
            </a:r>
            <a:r>
              <a:rPr lang="en-US" altLang="zh-CN" sz="2400" i="1" baseline="-25000" dirty="0"/>
              <a:t>+1</a:t>
            </a:r>
            <a:endParaRPr lang="zh-CN" altLang="en-US" sz="2400" i="1" baseline="-25000" dirty="0"/>
          </a:p>
        </p:txBody>
      </p:sp>
      <p:cxnSp>
        <p:nvCxnSpPr>
          <p:cNvPr id="53" name="直接箭头连接符 52"/>
          <p:cNvCxnSpPr/>
          <p:nvPr/>
        </p:nvCxnSpPr>
        <p:spPr>
          <a:xfrm flipH="1">
            <a:off x="7341282" y="2451735"/>
            <a:ext cx="659332"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976278" y="2618975"/>
            <a:ext cx="0" cy="666009"/>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4040174" y="2475480"/>
            <a:ext cx="247800"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5989171" y="2492896"/>
            <a:ext cx="338342"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2816038" y="2457507"/>
            <a:ext cx="756852" cy="827477"/>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55998" y="2636912"/>
            <a:ext cx="713657" cy="461665"/>
          </a:xfrm>
          <a:prstGeom prst="rect">
            <a:avLst/>
          </a:prstGeom>
          <a:noFill/>
        </p:spPr>
        <p:txBody>
          <a:bodyPr wrap="none" rtlCol="0">
            <a:spAutoFit/>
          </a:bodyPr>
          <a:lstStyle/>
          <a:p>
            <a:r>
              <a:rPr lang="en-US" altLang="zh-CN" sz="2400" i="1" dirty="0"/>
              <a:t>Wg</a:t>
            </a:r>
            <a:r>
              <a:rPr lang="en-US" altLang="zh-CN" sz="2400" i="1" baseline="-25000" dirty="0"/>
              <a:t>1</a:t>
            </a:r>
            <a:endParaRPr lang="zh-CN" altLang="en-US" sz="2400" i="1" baseline="-25000" dirty="0"/>
          </a:p>
        </p:txBody>
      </p:sp>
      <p:sp>
        <p:nvSpPr>
          <p:cNvPr id="59" name="TextBox 58"/>
          <p:cNvSpPr txBox="1"/>
          <p:nvPr/>
        </p:nvSpPr>
        <p:spPr>
          <a:xfrm>
            <a:off x="3470533" y="2636912"/>
            <a:ext cx="745717" cy="461665"/>
          </a:xfrm>
          <a:prstGeom prst="rect">
            <a:avLst/>
          </a:prstGeom>
          <a:noFill/>
        </p:spPr>
        <p:txBody>
          <a:bodyPr wrap="none" rtlCol="0">
            <a:spAutoFit/>
          </a:bodyPr>
          <a:lstStyle/>
          <a:p>
            <a:r>
              <a:rPr lang="en-US" altLang="zh-CN" sz="2400" i="1" dirty="0"/>
              <a:t>Wg</a:t>
            </a:r>
            <a:r>
              <a:rPr lang="en-US" altLang="zh-CN" sz="2400" i="1" baseline="-25000" dirty="0"/>
              <a:t>2</a:t>
            </a:r>
            <a:endParaRPr lang="zh-CN" altLang="en-US" sz="2400" i="1" baseline="-25000" dirty="0"/>
          </a:p>
        </p:txBody>
      </p:sp>
      <p:sp>
        <p:nvSpPr>
          <p:cNvPr id="60" name="TextBox 59"/>
          <p:cNvSpPr txBox="1"/>
          <p:nvPr/>
        </p:nvSpPr>
        <p:spPr>
          <a:xfrm>
            <a:off x="5382689" y="2636912"/>
            <a:ext cx="745717" cy="461665"/>
          </a:xfrm>
          <a:prstGeom prst="rect">
            <a:avLst/>
          </a:prstGeom>
          <a:noFill/>
        </p:spPr>
        <p:txBody>
          <a:bodyPr wrap="none" rtlCol="0">
            <a:spAutoFit/>
          </a:bodyPr>
          <a:lstStyle/>
          <a:p>
            <a:r>
              <a:rPr lang="en-US" altLang="zh-CN" sz="2400" i="1" dirty="0" err="1"/>
              <a:t>Wg</a:t>
            </a:r>
            <a:r>
              <a:rPr lang="el-GR" altLang="zh-CN" sz="2400" i="1" baseline="-25000" dirty="0"/>
              <a:t>τ</a:t>
            </a:r>
            <a:endParaRPr lang="zh-CN" altLang="en-US" sz="2400" i="1" baseline="-25000" dirty="0"/>
          </a:p>
        </p:txBody>
      </p:sp>
      <p:sp>
        <p:nvSpPr>
          <p:cNvPr id="61" name="TextBox 60"/>
          <p:cNvSpPr txBox="1"/>
          <p:nvPr/>
        </p:nvSpPr>
        <p:spPr>
          <a:xfrm>
            <a:off x="6704470" y="2636912"/>
            <a:ext cx="914033" cy="461665"/>
          </a:xfrm>
          <a:prstGeom prst="rect">
            <a:avLst/>
          </a:prstGeom>
          <a:noFill/>
        </p:spPr>
        <p:txBody>
          <a:bodyPr wrap="none" rtlCol="0">
            <a:spAutoFit/>
          </a:bodyPr>
          <a:lstStyle/>
          <a:p>
            <a:r>
              <a:rPr lang="en-US" altLang="zh-CN" sz="2400" i="1" dirty="0" err="1"/>
              <a:t>Wg</a:t>
            </a:r>
            <a:r>
              <a:rPr lang="el-GR" altLang="zh-CN" sz="2400" i="1" baseline="-25000" dirty="0"/>
              <a:t>τ</a:t>
            </a:r>
            <a:r>
              <a:rPr lang="en-US" altLang="zh-CN" sz="2400" i="1" baseline="-25000" dirty="0"/>
              <a:t>+1</a:t>
            </a:r>
            <a:endParaRPr lang="zh-CN" altLang="en-US" sz="2400" i="1" baseline="-25000" dirty="0"/>
          </a:p>
        </p:txBody>
      </p:sp>
      <p:sp>
        <p:nvSpPr>
          <p:cNvPr id="62" name="TextBox 61"/>
          <p:cNvSpPr txBox="1"/>
          <p:nvPr/>
        </p:nvSpPr>
        <p:spPr>
          <a:xfrm>
            <a:off x="375560" y="2636912"/>
            <a:ext cx="2050241" cy="461665"/>
          </a:xfrm>
          <a:prstGeom prst="rect">
            <a:avLst/>
          </a:prstGeom>
          <a:noFill/>
        </p:spPr>
        <p:txBody>
          <a:bodyPr wrap="none" rtlCol="0">
            <a:spAutoFit/>
          </a:bodyPr>
          <a:lstStyle/>
          <a:p>
            <a:r>
              <a:rPr lang="en-US" altLang="zh-CN" sz="2400" dirty="0"/>
              <a:t>Appear Time: </a:t>
            </a:r>
            <a:endParaRPr lang="zh-CN" altLang="en-US" sz="2400" dirty="0"/>
          </a:p>
        </p:txBody>
      </p:sp>
      <p:sp>
        <p:nvSpPr>
          <p:cNvPr id="63" name="TextBox 62"/>
          <p:cNvSpPr txBox="1"/>
          <p:nvPr/>
        </p:nvSpPr>
        <p:spPr>
          <a:xfrm>
            <a:off x="683568" y="1844824"/>
            <a:ext cx="1552028" cy="461665"/>
          </a:xfrm>
          <a:prstGeom prst="rect">
            <a:avLst/>
          </a:prstGeom>
          <a:noFill/>
        </p:spPr>
        <p:txBody>
          <a:bodyPr wrap="none" rtlCol="0">
            <a:spAutoFit/>
          </a:bodyPr>
          <a:lstStyle/>
          <a:p>
            <a:r>
              <a:rPr lang="en-US" altLang="zh-CN" sz="2400" dirty="0"/>
              <a:t>Segments:</a:t>
            </a:r>
            <a:endParaRPr lang="zh-CN" altLang="en-US" sz="2400" dirty="0"/>
          </a:p>
        </p:txBody>
      </p:sp>
      <p:sp>
        <p:nvSpPr>
          <p:cNvPr id="64" name="TextBox 63"/>
          <p:cNvSpPr txBox="1"/>
          <p:nvPr/>
        </p:nvSpPr>
        <p:spPr>
          <a:xfrm>
            <a:off x="199496" y="4725144"/>
            <a:ext cx="8764992" cy="1631216"/>
          </a:xfrm>
          <a:prstGeom prst="rect">
            <a:avLst/>
          </a:prstGeom>
          <a:noFill/>
        </p:spPr>
        <p:txBody>
          <a:bodyPr wrap="square" rtlCol="0">
            <a:spAutoFit/>
          </a:bodyPr>
          <a:lstStyle/>
          <a:p>
            <a:r>
              <a:rPr lang="en-US" altLang="zh-CN" sz="2800" dirty="0"/>
              <a:t>Optimize Object: C=M[</a:t>
            </a:r>
            <a:r>
              <a:rPr lang="el-GR" altLang="zh-CN" sz="2800" dirty="0"/>
              <a:t>τ</a:t>
            </a:r>
            <a:r>
              <a:rPr lang="en-US" altLang="zh-CN" sz="2800" dirty="0"/>
              <a:t>+1][m].</a:t>
            </a:r>
          </a:p>
          <a:p>
            <a:endParaRPr lang="en-US" altLang="zh-CN" sz="2400" dirty="0"/>
          </a:p>
          <a:p>
            <a:r>
              <a:rPr lang="en-US" altLang="zh-CN" sz="2400" dirty="0"/>
              <a:t>M[</a:t>
            </a:r>
            <a:r>
              <a:rPr lang="en-US" altLang="zh-CN" sz="2400" dirty="0" err="1"/>
              <a:t>i</a:t>
            </a:r>
            <a:r>
              <a:rPr lang="en-US" altLang="zh-CN" sz="2400" dirty="0"/>
              <a:t>][j]: the minimum </a:t>
            </a:r>
            <a:r>
              <a:rPr lang="en-US" altLang="zh-CN" sz="2400" dirty="0" err="1"/>
              <a:t>totle</a:t>
            </a:r>
            <a:r>
              <a:rPr lang="en-US" altLang="zh-CN" sz="2400" dirty="0"/>
              <a:t> partition weight </a:t>
            </a:r>
          </a:p>
          <a:p>
            <a:r>
              <a:rPr lang="en-US" altLang="zh-CN" sz="2400" dirty="0"/>
              <a:t>to partition  c</a:t>
            </a:r>
            <a:r>
              <a:rPr lang="en-US" altLang="zh-CN" sz="2400" baseline="-25000" dirty="0"/>
              <a:t>1</a:t>
            </a:r>
            <a:r>
              <a:rPr lang="en-US" altLang="zh-CN" sz="2400" dirty="0"/>
              <a:t>c</a:t>
            </a:r>
            <a:r>
              <a:rPr lang="en-US" altLang="zh-CN" sz="2400" baseline="-25000" dirty="0"/>
              <a:t>2</a:t>
            </a:r>
            <a:r>
              <a:rPr lang="en-US" altLang="zh-CN" sz="2400" dirty="0"/>
              <a:t> … c</a:t>
            </a:r>
            <a:r>
              <a:rPr lang="en-US" altLang="zh-CN" sz="2400" baseline="-25000" dirty="0"/>
              <a:t>j-1</a:t>
            </a:r>
            <a:r>
              <a:rPr lang="en-US" altLang="zh-CN" sz="2400" dirty="0"/>
              <a:t>c</a:t>
            </a:r>
            <a:r>
              <a:rPr lang="en-US" altLang="zh-CN" sz="2400" baseline="-25000" dirty="0"/>
              <a:t>j  </a:t>
            </a:r>
            <a:r>
              <a:rPr lang="en-US" altLang="zh-CN" sz="2400" dirty="0"/>
              <a:t>into </a:t>
            </a:r>
            <a:r>
              <a:rPr lang="en-US" altLang="zh-CN" sz="2400" dirty="0" err="1"/>
              <a:t>i</a:t>
            </a:r>
            <a:r>
              <a:rPr lang="en-US" altLang="zh-CN" sz="2400" dirty="0"/>
              <a:t> segments.</a:t>
            </a:r>
            <a:endParaRPr lang="en-US" altLang="zh-CN" sz="2400" baseline="-25000" dirty="0"/>
          </a:p>
        </p:txBody>
      </p:sp>
      <mc:AlternateContent xmlns:mc="http://schemas.openxmlformats.org/markup-compatibility/2006" xmlns:a14="http://schemas.microsoft.com/office/drawing/2010/main">
        <mc:Choice Requires="a14">
          <p:sp>
            <p:nvSpPr>
              <p:cNvPr id="65" name="TextBox 64"/>
              <p:cNvSpPr txBox="1"/>
              <p:nvPr/>
            </p:nvSpPr>
            <p:spPr>
              <a:xfrm>
                <a:off x="35496" y="3645024"/>
                <a:ext cx="2229585" cy="547907"/>
              </a:xfrm>
              <a:prstGeom prst="rect">
                <a:avLst/>
              </a:prstGeom>
              <a:noFill/>
            </p:spPr>
            <p:txBody>
              <a:bodyPr wrap="none" rtlCol="0">
                <a:spAutoFit/>
              </a:bodyPr>
              <a:lstStyle/>
              <a:p>
                <a:r>
                  <a:rPr lang="en-US" altLang="zh-CN" sz="2800" dirty="0"/>
                  <a:t>C= </a:t>
                </a:r>
                <a14:m>
                  <m:oMath xmlns:m="http://schemas.openxmlformats.org/officeDocument/2006/math">
                    <m:nary>
                      <m:naryPr>
                        <m:chr m:val="∑"/>
                        <m:limLoc m:val="subSup"/>
                        <m:ctrlPr>
                          <a:rPr lang="zh-CN" altLang="en-US" sz="2800" i="1">
                            <a:latin typeface="Cambria Math" panose="02040503050406030204" pitchFamily="18" charset="0"/>
                          </a:rPr>
                        </m:ctrlPr>
                      </m:naryPr>
                      <m:sub>
                        <m:r>
                          <m:rPr>
                            <m:brk m:alnAt="25"/>
                          </m:rPr>
                          <a:rPr lang="en-US" altLang="zh-CN" sz="2800" i="1">
                            <a:latin typeface="Cambria Math"/>
                          </a:rPr>
                          <m:t>𝑖</m:t>
                        </m:r>
                        <m:r>
                          <a:rPr lang="en-US" altLang="zh-CN" sz="2800" i="1">
                            <a:latin typeface="Cambria Math"/>
                          </a:rPr>
                          <m:t>=1</m:t>
                        </m:r>
                      </m:sub>
                      <m:sup>
                        <m:r>
                          <a:rPr lang="zh-CN" altLang="en-US" sz="2800" i="1">
                            <a:latin typeface="Cambria Math"/>
                          </a:rPr>
                          <m:t>𝜏</m:t>
                        </m:r>
                        <m:r>
                          <a:rPr lang="en-US" altLang="zh-CN" sz="2800" i="1">
                            <a:latin typeface="Cambria Math"/>
                          </a:rPr>
                          <m:t>+1</m:t>
                        </m:r>
                      </m:sup>
                      <m:e>
                        <m:r>
                          <a:rPr lang="en-US" altLang="zh-CN" sz="2800" i="1">
                            <a:latin typeface="Cambria Math"/>
                          </a:rPr>
                          <m:t>𝑊𝑔</m:t>
                        </m:r>
                        <m:r>
                          <a:rPr lang="en-US" altLang="zh-CN" sz="2800" i="1" baseline="-25000">
                            <a:latin typeface="Cambria Math"/>
                          </a:rPr>
                          <m:t>𝑖</m:t>
                        </m:r>
                      </m:e>
                    </m:nary>
                    <m:r>
                      <a:rPr lang="en-US" altLang="zh-CN" sz="2800">
                        <a:latin typeface="Cambria Math"/>
                      </a:rPr>
                      <m:t> </m:t>
                    </m:r>
                  </m:oMath>
                </a14:m>
                <a:endParaRPr lang="zh-CN" alt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5496" y="3645024"/>
                <a:ext cx="2229585" cy="547907"/>
              </a:xfrm>
              <a:prstGeom prst="rect">
                <a:avLst/>
              </a:prstGeom>
              <a:blipFill rotWithShape="1">
                <a:blip r:embed="rId4"/>
                <a:stretch>
                  <a:fillRect l="-5738" t="-5556" b="-31111"/>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580365133"/>
      </p:ext>
    </p:extLst>
  </p:cSld>
  <p:clrMapOvr>
    <a:masterClrMapping/>
  </p:clrMapOvr>
  <p:transition advTm="593"/>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Dynamic Way:</a:t>
            </a:r>
            <a:endParaRPr lang="zh-CN" altLang="en-US" dirty="0"/>
          </a:p>
        </p:txBody>
      </p:sp>
      <p:sp>
        <p:nvSpPr>
          <p:cNvPr id="4" name="日期占位符 3"/>
          <p:cNvSpPr>
            <a:spLocks noGrp="1"/>
          </p:cNvSpPr>
          <p:nvPr>
            <p:ph type="dt" sz="half" idx="10"/>
          </p:nvPr>
        </p:nvSpPr>
        <p:spPr/>
        <p:txBody>
          <a:bodyPr/>
          <a:lstStyle/>
          <a:p>
            <a:fld id="{BB807649-ADBE-424D-A442-10DAD115BE2D}"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42</a:t>
            </a:fld>
            <a:r>
              <a:rPr lang="en-US" altLang="zh-CN"/>
              <a:t>/42</a:t>
            </a:r>
            <a:endParaRPr lang="zh-CN" altLang="en-US" dirty="0"/>
          </a:p>
        </p:txBody>
      </p:sp>
      <p:sp>
        <p:nvSpPr>
          <p:cNvPr id="48" name="TextBox 47"/>
          <p:cNvSpPr txBox="1"/>
          <p:nvPr/>
        </p:nvSpPr>
        <p:spPr>
          <a:xfrm>
            <a:off x="179512" y="1340768"/>
            <a:ext cx="6307496" cy="954107"/>
          </a:xfrm>
          <a:prstGeom prst="rect">
            <a:avLst/>
          </a:prstGeom>
          <a:noFill/>
        </p:spPr>
        <p:txBody>
          <a:bodyPr wrap="none" rtlCol="0">
            <a:spAutoFit/>
          </a:bodyPr>
          <a:lstStyle/>
          <a:p>
            <a:r>
              <a:rPr lang="en-US" altLang="zh-CN" sz="2800" dirty="0"/>
              <a:t>If the start position of last partition is </a:t>
            </a:r>
            <a:r>
              <a:rPr lang="en-US" altLang="zh-CN" sz="2800" i="1" dirty="0"/>
              <a:t>p,</a:t>
            </a:r>
            <a:endParaRPr lang="en-US" altLang="zh-CN" sz="2800" dirty="0"/>
          </a:p>
          <a:p>
            <a:r>
              <a:rPr lang="en-US" altLang="zh-CN" sz="2800" dirty="0"/>
              <a:t>Then:</a:t>
            </a:r>
            <a:endParaRPr lang="zh-CN" altLang="en-US" sz="2000" i="1" baseline="-25000" dirty="0"/>
          </a:p>
        </p:txBody>
      </p:sp>
      <mc:AlternateContent xmlns:mc="http://schemas.openxmlformats.org/markup-compatibility/2006" xmlns:a14="http://schemas.microsoft.com/office/drawing/2010/main">
        <mc:Choice Requires="a14">
          <p:sp>
            <p:nvSpPr>
              <p:cNvPr id="3" name="TextBox 2"/>
              <p:cNvSpPr txBox="1"/>
              <p:nvPr/>
            </p:nvSpPr>
            <p:spPr>
              <a:xfrm>
                <a:off x="611560" y="2636912"/>
                <a:ext cx="7128792" cy="689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3600" dirty="0" smtClean="0"/>
                        <m:t>C</m:t>
                      </m:r>
                      <m:r>
                        <m:rPr>
                          <m:nor/>
                        </m:rPr>
                        <a:rPr lang="en-US" altLang="zh-CN" sz="3600" dirty="0" smtClean="0"/>
                        <m:t>=</m:t>
                      </m:r>
                      <m:r>
                        <m:rPr>
                          <m:nor/>
                        </m:rPr>
                        <a:rPr lang="en-US" altLang="zh-CN" sz="3600" dirty="0" smtClean="0"/>
                        <m:t>M</m:t>
                      </m:r>
                      <m:r>
                        <m:rPr>
                          <m:nor/>
                        </m:rPr>
                        <a:rPr lang="en-US" altLang="zh-CN" sz="3600" dirty="0" smtClean="0"/>
                        <m:t>[</m:t>
                      </m:r>
                      <m:r>
                        <m:rPr>
                          <m:nor/>
                        </m:rPr>
                        <a:rPr lang="el-GR" altLang="zh-CN" sz="3600" dirty="0" smtClean="0"/>
                        <m:t>τ</m:t>
                      </m:r>
                      <m:r>
                        <m:rPr>
                          <m:nor/>
                        </m:rPr>
                        <a:rPr lang="en-US" altLang="zh-CN" sz="3600" dirty="0" smtClean="0"/>
                        <m:t>+1][</m:t>
                      </m:r>
                      <m:r>
                        <m:rPr>
                          <m:nor/>
                        </m:rPr>
                        <a:rPr lang="en-US" altLang="zh-CN" sz="3600" dirty="0" smtClean="0"/>
                        <m:t>m</m:t>
                      </m:r>
                      <m:r>
                        <m:rPr>
                          <m:nor/>
                        </m:rPr>
                        <a:rPr lang="en-US" altLang="zh-CN" sz="3600" dirty="0" smtClean="0"/>
                        <m:t>]=</m:t>
                      </m:r>
                      <m:r>
                        <m:rPr>
                          <m:nor/>
                        </m:rPr>
                        <a:rPr lang="en-US" altLang="zh-CN" sz="3600" dirty="0" smtClean="0"/>
                        <m:t>M</m:t>
                      </m:r>
                      <m:r>
                        <m:rPr>
                          <m:nor/>
                        </m:rPr>
                        <a:rPr lang="en-US" altLang="zh-CN" sz="3600" dirty="0" smtClean="0"/>
                        <m:t>[</m:t>
                      </m:r>
                      <m:r>
                        <m:rPr>
                          <m:nor/>
                        </m:rPr>
                        <a:rPr lang="el-GR" altLang="zh-CN" sz="3600" dirty="0" smtClean="0"/>
                        <m:t>τ</m:t>
                      </m:r>
                      <m:r>
                        <m:rPr>
                          <m:nor/>
                        </m:rPr>
                        <a:rPr lang="en-US" altLang="zh-CN" sz="3600" dirty="0" smtClean="0"/>
                        <m:t>][</m:t>
                      </m:r>
                      <m:r>
                        <m:rPr>
                          <m:nor/>
                        </m:rPr>
                        <a:rPr lang="en-US" altLang="zh-CN" sz="3600" i="1" dirty="0" smtClean="0"/>
                        <m:t>p</m:t>
                      </m:r>
                      <m:r>
                        <m:rPr>
                          <m:nor/>
                        </m:rPr>
                        <a:rPr lang="en-US" altLang="zh-CN" sz="3600" dirty="0" smtClean="0"/>
                        <m:t>−1]+</m:t>
                      </m:r>
                      <m:r>
                        <m:rPr>
                          <m:nor/>
                        </m:rPr>
                        <a:rPr lang="en-US" altLang="zh-CN" sz="3600" i="1" dirty="0" smtClean="0"/>
                        <m:t>W</m:t>
                      </m:r>
                      <m:sSub>
                        <m:sSubPr>
                          <m:ctrlPr>
                            <a:rPr lang="en-US" altLang="zh-CN" sz="3600" i="1" dirty="0" smtClean="0">
                              <a:latin typeface="Cambria Math" panose="02040503050406030204" pitchFamily="18" charset="0"/>
                            </a:rPr>
                          </m:ctrlPr>
                        </m:sSubPr>
                        <m:e>
                          <m:r>
                            <a:rPr lang="en-US" altLang="zh-CN" sz="3600" i="1" dirty="0">
                              <a:latin typeface="Cambria Math"/>
                            </a:rPr>
                            <m:t>𝑐</m:t>
                          </m:r>
                        </m:e>
                        <m:sub>
                          <m:r>
                            <a:rPr lang="en-US" altLang="zh-CN" sz="3600" i="1" dirty="0">
                              <a:latin typeface="Cambria Math"/>
                            </a:rPr>
                            <m:t>𝑝</m:t>
                          </m:r>
                        </m:sub>
                      </m:sSub>
                      <m:r>
                        <a:rPr lang="en-US" altLang="zh-CN" sz="3600" i="1" dirty="0">
                          <a:latin typeface="Cambria Math"/>
                        </a:rPr>
                        <m:t>…</m:t>
                      </m:r>
                      <m:sSub>
                        <m:sSubPr>
                          <m:ctrlPr>
                            <a:rPr lang="en-US" altLang="zh-CN" sz="3600" i="1" dirty="0">
                              <a:latin typeface="Cambria Math" panose="02040503050406030204" pitchFamily="18" charset="0"/>
                            </a:rPr>
                          </m:ctrlPr>
                        </m:sSubPr>
                        <m:e>
                          <m:r>
                            <a:rPr lang="en-US" altLang="zh-CN" sz="3600" i="1" dirty="0">
                              <a:latin typeface="Cambria Math"/>
                            </a:rPr>
                            <m:t>𝑐</m:t>
                          </m:r>
                        </m:e>
                        <m:sub>
                          <m:r>
                            <a:rPr lang="en-US" altLang="zh-CN" sz="3600" i="1" dirty="0">
                              <a:latin typeface="Cambria Math"/>
                            </a:rPr>
                            <m:t>𝑚</m:t>
                          </m:r>
                        </m:sub>
                      </m:sSub>
                    </m:oMath>
                  </m:oMathPara>
                </a14:m>
                <a:endParaRPr lang="zh-CN" alt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611560" y="2636912"/>
                <a:ext cx="7128792" cy="689099"/>
              </a:xfrm>
              <a:prstGeom prst="rect">
                <a:avLst/>
              </a:prstGeom>
              <a:blipFill rotWithShape="1">
                <a:blip r:embed="rId4"/>
                <a:stretch>
                  <a:fillRect/>
                </a:stretch>
              </a:blipFill>
            </p:spPr>
            <p:txBody>
              <a:bodyPr/>
              <a:lstStyle/>
              <a:p>
                <a:r>
                  <a:rPr lang="zh-CN" altLang="en-US">
                    <a:noFill/>
                  </a:rPr>
                  <a:t> </a:t>
                </a:r>
              </a:p>
            </p:txBody>
          </p:sp>
        </mc:Fallback>
      </mc:AlternateContent>
      <p:sp>
        <p:nvSpPr>
          <p:cNvPr id="49" name="TextBox 48"/>
          <p:cNvSpPr txBox="1"/>
          <p:nvPr/>
        </p:nvSpPr>
        <p:spPr>
          <a:xfrm>
            <a:off x="251520" y="3699029"/>
            <a:ext cx="2742802" cy="523220"/>
          </a:xfrm>
          <a:prstGeom prst="rect">
            <a:avLst/>
          </a:prstGeom>
          <a:noFill/>
        </p:spPr>
        <p:txBody>
          <a:bodyPr wrap="none" rtlCol="0">
            <a:spAutoFit/>
          </a:bodyPr>
          <a:lstStyle/>
          <a:p>
            <a:r>
              <a:rPr lang="en-US" altLang="zh-CN" sz="2800" dirty="0"/>
              <a:t>Iterative we have</a:t>
            </a:r>
            <a:endParaRPr lang="zh-CN" altLang="en-US" sz="2000" i="1" baseline="-25000" dirty="0"/>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221088"/>
            <a:ext cx="6723542" cy="1795044"/>
          </a:xfrm>
          <a:prstGeom prst="rect">
            <a:avLst/>
          </a:prstGeom>
        </p:spPr>
      </p:pic>
    </p:spTree>
    <p:custDataLst>
      <p:tags r:id="rId1"/>
    </p:custDataLst>
    <p:extLst>
      <p:ext uri="{BB962C8B-B14F-4D97-AF65-F5344CB8AC3E}">
        <p14:creationId xmlns:p14="http://schemas.microsoft.com/office/powerpoint/2010/main" val="1749682543"/>
      </p:ext>
    </p:extLst>
  </p:cSld>
  <p:clrMapOvr>
    <a:masterClrMapping/>
  </p:clrMapOvr>
  <p:transition advTm="593"/>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Determining </a:t>
            </a:r>
            <a:r>
              <a:rPr lang="en-US" altLang="zh-CN" i="1" dirty="0" err="1"/>
              <a:t>Wg</a:t>
            </a:r>
            <a:endParaRPr lang="zh-CN" altLang="en-US" i="1" dirty="0"/>
          </a:p>
        </p:txBody>
      </p:sp>
      <p:sp>
        <p:nvSpPr>
          <p:cNvPr id="3" name="内容占位符 2"/>
          <p:cNvSpPr>
            <a:spLocks noGrp="1"/>
          </p:cNvSpPr>
          <p:nvPr>
            <p:ph idx="1"/>
          </p:nvPr>
        </p:nvSpPr>
        <p:spPr/>
        <p:txBody>
          <a:bodyPr/>
          <a:lstStyle/>
          <a:p>
            <a:r>
              <a:rPr lang="en-US" altLang="zh-CN" dirty="0"/>
              <a:t>Build A Suffix Trie.</a:t>
            </a:r>
          </a:p>
          <a:p>
            <a:endParaRPr lang="en-US" altLang="zh-CN" dirty="0"/>
          </a:p>
          <a:p>
            <a:endParaRPr lang="en-US" altLang="zh-CN" dirty="0"/>
          </a:p>
        </p:txBody>
      </p:sp>
      <p:sp>
        <p:nvSpPr>
          <p:cNvPr id="4" name="日期占位符 3"/>
          <p:cNvSpPr>
            <a:spLocks noGrp="1"/>
          </p:cNvSpPr>
          <p:nvPr>
            <p:ph type="dt" sz="half" idx="10"/>
          </p:nvPr>
        </p:nvSpPr>
        <p:spPr/>
        <p:txBody>
          <a:bodyPr/>
          <a:lstStyle/>
          <a:p>
            <a:fld id="{C3008CC1-9305-4F48-9607-CE4CC6EBF766}" type="datetime1">
              <a:rPr lang="en-US" altLang="zh-CN" smtClean="0"/>
              <a:t>5/27/19</a:t>
            </a:fld>
            <a:endParaRPr lang="zh-CN" altLang="en-US"/>
          </a:p>
        </p:txBody>
      </p:sp>
      <p:sp>
        <p:nvSpPr>
          <p:cNvPr id="5" name="页脚占位符 4"/>
          <p:cNvSpPr>
            <a:spLocks noGrp="1"/>
          </p:cNvSpPr>
          <p:nvPr>
            <p:ph type="ftr" sz="quarter" idx="11"/>
          </p:nvPr>
        </p:nvSpPr>
        <p:spPr/>
        <p:txBody>
          <a:bodyPr/>
          <a:lstStyle/>
          <a:p>
            <a:r>
              <a:rPr lang="en-US" altLang="zh-CN"/>
              <a:t>Taste @ ICDE2012</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43</a:t>
            </a:fld>
            <a:r>
              <a:rPr lang="en-US" altLang="zh-CN"/>
              <a:t>/42</a:t>
            </a:r>
            <a:endParaRPr lang="zh-CN" altLang="en-US" dirty="0"/>
          </a:p>
        </p:txBody>
      </p:sp>
      <p:sp>
        <p:nvSpPr>
          <p:cNvPr id="7" name="等腰三角形 6"/>
          <p:cNvSpPr/>
          <p:nvPr/>
        </p:nvSpPr>
        <p:spPr>
          <a:xfrm>
            <a:off x="2627784" y="2708920"/>
            <a:ext cx="3096344" cy="2448272"/>
          </a:xfrm>
          <a:prstGeom prst="triangle">
            <a:avLst>
              <a:gd name="adj" fmla="val 4867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曲线连接符 22"/>
          <p:cNvCxnSpPr>
            <a:stCxn id="7" idx="0"/>
          </p:cNvCxnSpPr>
          <p:nvPr/>
        </p:nvCxnSpPr>
        <p:spPr>
          <a:xfrm rot="16200000" flipH="1" flipV="1">
            <a:off x="3129375" y="3215441"/>
            <a:ext cx="1512168" cy="499126"/>
          </a:xfrm>
          <a:prstGeom prst="curvedConnector3">
            <a:avLst>
              <a:gd name="adj1" fmla="val 63403"/>
            </a:avLst>
          </a:prstGeom>
          <a:ln w="31750"/>
        </p:spPr>
        <p:style>
          <a:lnRef idx="1">
            <a:schemeClr val="accent1"/>
          </a:lnRef>
          <a:fillRef idx="0">
            <a:schemeClr val="accent1"/>
          </a:fillRef>
          <a:effectRef idx="0">
            <a:schemeClr val="accent1"/>
          </a:effectRef>
          <a:fontRef idx="minor">
            <a:schemeClr val="tx1"/>
          </a:fontRef>
        </p:style>
      </p:cxnSp>
      <p:sp>
        <p:nvSpPr>
          <p:cNvPr id="36" name="等腰三角形 35"/>
          <p:cNvSpPr/>
          <p:nvPr/>
        </p:nvSpPr>
        <p:spPr>
          <a:xfrm>
            <a:off x="3095836" y="4118016"/>
            <a:ext cx="1116124" cy="10297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flipH="1">
            <a:off x="4048435" y="3116975"/>
            <a:ext cx="1595898" cy="327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80112" y="2761764"/>
            <a:ext cx="2430794" cy="523220"/>
          </a:xfrm>
          <a:prstGeom prst="rect">
            <a:avLst/>
          </a:prstGeom>
          <a:noFill/>
        </p:spPr>
        <p:txBody>
          <a:bodyPr wrap="none" rtlCol="0">
            <a:spAutoFit/>
          </a:bodyPr>
          <a:lstStyle/>
          <a:p>
            <a:r>
              <a:rPr lang="en-US" altLang="zh-CN" sz="2800" dirty="0"/>
              <a:t>The segment </a:t>
            </a:r>
            <a:r>
              <a:rPr lang="en-US" altLang="zh-CN" sz="2800" i="1" dirty="0"/>
              <a:t>g</a:t>
            </a:r>
            <a:endParaRPr lang="zh-CN" altLang="en-US" sz="2800" i="1" dirty="0"/>
          </a:p>
        </p:txBody>
      </p:sp>
      <p:sp>
        <p:nvSpPr>
          <p:cNvPr id="12" name="TextBox 11"/>
          <p:cNvSpPr txBox="1"/>
          <p:nvPr/>
        </p:nvSpPr>
        <p:spPr>
          <a:xfrm>
            <a:off x="1340897" y="5355213"/>
            <a:ext cx="6591869" cy="954107"/>
          </a:xfrm>
          <a:prstGeom prst="rect">
            <a:avLst/>
          </a:prstGeom>
          <a:noFill/>
        </p:spPr>
        <p:txBody>
          <a:bodyPr wrap="none" rtlCol="0">
            <a:spAutoFit/>
          </a:bodyPr>
          <a:lstStyle/>
          <a:p>
            <a:r>
              <a:rPr lang="en-US" altLang="zh-CN" sz="2800" dirty="0"/>
              <a:t>   The number of </a:t>
            </a:r>
            <a:r>
              <a:rPr lang="en-US" altLang="zh-CN" sz="2800" dirty="0" err="1"/>
              <a:t>subtrie</a:t>
            </a:r>
            <a:r>
              <a:rPr lang="en-US" altLang="zh-CN" sz="2800" dirty="0"/>
              <a:t> leaf nodes</a:t>
            </a:r>
          </a:p>
          <a:p>
            <a:r>
              <a:rPr lang="en-US" altLang="zh-CN" sz="2800" dirty="0"/>
              <a:t>=</a:t>
            </a:r>
            <a:r>
              <a:rPr lang="zh-CN" altLang="en-US" sz="2800" dirty="0"/>
              <a:t> </a:t>
            </a:r>
            <a:r>
              <a:rPr lang="en-US" altLang="zh-CN" sz="2800" dirty="0"/>
              <a:t>The occurrence time in document = </a:t>
            </a:r>
            <a:r>
              <a:rPr lang="en-US" altLang="zh-CN" sz="2800" i="1" dirty="0" err="1"/>
              <a:t>Wg</a:t>
            </a:r>
            <a:endParaRPr lang="en-US" altLang="zh-CN" sz="2800" i="1" dirty="0"/>
          </a:p>
        </p:txBody>
      </p:sp>
    </p:spTree>
    <p:extLst>
      <p:ext uri="{BB962C8B-B14F-4D97-AF65-F5344CB8AC3E}">
        <p14:creationId xmlns:p14="http://schemas.microsoft.com/office/powerpoint/2010/main" val="715397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856" y="-27384"/>
            <a:ext cx="8229600" cy="1143000"/>
          </a:xfrm>
        </p:spPr>
        <p:txBody>
          <a:bodyPr/>
          <a:lstStyle/>
          <a:p>
            <a:r>
              <a:rPr lang="en-US" altLang="zh-CN" dirty="0"/>
              <a:t>Pruning</a:t>
            </a:r>
            <a:endParaRPr lang="zh-CN" altLang="en-US" dirty="0"/>
          </a:p>
        </p:txBody>
      </p:sp>
      <p:sp>
        <p:nvSpPr>
          <p:cNvPr id="3" name="内容占位符 2"/>
          <p:cNvSpPr>
            <a:spLocks noGrp="1"/>
          </p:cNvSpPr>
          <p:nvPr>
            <p:ph idx="1"/>
          </p:nvPr>
        </p:nvSpPr>
        <p:spPr/>
        <p:txBody>
          <a:bodyPr/>
          <a:lstStyle/>
          <a:p>
            <a:r>
              <a:rPr lang="en-US" altLang="zh-CN" dirty="0"/>
              <a:t>Even VS. </a:t>
            </a:r>
            <a:r>
              <a:rPr lang="en-US" altLang="zh-CN" dirty="0" err="1"/>
              <a:t>Dict+Doc</a:t>
            </a:r>
            <a:r>
              <a:rPr lang="en-US" altLang="zh-CN" dirty="0"/>
              <a:t> Method</a:t>
            </a:r>
          </a:p>
          <a:p>
            <a:pPr lvl="1"/>
            <a:r>
              <a:rPr lang="en-US" altLang="zh-CN" dirty="0"/>
              <a:t>Even involves larger candidate set</a:t>
            </a:r>
          </a:p>
          <a:p>
            <a:pPr lvl="1"/>
            <a:r>
              <a:rPr lang="en-US" altLang="zh-CN" dirty="0" err="1"/>
              <a:t>Dict+Doc</a:t>
            </a:r>
            <a:r>
              <a:rPr lang="en-US" altLang="zh-CN" dirty="0"/>
              <a:t> counts the indexing time</a:t>
            </a:r>
          </a:p>
          <a:p>
            <a:endParaRPr lang="en-US" altLang="zh-CN" dirty="0"/>
          </a:p>
          <a:p>
            <a:r>
              <a:rPr lang="en-US" altLang="zh-CN" dirty="0"/>
              <a:t>Make indexing more efficient</a:t>
            </a:r>
          </a:p>
          <a:p>
            <a:pPr lvl="1"/>
            <a:r>
              <a:rPr lang="en-US" altLang="zh-CN" dirty="0"/>
              <a:t>Using Segment Length to Do Pruning.</a:t>
            </a:r>
          </a:p>
          <a:p>
            <a:pPr lvl="1"/>
            <a:r>
              <a:rPr lang="en-US" altLang="zh-CN" dirty="0"/>
              <a:t>Using Even-Partition Weight as An Upper Bound.</a:t>
            </a:r>
          </a:p>
          <a:p>
            <a:pPr lvl="1"/>
            <a:r>
              <a:rPr lang="en-US" altLang="zh-CN" dirty="0"/>
              <a:t>Adding Extra Pointers On Suffix </a:t>
            </a:r>
            <a:r>
              <a:rPr lang="en-US" altLang="zh-CN" dirty="0" err="1"/>
              <a:t>Trie</a:t>
            </a:r>
            <a:r>
              <a:rPr lang="en-US" altLang="zh-CN" dirty="0"/>
              <a:t>. </a:t>
            </a:r>
            <a:endParaRPr lang="zh-CN" altLang="en-US" dirty="0"/>
          </a:p>
        </p:txBody>
      </p:sp>
      <p:sp>
        <p:nvSpPr>
          <p:cNvPr id="4" name="日期占位符 3"/>
          <p:cNvSpPr>
            <a:spLocks noGrp="1"/>
          </p:cNvSpPr>
          <p:nvPr>
            <p:ph type="dt" sz="half" idx="10"/>
          </p:nvPr>
        </p:nvSpPr>
        <p:spPr/>
        <p:txBody>
          <a:bodyPr/>
          <a:lstStyle/>
          <a:p>
            <a:fld id="{C3008CC1-9305-4F48-9607-CE4CC6EBF766}" type="datetime1">
              <a:rPr lang="en-US" altLang="zh-CN" smtClean="0"/>
              <a:t>5/27/19</a:t>
            </a:fld>
            <a:endParaRPr lang="zh-CN" altLang="en-US"/>
          </a:p>
        </p:txBody>
      </p:sp>
      <p:sp>
        <p:nvSpPr>
          <p:cNvPr id="5" name="页脚占位符 4"/>
          <p:cNvSpPr>
            <a:spLocks noGrp="1"/>
          </p:cNvSpPr>
          <p:nvPr>
            <p:ph type="ftr" sz="quarter" idx="11"/>
          </p:nvPr>
        </p:nvSpPr>
        <p:spPr/>
        <p:txBody>
          <a:bodyPr/>
          <a:lstStyle/>
          <a:p>
            <a:r>
              <a:rPr lang="en-US" altLang="zh-CN"/>
              <a:t>Taste @ ICDE2012</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44</a:t>
            </a:fld>
            <a:r>
              <a:rPr lang="en-US" altLang="zh-CN"/>
              <a:t>/42</a:t>
            </a:r>
            <a:endParaRPr lang="zh-CN" altLang="en-US" dirty="0"/>
          </a:p>
        </p:txBody>
      </p:sp>
    </p:spTree>
    <p:extLst>
      <p:ext uri="{BB962C8B-B14F-4D97-AF65-F5344CB8AC3E}">
        <p14:creationId xmlns:p14="http://schemas.microsoft.com/office/powerpoint/2010/main" val="216392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Time </a:t>
            </a:r>
            <a:r>
              <a:rPr lang="en-US" altLang="zh-CN" sz="4800" dirty="0" err="1"/>
              <a:t>Comlexity</a:t>
            </a:r>
            <a:r>
              <a:rPr lang="en-US" altLang="zh-CN" sz="4800" dirty="0"/>
              <a: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340768"/>
                <a:ext cx="8229600" cy="5328592"/>
              </a:xfrm>
            </p:spPr>
            <p:txBody>
              <a:bodyPr>
                <a:normAutofit/>
              </a:bodyPr>
              <a:lstStyle/>
              <a:p>
                <a:r>
                  <a:rPr lang="en-US" altLang="zh-CN" sz="3400" dirty="0"/>
                  <a:t>Trie-Search:</a:t>
                </a:r>
                <a:endParaRPr lang="en-US" altLang="zh-CN" sz="3000" dirty="0"/>
              </a:p>
              <a:p>
                <a:pPr lvl="1"/>
                <a14:m>
                  <m:oMath xmlns:m="http://schemas.openxmlformats.org/officeDocument/2006/math">
                    <m:r>
                      <m:rPr>
                        <m:sty m:val="p"/>
                      </m:rPr>
                      <a:rPr lang="en-US" altLang="zh-CN" sz="3500">
                        <a:latin typeface="Cambria Math"/>
                      </a:rPr>
                      <m:t>O</m:t>
                    </m:r>
                    <m:d>
                      <m:dPr>
                        <m:ctrlPr>
                          <a:rPr lang="en-US" altLang="zh-CN" sz="3500" i="1">
                            <a:latin typeface="Cambria Math" panose="02040503050406030204" pitchFamily="18" charset="0"/>
                          </a:rPr>
                        </m:ctrlPr>
                      </m:dPr>
                      <m:e>
                        <m:nary>
                          <m:naryPr>
                            <m:chr m:val="∑"/>
                            <m:ctrlPr>
                              <a:rPr lang="en-US" altLang="zh-CN" sz="3500" i="1">
                                <a:latin typeface="Cambria Math" panose="02040503050406030204" pitchFamily="18" charset="0"/>
                              </a:rPr>
                            </m:ctrlPr>
                          </m:naryPr>
                          <m:sub>
                            <m:r>
                              <m:rPr>
                                <m:brk m:alnAt="23"/>
                              </m:rPr>
                              <a:rPr lang="en-US" altLang="zh-CN" sz="3500" i="1">
                                <a:latin typeface="Cambria Math"/>
                              </a:rPr>
                              <m:t>𝑙</m:t>
                            </m:r>
                            <m:r>
                              <a:rPr lang="en-US" altLang="zh-CN" sz="3500" i="1">
                                <a:latin typeface="Cambria Math"/>
                              </a:rPr>
                              <m:t>=</m:t>
                            </m:r>
                            <m:sSub>
                              <m:sSubPr>
                                <m:ctrlPr>
                                  <a:rPr lang="en-US" altLang="zh-CN" sz="3500" i="1">
                                    <a:latin typeface="Cambria Math" panose="02040503050406030204" pitchFamily="18" charset="0"/>
                                  </a:rPr>
                                </m:ctrlPr>
                              </m:sSubPr>
                              <m:e>
                                <m:r>
                                  <a:rPr lang="en-US" altLang="zh-CN" sz="3500" i="1">
                                    <a:latin typeface="Cambria Math"/>
                                  </a:rPr>
                                  <m:t>𝐿</m:t>
                                </m:r>
                              </m:e>
                              <m:sub>
                                <m:r>
                                  <a:rPr lang="en-US" altLang="zh-CN" sz="3500" i="1">
                                    <a:latin typeface="Cambria Math"/>
                                  </a:rPr>
                                  <m:t>𝑚𝑖𝑛</m:t>
                                </m:r>
                              </m:sub>
                            </m:sSub>
                            <m:r>
                              <m:rPr>
                                <m:brk m:alnAt="23"/>
                              </m:rPr>
                              <a:rPr lang="en-US" altLang="zh-CN" sz="3500" i="1">
                                <a:latin typeface="Cambria Math"/>
                              </a:rPr>
                              <m:t>−</m:t>
                            </m:r>
                            <m:r>
                              <a:rPr lang="zh-CN" altLang="en-US" sz="3500" i="1">
                                <a:latin typeface="Cambria Math"/>
                              </a:rPr>
                              <m:t>𝜏</m:t>
                            </m:r>
                          </m:sub>
                          <m:sup>
                            <m:sSub>
                              <m:sSubPr>
                                <m:ctrlPr>
                                  <a:rPr lang="en-US" altLang="zh-CN" sz="3500" i="1">
                                    <a:latin typeface="Cambria Math" panose="02040503050406030204" pitchFamily="18" charset="0"/>
                                  </a:rPr>
                                </m:ctrlPr>
                              </m:sSubPr>
                              <m:e>
                                <m:r>
                                  <a:rPr lang="en-US" altLang="zh-CN" sz="3500" i="1">
                                    <a:latin typeface="Cambria Math"/>
                                  </a:rPr>
                                  <m:t>𝐿</m:t>
                                </m:r>
                              </m:e>
                              <m:sub>
                                <m:r>
                                  <a:rPr lang="en-US" altLang="zh-CN" sz="3500" i="1">
                                    <a:latin typeface="Cambria Math"/>
                                  </a:rPr>
                                  <m:t>𝑚𝑎𝑥</m:t>
                                </m:r>
                              </m:sub>
                            </m:sSub>
                            <m:r>
                              <a:rPr lang="en-US" altLang="zh-CN" sz="3500" i="1">
                                <a:latin typeface="Cambria Math"/>
                              </a:rPr>
                              <m:t>+</m:t>
                            </m:r>
                            <m:r>
                              <a:rPr lang="zh-CN" altLang="en-US" sz="3500" i="1">
                                <a:latin typeface="Cambria Math"/>
                              </a:rPr>
                              <m:t>𝜏</m:t>
                            </m:r>
                          </m:sup>
                          <m:e>
                            <m:d>
                              <m:dPr>
                                <m:ctrlPr>
                                  <a:rPr lang="en-US" altLang="zh-CN" sz="3500" i="1">
                                    <a:latin typeface="Cambria Math" panose="02040503050406030204" pitchFamily="18" charset="0"/>
                                  </a:rPr>
                                </m:ctrlPr>
                              </m:dPr>
                              <m:e>
                                <m:d>
                                  <m:dPr>
                                    <m:begChr m:val="|"/>
                                    <m:endChr m:val="|"/>
                                    <m:ctrlPr>
                                      <a:rPr lang="en-US" altLang="zh-CN" sz="3500" i="1">
                                        <a:latin typeface="Cambria Math" panose="02040503050406030204" pitchFamily="18" charset="0"/>
                                      </a:rPr>
                                    </m:ctrlPr>
                                  </m:dPr>
                                  <m:e>
                                    <m:r>
                                      <a:rPr lang="en-US" altLang="zh-CN" sz="3500" i="1">
                                        <a:latin typeface="Cambria Math"/>
                                      </a:rPr>
                                      <m:t>𝐷</m:t>
                                    </m:r>
                                  </m:e>
                                </m:d>
                                <m:r>
                                  <a:rPr lang="en-US" altLang="zh-CN" sz="3500" i="1">
                                    <a:latin typeface="Cambria Math"/>
                                  </a:rPr>
                                  <m:t>−</m:t>
                                </m:r>
                                <m:r>
                                  <a:rPr lang="en-US" altLang="zh-CN" sz="3500" i="1">
                                    <a:latin typeface="Cambria Math"/>
                                  </a:rPr>
                                  <m:t>𝑙</m:t>
                                </m:r>
                              </m:e>
                            </m:d>
                            <m:r>
                              <a:rPr lang="en-US" altLang="zh-CN" sz="3500" i="1">
                                <a:latin typeface="Cambria Math"/>
                              </a:rPr>
                              <m:t>𝑙</m:t>
                            </m:r>
                          </m:e>
                        </m:nary>
                        <m:r>
                          <a:rPr lang="en-US" altLang="zh-CN" sz="3500" i="1">
                            <a:latin typeface="Cambria Math"/>
                          </a:rPr>
                          <m:t>+</m:t>
                        </m:r>
                        <m:r>
                          <a:rPr lang="zh-CN" altLang="en-US" sz="3500" i="1" dirty="0">
                            <a:latin typeface="Cambria Math"/>
                          </a:rPr>
                          <m:t>𝜏</m:t>
                        </m:r>
                        <m:sSub>
                          <m:sSubPr>
                            <m:ctrlPr>
                              <a:rPr lang="en-US" altLang="zh-CN" sz="3500" i="1" dirty="0">
                                <a:latin typeface="Cambria Math" panose="02040503050406030204" pitchFamily="18" charset="0"/>
                              </a:rPr>
                            </m:ctrlPr>
                          </m:sSubPr>
                          <m:e>
                            <m:r>
                              <a:rPr lang="en-US" altLang="zh-CN" sz="3500" i="1" dirty="0">
                                <a:latin typeface="Cambria Math"/>
                              </a:rPr>
                              <m:t>𝐿</m:t>
                            </m:r>
                          </m:e>
                          <m:sub>
                            <m:r>
                              <a:rPr lang="en-US" altLang="zh-CN" sz="3500" i="1" dirty="0">
                                <a:latin typeface="Cambria Math"/>
                              </a:rPr>
                              <m:t>𝑎𝑣𝑔</m:t>
                            </m:r>
                          </m:sub>
                        </m:sSub>
                        <m:sSub>
                          <m:sSubPr>
                            <m:ctrlPr>
                              <a:rPr lang="en-US" altLang="zh-CN" sz="3500" i="1" dirty="0">
                                <a:latin typeface="Cambria Math" panose="02040503050406030204" pitchFamily="18" charset="0"/>
                              </a:rPr>
                            </m:ctrlPr>
                          </m:sSubPr>
                          <m:e>
                            <m:r>
                              <a:rPr lang="en-US" altLang="zh-CN" sz="3500" i="1" dirty="0">
                                <a:latin typeface="Cambria Math"/>
                              </a:rPr>
                              <m:t>𝐶</m:t>
                            </m:r>
                          </m:e>
                          <m:sub>
                            <m:r>
                              <a:rPr lang="en-US" altLang="zh-CN" sz="3500" i="1" dirty="0">
                                <a:latin typeface="Cambria Math"/>
                              </a:rPr>
                              <m:t>𝑠</m:t>
                            </m:r>
                          </m:sub>
                        </m:sSub>
                      </m:e>
                    </m:d>
                  </m:oMath>
                </a14:m>
                <a:endParaRPr lang="en-US" altLang="zh-CN" sz="3500" dirty="0"/>
              </a:p>
              <a:p>
                <a:r>
                  <a:rPr lang="en-US" altLang="zh-CN" sz="3700" dirty="0"/>
                  <a:t>Search-Extension:</a:t>
                </a:r>
              </a:p>
              <a:p>
                <a:pPr lvl="1"/>
                <a14:m>
                  <m:oMath xmlns:m="http://schemas.openxmlformats.org/officeDocument/2006/math">
                    <m:r>
                      <m:rPr>
                        <m:sty m:val="p"/>
                      </m:rPr>
                      <a:rPr lang="en-US" altLang="zh-CN" sz="3500">
                        <a:latin typeface="Cambria Math"/>
                      </a:rPr>
                      <m:t>O</m:t>
                    </m:r>
                    <m:d>
                      <m:dPr>
                        <m:ctrlPr>
                          <a:rPr lang="en-US" altLang="zh-CN" sz="3500" i="1">
                            <a:latin typeface="Cambria Math" panose="02040503050406030204" pitchFamily="18" charset="0"/>
                          </a:rPr>
                        </m:ctrlPr>
                      </m:dPr>
                      <m:e>
                        <m:d>
                          <m:dPr>
                            <m:begChr m:val="|"/>
                            <m:endChr m:val="|"/>
                            <m:ctrlPr>
                              <a:rPr lang="en-US" altLang="zh-CN" sz="3500" i="1">
                                <a:latin typeface="Cambria Math" panose="02040503050406030204" pitchFamily="18" charset="0"/>
                              </a:rPr>
                            </m:ctrlPr>
                          </m:dPr>
                          <m:e>
                            <m:r>
                              <a:rPr lang="en-US" altLang="zh-CN" sz="3500" i="1">
                                <a:latin typeface="Cambria Math"/>
                              </a:rPr>
                              <m:t>𝐷</m:t>
                            </m:r>
                          </m:e>
                        </m:d>
                        <m:r>
                          <a:rPr lang="en-US" altLang="zh-CN" sz="3500" i="1">
                            <a:latin typeface="Cambria Math"/>
                          </a:rPr>
                          <m:t>+</m:t>
                        </m:r>
                        <m:r>
                          <a:rPr lang="zh-CN" altLang="en-US" sz="3500" i="1" dirty="0">
                            <a:latin typeface="Cambria Math"/>
                          </a:rPr>
                          <m:t>𝜏</m:t>
                        </m:r>
                        <m:sSub>
                          <m:sSubPr>
                            <m:ctrlPr>
                              <a:rPr lang="en-US" altLang="zh-CN" sz="3500" i="1" dirty="0">
                                <a:latin typeface="Cambria Math" panose="02040503050406030204" pitchFamily="18" charset="0"/>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e>
                    </m:d>
                  </m:oMath>
                </a14:m>
                <a:r>
                  <a:rPr lang="en-US" altLang="zh-CN" sz="3500" dirty="0"/>
                  <a:t> </a:t>
                </a:r>
                <a14:m>
                  <m:oMath xmlns:m="http://schemas.openxmlformats.org/officeDocument/2006/math">
                    <m:r>
                      <a:rPr lang="en-US" altLang="zh-CN" sz="3500" b="0" i="0" smtClean="0">
                        <a:latin typeface="Cambria Math"/>
                      </a:rPr>
                      <m:t> </m:t>
                    </m:r>
                  </m:oMath>
                </a14:m>
                <a:endParaRPr lang="en-US" altLang="zh-CN" sz="3500" b="0" i="0" dirty="0">
                  <a:latin typeface="Cambria Math"/>
                </a:endParaRPr>
              </a:p>
              <a:p>
                <a:pPr marL="393192" lvl="1" indent="0">
                  <a:buNone/>
                </a:pPr>
                <a14:m>
                  <m:oMathPara xmlns:m="http://schemas.openxmlformats.org/officeDocument/2006/math">
                    <m:oMathParaPr>
                      <m:jc m:val="centerGroup"/>
                    </m:oMathParaPr>
                    <m:oMath xmlns:m="http://schemas.openxmlformats.org/officeDocument/2006/math">
                      <m:r>
                        <m:rPr>
                          <m:sty m:val="p"/>
                        </m:rPr>
                        <a:rPr lang="en-US" altLang="zh-CN" sz="3500" b="0" i="0" smtClean="0">
                          <a:latin typeface="Cambria Math"/>
                        </a:rPr>
                        <m:t>where</m:t>
                      </m:r>
                      <m:r>
                        <a:rPr lang="en-US" altLang="zh-CN" sz="3500" b="0" i="0" smtClean="0">
                          <a:latin typeface="Cambria Math"/>
                        </a:rPr>
                        <m:t> </m:t>
                      </m:r>
                      <m:r>
                        <a:rPr lang="en-US" altLang="zh-CN" sz="3500" i="1">
                          <a:latin typeface="Cambria Math"/>
                        </a:rPr>
                        <m:t>𝐶</m:t>
                      </m:r>
                      <m:r>
                        <a:rPr lang="en-US" altLang="zh-CN" sz="3500" i="1">
                          <a:latin typeface="Cambria Math"/>
                        </a:rPr>
                        <m:t>=</m:t>
                      </m:r>
                      <m:sSub>
                        <m:sSubPr>
                          <m:ctrlPr>
                            <a:rPr lang="en-US" altLang="zh-CN" sz="3500" i="1">
                              <a:latin typeface="Cambria Math" panose="02040503050406030204" pitchFamily="18" charset="0"/>
                            </a:rPr>
                          </m:ctrlPr>
                        </m:sSubPr>
                        <m:e>
                          <m:r>
                            <a:rPr lang="en-US" altLang="zh-CN" sz="3500" i="1">
                              <a:latin typeface="Cambria Math"/>
                            </a:rPr>
                            <m:t>𝐶</m:t>
                          </m:r>
                        </m:e>
                        <m:sub>
                          <m:r>
                            <a:rPr lang="en-US" altLang="zh-CN" sz="3500" i="1">
                              <a:latin typeface="Cambria Math"/>
                            </a:rPr>
                            <m:t>𝑠</m:t>
                          </m:r>
                        </m:sub>
                      </m:sSub>
                      <m:r>
                        <a:rPr lang="en-US" altLang="zh-CN" sz="3500" i="1">
                          <a:latin typeface="Cambria Math"/>
                        </a:rPr>
                        <m:t>/</m:t>
                      </m:r>
                      <m:nary>
                        <m:naryPr>
                          <m:chr m:val="∑"/>
                          <m:ctrlPr>
                            <a:rPr lang="en-US" altLang="zh-CN" sz="3500" i="1">
                              <a:latin typeface="Cambria Math" panose="02040503050406030204" pitchFamily="18" charset="0"/>
                            </a:rPr>
                          </m:ctrlPr>
                        </m:naryPr>
                        <m:sub>
                          <m:r>
                            <m:rPr>
                              <m:brk m:alnAt="23"/>
                            </m:rPr>
                            <a:rPr lang="en-US" altLang="zh-CN" sz="3500" i="1">
                              <a:latin typeface="Cambria Math"/>
                            </a:rPr>
                            <m:t>𝑙</m:t>
                          </m:r>
                          <m:r>
                            <a:rPr lang="en-US" altLang="zh-CN" sz="3500" i="1">
                              <a:latin typeface="Cambria Math"/>
                            </a:rPr>
                            <m:t>=</m:t>
                          </m:r>
                          <m:sSub>
                            <m:sSubPr>
                              <m:ctrlPr>
                                <a:rPr lang="en-US" altLang="zh-CN" sz="3500" i="1">
                                  <a:latin typeface="Cambria Math" panose="02040503050406030204" pitchFamily="18" charset="0"/>
                                </a:rPr>
                              </m:ctrlPr>
                            </m:sSubPr>
                            <m:e>
                              <m:r>
                                <a:rPr lang="en-US" altLang="zh-CN" sz="3500" i="1">
                                  <a:latin typeface="Cambria Math"/>
                                </a:rPr>
                                <m:t>𝐿</m:t>
                              </m:r>
                            </m:e>
                            <m:sub>
                              <m:r>
                                <a:rPr lang="en-US" altLang="zh-CN" sz="3500" i="1">
                                  <a:latin typeface="Cambria Math"/>
                                </a:rPr>
                                <m:t>𝑚𝑖𝑛</m:t>
                              </m:r>
                            </m:sub>
                          </m:sSub>
                          <m:r>
                            <m:rPr>
                              <m:brk m:alnAt="23"/>
                            </m:rPr>
                            <a:rPr lang="en-US" altLang="zh-CN" sz="3500" i="1">
                              <a:latin typeface="Cambria Math"/>
                            </a:rPr>
                            <m:t>−</m:t>
                          </m:r>
                          <m:r>
                            <a:rPr lang="zh-CN" altLang="en-US" sz="3500" i="1">
                              <a:latin typeface="Cambria Math"/>
                            </a:rPr>
                            <m:t>𝜏</m:t>
                          </m:r>
                        </m:sub>
                        <m:sup>
                          <m:sSub>
                            <m:sSubPr>
                              <m:ctrlPr>
                                <a:rPr lang="en-US" altLang="zh-CN" sz="3500" i="1">
                                  <a:latin typeface="Cambria Math" panose="02040503050406030204" pitchFamily="18" charset="0"/>
                                </a:rPr>
                              </m:ctrlPr>
                            </m:sSubPr>
                            <m:e>
                              <m:r>
                                <a:rPr lang="en-US" altLang="zh-CN" sz="3500" i="1">
                                  <a:latin typeface="Cambria Math"/>
                                </a:rPr>
                                <m:t>𝐿</m:t>
                              </m:r>
                            </m:e>
                            <m:sub>
                              <m:r>
                                <a:rPr lang="en-US" altLang="zh-CN" sz="3500" i="1">
                                  <a:latin typeface="Cambria Math"/>
                                </a:rPr>
                                <m:t>𝑚𝑎𝑥</m:t>
                              </m:r>
                            </m:sub>
                          </m:sSub>
                          <m:r>
                            <a:rPr lang="en-US" altLang="zh-CN" sz="3500" i="1">
                              <a:latin typeface="Cambria Math"/>
                            </a:rPr>
                            <m:t>+</m:t>
                          </m:r>
                          <m:r>
                            <a:rPr lang="zh-CN" altLang="en-US" sz="3500" i="1">
                              <a:latin typeface="Cambria Math"/>
                            </a:rPr>
                            <m:t>𝜏</m:t>
                          </m:r>
                        </m:sup>
                        <m:e>
                          <m:f>
                            <m:fPr>
                              <m:ctrlPr>
                                <a:rPr lang="en-US" altLang="zh-CN" sz="3500" i="1">
                                  <a:latin typeface="Cambria Math" panose="02040503050406030204" pitchFamily="18" charset="0"/>
                                </a:rPr>
                              </m:ctrlPr>
                            </m:fPr>
                            <m:num>
                              <m:r>
                                <a:rPr lang="en-US" altLang="zh-CN" sz="3500" i="1">
                                  <a:latin typeface="Cambria Math"/>
                                </a:rPr>
                                <m:t>𝑙</m:t>
                              </m:r>
                              <m:r>
                                <m:rPr>
                                  <m:sty m:val="p"/>
                                </m:rPr>
                                <a:rPr lang="el-GR" altLang="zh-CN" sz="3500">
                                  <a:latin typeface="Cambria Math"/>
                                </a:rPr>
                                <m:t>τ</m:t>
                              </m:r>
                            </m:num>
                            <m:den>
                              <m:r>
                                <m:rPr>
                                  <m:sty m:val="p"/>
                                </m:rPr>
                                <a:rPr lang="el-GR" altLang="zh-CN" sz="3500" i="1">
                                  <a:latin typeface="Cambria Math"/>
                                </a:rPr>
                                <m:t>τ</m:t>
                              </m:r>
                              <m:r>
                                <a:rPr lang="en-US" altLang="zh-CN" sz="3500" i="1">
                                  <a:latin typeface="Cambria Math"/>
                                </a:rPr>
                                <m:t>+1</m:t>
                              </m:r>
                            </m:den>
                          </m:f>
                        </m:e>
                      </m:nary>
                    </m:oMath>
                  </m:oMathPara>
                </a14:m>
                <a:endParaRPr lang="en-US" altLang="zh-CN" sz="3500" dirty="0"/>
              </a:p>
              <a:p>
                <a:pPr marL="393192" lvl="1" indent="0">
                  <a:buNone/>
                </a:pPr>
                <a:endParaRPr lang="en-US" altLang="zh-CN" sz="3500" dirty="0"/>
              </a:p>
              <a:p>
                <a:pPr lvl="1"/>
                <a:endParaRPr lang="en-US" altLang="zh-CN" sz="35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340768"/>
                <a:ext cx="8229600" cy="5328592"/>
              </a:xfrm>
              <a:blipFill rotWithShape="1">
                <a:blip r:embed="rId4"/>
                <a:stretch>
                  <a:fillRect l="-1704" t="-160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F0A5673-5B8C-4F54-8578-5D754299519D}"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45</a:t>
            </a:fld>
            <a:r>
              <a:rPr lang="en-US" altLang="zh-CN"/>
              <a:t>/42</a:t>
            </a:r>
            <a:endParaRPr lang="zh-CN" altLang="en-US" dirty="0"/>
          </a:p>
        </p:txBody>
      </p:sp>
    </p:spTree>
    <p:custDataLst>
      <p:tags r:id="rId1"/>
    </p:custDataLst>
    <p:extLst>
      <p:ext uri="{BB962C8B-B14F-4D97-AF65-F5344CB8AC3E}">
        <p14:creationId xmlns:p14="http://schemas.microsoft.com/office/powerpoint/2010/main" val="1954911846"/>
      </p:ext>
    </p:extLst>
  </p:cSld>
  <p:clrMapOvr>
    <a:masterClrMapping/>
  </p:clrMapOvr>
  <p:transition advTm="1388"/>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Time </a:t>
            </a:r>
            <a:r>
              <a:rPr lang="en-US" altLang="zh-CN" sz="4800" dirty="0" err="1"/>
              <a:t>Comlexity</a:t>
            </a:r>
            <a:r>
              <a:rPr lang="en-US" altLang="zh-CN" sz="4800" dirty="0"/>
              <a: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340768"/>
                <a:ext cx="8229600" cy="5328592"/>
              </a:xfrm>
            </p:spPr>
            <p:txBody>
              <a:bodyPr>
                <a:normAutofit/>
              </a:bodyPr>
              <a:lstStyle/>
              <a:p>
                <a:r>
                  <a:rPr lang="en-US" altLang="zh-CN" sz="3700" dirty="0"/>
                  <a:t>Search-Extension:</a:t>
                </a:r>
              </a:p>
              <a:p>
                <a:pPr lvl="1"/>
                <a14:m>
                  <m:oMath xmlns:m="http://schemas.openxmlformats.org/officeDocument/2006/math">
                    <m:r>
                      <m:rPr>
                        <m:sty m:val="p"/>
                      </m:rPr>
                      <a:rPr lang="en-US" altLang="zh-CN" sz="3500">
                        <a:latin typeface="Cambria Math"/>
                      </a:rPr>
                      <m:t>O</m:t>
                    </m:r>
                    <m:d>
                      <m:dPr>
                        <m:ctrlPr>
                          <a:rPr lang="en-US" altLang="zh-CN" sz="3500" i="1">
                            <a:latin typeface="Cambria Math" panose="02040503050406030204" pitchFamily="18" charset="0"/>
                          </a:rPr>
                        </m:ctrlPr>
                      </m:dPr>
                      <m:e>
                        <m:d>
                          <m:dPr>
                            <m:begChr m:val="|"/>
                            <m:endChr m:val="|"/>
                            <m:ctrlPr>
                              <a:rPr lang="en-US" altLang="zh-CN" sz="3500" i="1">
                                <a:latin typeface="Cambria Math" panose="02040503050406030204" pitchFamily="18" charset="0"/>
                              </a:rPr>
                            </m:ctrlPr>
                          </m:dPr>
                          <m:e>
                            <m:r>
                              <a:rPr lang="en-US" altLang="zh-CN" sz="3500" i="1">
                                <a:latin typeface="Cambria Math"/>
                              </a:rPr>
                              <m:t>𝐷</m:t>
                            </m:r>
                          </m:e>
                        </m:d>
                        <m:r>
                          <a:rPr lang="en-US" altLang="zh-CN" sz="3500" i="1">
                            <a:latin typeface="Cambria Math"/>
                          </a:rPr>
                          <m:t>+</m:t>
                        </m:r>
                        <m:r>
                          <a:rPr lang="zh-CN" altLang="en-US" sz="3500" i="1" dirty="0">
                            <a:latin typeface="Cambria Math"/>
                          </a:rPr>
                          <m:t>𝜏</m:t>
                        </m:r>
                        <m:sSub>
                          <m:sSubPr>
                            <m:ctrlPr>
                              <a:rPr lang="en-US" altLang="zh-CN" sz="3500" i="1" dirty="0">
                                <a:latin typeface="Cambria Math" panose="02040503050406030204" pitchFamily="18" charset="0"/>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e>
                    </m:d>
                  </m:oMath>
                </a14:m>
                <a:r>
                  <a:rPr lang="en-US" altLang="zh-CN" sz="3500" dirty="0"/>
                  <a:t> </a:t>
                </a:r>
                <a14:m>
                  <m:oMath xmlns:m="http://schemas.openxmlformats.org/officeDocument/2006/math">
                    <m:r>
                      <a:rPr lang="en-US" altLang="zh-CN" sz="3500" b="0" i="0" smtClean="0">
                        <a:latin typeface="Cambria Math"/>
                      </a:rPr>
                      <m:t> </m:t>
                    </m:r>
                  </m:oMath>
                </a14:m>
                <a:endParaRPr lang="en-US" altLang="zh-CN" sz="3500" b="0" dirty="0"/>
              </a:p>
              <a:p>
                <a:r>
                  <a:rPr lang="en-US" altLang="zh-CN" sz="3900" dirty="0"/>
                  <a:t>Sort-Extension:</a:t>
                </a:r>
              </a:p>
              <a:p>
                <a:pPr lvl="1"/>
                <a14:m>
                  <m:oMath xmlns:m="http://schemas.openxmlformats.org/officeDocument/2006/math">
                    <m:r>
                      <m:rPr>
                        <m:sty m:val="p"/>
                      </m:rPr>
                      <a:rPr lang="en-US" altLang="zh-CN" sz="3500">
                        <a:latin typeface="Cambria Math"/>
                      </a:rPr>
                      <m:t>O</m:t>
                    </m:r>
                    <m:d>
                      <m:dPr>
                        <m:ctrlPr>
                          <a:rPr lang="en-US" altLang="zh-CN" sz="3500" i="1">
                            <a:latin typeface="Cambria Math" panose="02040503050406030204" pitchFamily="18" charset="0"/>
                          </a:rPr>
                        </m:ctrlPr>
                      </m:dPr>
                      <m:e>
                        <m:d>
                          <m:dPr>
                            <m:begChr m:val="|"/>
                            <m:endChr m:val="|"/>
                            <m:ctrlPr>
                              <a:rPr lang="en-US" altLang="zh-CN" sz="3500" i="1">
                                <a:latin typeface="Cambria Math" panose="02040503050406030204" pitchFamily="18" charset="0"/>
                              </a:rPr>
                            </m:ctrlPr>
                          </m:dPr>
                          <m:e>
                            <m:r>
                              <a:rPr lang="en-US" altLang="zh-CN" sz="3500" i="1">
                                <a:latin typeface="Cambria Math"/>
                              </a:rPr>
                              <m:t>𝐷</m:t>
                            </m:r>
                          </m:e>
                        </m:d>
                        <m:r>
                          <a:rPr lang="en-US" altLang="zh-CN" sz="3500" i="1">
                            <a:latin typeface="Cambria Math"/>
                          </a:rPr>
                          <m:t>+</m:t>
                        </m:r>
                        <m:f>
                          <m:fPr>
                            <m:ctrlPr>
                              <a:rPr lang="en-US" altLang="zh-CN" sz="3500" i="1" dirty="0">
                                <a:latin typeface="Cambria Math" panose="02040503050406030204" pitchFamily="18" charset="0"/>
                              </a:rPr>
                            </m:ctrlPr>
                          </m:fPr>
                          <m:num>
                            <m:r>
                              <a:rPr lang="zh-CN" altLang="en-US" sz="3500" i="1" dirty="0">
                                <a:latin typeface="Cambria Math"/>
                              </a:rPr>
                              <m:t>𝜏</m:t>
                            </m:r>
                            <m:sSub>
                              <m:sSubPr>
                                <m:ctrlPr>
                                  <a:rPr lang="en-US" altLang="zh-CN" sz="3500" i="1" dirty="0">
                                    <a:latin typeface="Cambria Math" panose="02040503050406030204" pitchFamily="18" charset="0"/>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num>
                          <m:den>
                            <m:r>
                              <a:rPr lang="zh-CN" altLang="en-US" sz="3500" i="1" dirty="0">
                                <a:latin typeface="Cambria Math"/>
                              </a:rPr>
                              <m:t>𝜆</m:t>
                            </m:r>
                          </m:den>
                        </m:f>
                      </m:e>
                    </m:d>
                  </m:oMath>
                </a14:m>
                <a:endParaRPr lang="en-US" altLang="zh-CN" sz="3500" dirty="0"/>
              </a:p>
              <a:p>
                <a:pPr marL="393192" lvl="1" indent="0">
                  <a:buNone/>
                </a:pPr>
                <a:r>
                  <a:rPr lang="en-US" altLang="zh-CN" sz="3500" dirty="0"/>
                  <a:t>where </a:t>
                </a:r>
                <a14:m>
                  <m:oMath xmlns:m="http://schemas.openxmlformats.org/officeDocument/2006/math">
                    <m:r>
                      <m:rPr>
                        <m:sty m:val="p"/>
                      </m:rPr>
                      <a:rPr lang="el-GR" altLang="zh-CN" sz="3500" i="1">
                        <a:latin typeface="Cambria Math"/>
                        <a:ea typeface="Cambria Math"/>
                      </a:rPr>
                      <m:t>λ</m:t>
                    </m:r>
                  </m:oMath>
                </a14:m>
                <a:r>
                  <a:rPr lang="en-US" altLang="zh-CN" sz="3500" dirty="0"/>
                  <a:t> is the ratio of the </a:t>
                </a:r>
                <a:r>
                  <a:rPr lang="en-US" altLang="zh-CN" sz="3500" dirty="0" err="1"/>
                  <a:t>trie</a:t>
                </a:r>
                <a:r>
                  <a:rPr lang="en-US" altLang="zh-CN" sz="3500" dirty="0"/>
                  <a:t>.</a:t>
                </a:r>
              </a:p>
              <a:p>
                <a:pPr marL="393192" lvl="1" indent="0">
                  <a:buNone/>
                </a:pPr>
                <a:endParaRPr lang="en-US" altLang="zh-CN" sz="3500" dirty="0"/>
              </a:p>
              <a:p>
                <a:endParaRPr lang="en-US" altLang="zh-CN" sz="3900" dirty="0"/>
              </a:p>
              <a:p>
                <a:pPr lvl="1"/>
                <a:endParaRPr lang="en-US" altLang="zh-CN" sz="3700" dirty="0"/>
              </a:p>
              <a:p>
                <a:pPr lvl="1"/>
                <a:endParaRPr lang="en-US" altLang="zh-CN" sz="35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340768"/>
                <a:ext cx="8229600" cy="5328592"/>
              </a:xfrm>
              <a:blipFill rotWithShape="1">
                <a:blip r:embed="rId4"/>
                <a:stretch>
                  <a:fillRect l="-1852" t="-171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F0A5673-5B8C-4F54-8578-5D754299519D}"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46</a:t>
            </a:fld>
            <a:r>
              <a:rPr lang="en-US" altLang="zh-CN"/>
              <a:t>/42</a:t>
            </a:r>
            <a:endParaRPr lang="zh-CN" altLang="en-US" dirty="0"/>
          </a:p>
        </p:txBody>
      </p:sp>
    </p:spTree>
    <p:custDataLst>
      <p:tags r:id="rId1"/>
    </p:custDataLst>
    <p:extLst>
      <p:ext uri="{BB962C8B-B14F-4D97-AF65-F5344CB8AC3E}">
        <p14:creationId xmlns:p14="http://schemas.microsoft.com/office/powerpoint/2010/main" val="2321633782"/>
      </p:ext>
    </p:extLst>
  </p:cSld>
  <p:clrMapOvr>
    <a:masterClrMapping/>
  </p:clrMapOvr>
  <p:transition advTm="1388"/>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Time </a:t>
            </a:r>
            <a:r>
              <a:rPr lang="en-US" altLang="zh-CN" sz="4800" dirty="0" err="1"/>
              <a:t>Comlexity</a:t>
            </a:r>
            <a:r>
              <a:rPr lang="en-US" altLang="zh-CN" sz="4800" dirty="0"/>
              <a: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96752"/>
                <a:ext cx="8867328" cy="5832648"/>
              </a:xfrm>
            </p:spPr>
            <p:txBody>
              <a:bodyPr>
                <a:normAutofit/>
              </a:bodyPr>
              <a:lstStyle/>
              <a:p>
                <a:r>
                  <a:rPr lang="en-US" altLang="zh-CN" sz="3900" dirty="0"/>
                  <a:t>Sort-Extension:</a:t>
                </a:r>
              </a:p>
              <a:p>
                <a:pPr lvl="1"/>
                <a14:m>
                  <m:oMath xmlns:m="http://schemas.openxmlformats.org/officeDocument/2006/math">
                    <m:r>
                      <m:rPr>
                        <m:sty m:val="p"/>
                      </m:rPr>
                      <a:rPr lang="en-US" altLang="zh-CN" sz="3500">
                        <a:latin typeface="Cambria Math"/>
                      </a:rPr>
                      <m:t>O</m:t>
                    </m:r>
                    <m:d>
                      <m:dPr>
                        <m:ctrlPr>
                          <a:rPr lang="en-US" altLang="zh-CN" sz="3500" i="1">
                            <a:latin typeface="Cambria Math" panose="02040503050406030204" pitchFamily="18" charset="0"/>
                          </a:rPr>
                        </m:ctrlPr>
                      </m:dPr>
                      <m:e>
                        <m:d>
                          <m:dPr>
                            <m:begChr m:val="|"/>
                            <m:endChr m:val="|"/>
                            <m:ctrlPr>
                              <a:rPr lang="en-US" altLang="zh-CN" sz="3500" i="1">
                                <a:latin typeface="Cambria Math" panose="02040503050406030204" pitchFamily="18" charset="0"/>
                              </a:rPr>
                            </m:ctrlPr>
                          </m:dPr>
                          <m:e>
                            <m:r>
                              <a:rPr lang="en-US" altLang="zh-CN" sz="3500" i="1">
                                <a:latin typeface="Cambria Math"/>
                              </a:rPr>
                              <m:t>𝐷</m:t>
                            </m:r>
                          </m:e>
                        </m:d>
                        <m:r>
                          <a:rPr lang="en-US" altLang="zh-CN" sz="3500" i="1">
                            <a:latin typeface="Cambria Math"/>
                          </a:rPr>
                          <m:t>+</m:t>
                        </m:r>
                        <m:f>
                          <m:fPr>
                            <m:ctrlPr>
                              <a:rPr lang="en-US" altLang="zh-CN" sz="3500" i="1" dirty="0">
                                <a:latin typeface="Cambria Math" panose="02040503050406030204" pitchFamily="18" charset="0"/>
                              </a:rPr>
                            </m:ctrlPr>
                          </m:fPr>
                          <m:num>
                            <m:r>
                              <a:rPr lang="zh-CN" altLang="en-US" sz="3500" i="1" dirty="0">
                                <a:latin typeface="Cambria Math"/>
                              </a:rPr>
                              <m:t>𝜏</m:t>
                            </m:r>
                            <m:sSub>
                              <m:sSubPr>
                                <m:ctrlPr>
                                  <a:rPr lang="en-US" altLang="zh-CN" sz="3500" i="1" dirty="0">
                                    <a:latin typeface="Cambria Math" panose="02040503050406030204" pitchFamily="18" charset="0"/>
                                  </a:rPr>
                                </m:ctrlPr>
                              </m:sSubPr>
                              <m:e>
                                <m:r>
                                  <a:rPr lang="en-US" altLang="zh-CN" sz="3500" i="1" dirty="0">
                                    <a:latin typeface="Cambria Math"/>
                                  </a:rPr>
                                  <m:t>𝐿</m:t>
                                </m:r>
                              </m:e>
                              <m:sub>
                                <m:r>
                                  <a:rPr lang="en-US" altLang="zh-CN" sz="3500" i="1" dirty="0">
                                    <a:latin typeface="Cambria Math"/>
                                  </a:rPr>
                                  <m:t>𝑎𝑣𝑔</m:t>
                                </m:r>
                              </m:sub>
                            </m:sSub>
                            <m:r>
                              <a:rPr lang="en-US" altLang="zh-CN" sz="3500" i="1" dirty="0">
                                <a:latin typeface="Cambria Math"/>
                              </a:rPr>
                              <m:t>𝐶</m:t>
                            </m:r>
                          </m:num>
                          <m:den>
                            <m:r>
                              <a:rPr lang="zh-CN" altLang="en-US" sz="3500" i="1" dirty="0">
                                <a:latin typeface="Cambria Math"/>
                              </a:rPr>
                              <m:t>𝜆</m:t>
                            </m:r>
                          </m:den>
                        </m:f>
                      </m:e>
                    </m:d>
                  </m:oMath>
                </a14:m>
                <a:endParaRPr lang="en-US" altLang="zh-CN" sz="3500" dirty="0"/>
              </a:p>
              <a:p>
                <a:r>
                  <a:rPr lang="en-US" altLang="zh-CN" sz="3700" dirty="0" err="1"/>
                  <a:t>Dict+Doc</a:t>
                </a:r>
                <a:r>
                  <a:rPr lang="en-US" altLang="zh-CN" sz="3700" dirty="0"/>
                  <a:t> Partition:</a:t>
                </a:r>
              </a:p>
              <a:p>
                <a:pPr lvl="1"/>
                <a14:m>
                  <m:oMath xmlns:m="http://schemas.openxmlformats.org/officeDocument/2006/math">
                    <m:r>
                      <m:rPr>
                        <m:sty m:val="p"/>
                      </m:rPr>
                      <a:rPr lang="en-US" altLang="zh-CN" sz="3800">
                        <a:latin typeface="Cambria Math"/>
                      </a:rPr>
                      <m:t>O</m:t>
                    </m:r>
                    <m:d>
                      <m:dPr>
                        <m:ctrlPr>
                          <a:rPr lang="en-US" altLang="zh-CN" sz="3800" i="1">
                            <a:latin typeface="Cambria Math" panose="02040503050406030204" pitchFamily="18" charset="0"/>
                          </a:rPr>
                        </m:ctrlPr>
                      </m:dPr>
                      <m:e>
                        <m:d>
                          <m:dPr>
                            <m:begChr m:val="|"/>
                            <m:endChr m:val="|"/>
                            <m:ctrlPr>
                              <a:rPr lang="en-US" altLang="zh-CN" sz="3800" i="1">
                                <a:latin typeface="Cambria Math" panose="02040503050406030204" pitchFamily="18" charset="0"/>
                              </a:rPr>
                            </m:ctrlPr>
                          </m:dPr>
                          <m:e>
                            <m:r>
                              <a:rPr lang="en-US" altLang="zh-CN" sz="3800" i="1">
                                <a:latin typeface="Cambria Math"/>
                              </a:rPr>
                              <m:t>𝐷</m:t>
                            </m:r>
                          </m:e>
                        </m:d>
                        <m:r>
                          <a:rPr lang="en-US" altLang="zh-CN" sz="3800" i="1">
                            <a:latin typeface="Cambria Math"/>
                          </a:rPr>
                          <m:t>+</m:t>
                        </m:r>
                        <m:f>
                          <m:fPr>
                            <m:ctrlPr>
                              <a:rPr lang="en-US" altLang="zh-CN" sz="3800" i="1" dirty="0">
                                <a:latin typeface="Cambria Math" panose="02040503050406030204" pitchFamily="18" charset="0"/>
                              </a:rPr>
                            </m:ctrlPr>
                          </m:fPr>
                          <m:num>
                            <m:r>
                              <a:rPr lang="zh-CN" altLang="en-US" sz="3800" i="1" dirty="0">
                                <a:latin typeface="Cambria Math"/>
                              </a:rPr>
                              <m:t>𝜏</m:t>
                            </m:r>
                            <m:sSub>
                              <m:sSubPr>
                                <m:ctrlPr>
                                  <a:rPr lang="en-US" altLang="zh-CN" sz="3800" i="1" dirty="0">
                                    <a:latin typeface="Cambria Math" panose="02040503050406030204" pitchFamily="18" charset="0"/>
                                  </a:rPr>
                                </m:ctrlPr>
                              </m:sSubPr>
                              <m:e>
                                <m:r>
                                  <a:rPr lang="en-US" altLang="zh-CN" sz="3800" i="1" dirty="0">
                                    <a:latin typeface="Cambria Math"/>
                                  </a:rPr>
                                  <m:t>𝐿</m:t>
                                </m:r>
                              </m:e>
                              <m:sub>
                                <m:r>
                                  <a:rPr lang="en-US" altLang="zh-CN" sz="3800" i="1" dirty="0">
                                    <a:latin typeface="Cambria Math"/>
                                  </a:rPr>
                                  <m:t>𝑎𝑣𝑔</m:t>
                                </m:r>
                              </m:sub>
                            </m:sSub>
                            <m:r>
                              <a:rPr lang="en-US" altLang="zh-CN" sz="3800" i="1" dirty="0">
                                <a:latin typeface="Cambria Math"/>
                              </a:rPr>
                              <m:t>𝐶</m:t>
                            </m:r>
                            <m:r>
                              <a:rPr lang="en-US" altLang="zh-CN" sz="3800" b="0" i="1" baseline="-25000" dirty="0" smtClean="0">
                                <a:latin typeface="Cambria Math"/>
                              </a:rPr>
                              <m:t>𝐷</m:t>
                            </m:r>
                          </m:num>
                          <m:den>
                            <m:r>
                              <a:rPr lang="zh-CN" altLang="en-US" sz="3800" i="1" dirty="0">
                                <a:latin typeface="Cambria Math"/>
                              </a:rPr>
                              <m:t>𝜆</m:t>
                            </m:r>
                          </m:den>
                        </m:f>
                      </m:e>
                    </m:d>
                  </m:oMath>
                </a14:m>
                <a:r>
                  <a:rPr lang="en-US" altLang="zh-CN" sz="3800" dirty="0"/>
                  <a:t>+</a:t>
                </a:r>
              </a:p>
              <a:p>
                <a:pPr lvl="1"/>
                <a:endParaRPr lang="en-US" altLang="zh-CN" sz="3500" dirty="0"/>
              </a:p>
              <a:p>
                <a:pPr marL="27432" indent="0">
                  <a:buNone/>
                </a:pPr>
                <a:r>
                  <a:rPr lang="en-US" altLang="zh-CN" sz="3700" dirty="0"/>
                  <a:t>Where C</a:t>
                </a:r>
                <a:r>
                  <a:rPr lang="en-US" altLang="zh-CN" sz="3700" baseline="-25000" dirty="0"/>
                  <a:t>D </a:t>
                </a:r>
                <a:r>
                  <a:rPr lang="en-US" altLang="zh-CN" sz="3700" dirty="0"/>
                  <a:t>is the candidate number using </a:t>
                </a:r>
                <a:r>
                  <a:rPr lang="en-US" altLang="zh-CN" sz="3700" dirty="0" err="1"/>
                  <a:t>Dict+Doc</a:t>
                </a:r>
                <a:r>
                  <a:rPr lang="en-US" altLang="zh-CN" sz="3700" dirty="0"/>
                  <a:t> partition method, C</a:t>
                </a:r>
                <a:r>
                  <a:rPr lang="en-US" altLang="zh-CN" sz="3700" baseline="-25000" dirty="0"/>
                  <a:t>D</a:t>
                </a:r>
                <a:r>
                  <a:rPr lang="en-US" altLang="zh-CN" sz="3700" b="1" i="1" dirty="0"/>
                  <a:t>&lt;&lt;C</a:t>
                </a:r>
                <a:r>
                  <a:rPr lang="en-US" altLang="zh-CN" sz="3700" dirty="0"/>
                  <a:t>.</a:t>
                </a:r>
                <a:endParaRPr lang="en-US" altLang="zh-CN" sz="3900" dirty="0"/>
              </a:p>
              <a:p>
                <a:pPr lvl="1"/>
                <a:endParaRPr lang="en-US" altLang="zh-CN" sz="3700" dirty="0"/>
              </a:p>
              <a:p>
                <a:pPr lvl="1"/>
                <a:endParaRPr lang="en-US" altLang="zh-CN" sz="35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96752"/>
                <a:ext cx="8867328" cy="5832648"/>
              </a:xfrm>
              <a:blipFill rotWithShape="1">
                <a:blip r:embed="rId4"/>
                <a:stretch>
                  <a:fillRect l="-1856" t="-167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F0A5673-5B8C-4F54-8578-5D754299519D}" type="datetime1">
              <a:rPr lang="en-US" altLang="zh-CN" smtClean="0"/>
              <a:t>5/27/19</a:t>
            </a:fld>
            <a:endParaRPr lang="zh-CN" altLang="en-US"/>
          </a:p>
        </p:txBody>
      </p:sp>
      <p:sp>
        <p:nvSpPr>
          <p:cNvPr id="12" name="页脚占位符 11"/>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47</a:t>
            </a:fld>
            <a:r>
              <a:rPr lang="en-US" altLang="zh-CN"/>
              <a:t>/42</a:t>
            </a:r>
            <a:endParaRPr lang="zh-CN" altLang="en-US" dirty="0"/>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3882675"/>
            <a:ext cx="4151219" cy="53354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736" y="4632241"/>
            <a:ext cx="4265744" cy="569635"/>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476" y="4632803"/>
            <a:ext cx="3397516" cy="596397"/>
          </a:xfrm>
          <a:prstGeom prst="rect">
            <a:avLst/>
          </a:prstGeom>
        </p:spPr>
      </p:pic>
    </p:spTree>
    <p:custDataLst>
      <p:tags r:id="rId1"/>
    </p:custDataLst>
    <p:extLst>
      <p:ext uri="{BB962C8B-B14F-4D97-AF65-F5344CB8AC3E}">
        <p14:creationId xmlns:p14="http://schemas.microsoft.com/office/powerpoint/2010/main" val="1853280220"/>
      </p:ext>
    </p:extLst>
  </p:cSld>
  <p:clrMapOvr>
    <a:masterClrMapping/>
  </p:clrMapOvr>
  <p:transition advTm="1388"/>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Problem Formulation</a:t>
            </a:r>
          </a:p>
          <a:p>
            <a:r>
              <a:rPr lang="en-US" altLang="zh-CN" dirty="0" err="1"/>
              <a:t>Trie</a:t>
            </a:r>
            <a:r>
              <a:rPr lang="en-US" altLang="zh-CN" dirty="0"/>
              <a:t>-based Framework</a:t>
            </a:r>
          </a:p>
          <a:p>
            <a:r>
              <a:rPr lang="en-US" altLang="zh-CN" dirty="0" err="1"/>
              <a:t>Trie</a:t>
            </a:r>
            <a:r>
              <a:rPr lang="en-US" altLang="zh-CN" dirty="0"/>
              <a:t>-based Algorithms</a:t>
            </a:r>
          </a:p>
          <a:p>
            <a:r>
              <a:rPr lang="en-US" altLang="zh-CN" dirty="0"/>
              <a:t>Optimizing Partition Scheme</a:t>
            </a:r>
          </a:p>
          <a:p>
            <a:r>
              <a:rPr lang="en-US" altLang="zh-CN" dirty="0">
                <a:solidFill>
                  <a:srgbClr val="FF0000"/>
                </a:solidFill>
              </a:rPr>
              <a:t>Experiment</a:t>
            </a:r>
          </a:p>
          <a:p>
            <a:r>
              <a:rPr lang="en-US" altLang="zh-CN" dirty="0"/>
              <a:t>Conclusion</a:t>
            </a:r>
          </a:p>
          <a:p>
            <a:r>
              <a:rPr lang="en-US" altLang="zh-CN" dirty="0"/>
              <a:t>Reference</a:t>
            </a:r>
          </a:p>
        </p:txBody>
      </p:sp>
      <p:sp>
        <p:nvSpPr>
          <p:cNvPr id="4" name="日期占位符 3"/>
          <p:cNvSpPr>
            <a:spLocks noGrp="1"/>
          </p:cNvSpPr>
          <p:nvPr>
            <p:ph type="dt" sz="half" idx="10"/>
          </p:nvPr>
        </p:nvSpPr>
        <p:spPr/>
        <p:txBody>
          <a:bodyPr/>
          <a:lstStyle/>
          <a:p>
            <a:fld id="{2397F18A-A3D9-43C1-8E15-0BDAECF26B45}"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48</a:t>
            </a:fld>
            <a:r>
              <a:rPr lang="en-US" altLang="zh-CN"/>
              <a:t>/42</a:t>
            </a:r>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Experiment Setup</a:t>
            </a:r>
            <a:endParaRPr lang="zh-CN" altLang="en-US" dirty="0"/>
          </a:p>
        </p:txBody>
      </p:sp>
      <p:sp>
        <p:nvSpPr>
          <p:cNvPr id="3" name="内容占位符 2"/>
          <p:cNvSpPr>
            <a:spLocks noGrp="1"/>
          </p:cNvSpPr>
          <p:nvPr>
            <p:ph idx="1"/>
          </p:nvPr>
        </p:nvSpPr>
        <p:spPr>
          <a:xfrm>
            <a:off x="457200" y="1268760"/>
            <a:ext cx="8435280" cy="5184576"/>
          </a:xfrm>
        </p:spPr>
        <p:txBody>
          <a:bodyPr>
            <a:normAutofit/>
          </a:bodyPr>
          <a:lstStyle/>
          <a:p>
            <a:r>
              <a:rPr lang="en-US" altLang="zh-CN" dirty="0"/>
              <a:t>Three real Data sets</a:t>
            </a:r>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2200" dirty="0"/>
          </a:p>
          <a:p>
            <a:r>
              <a:rPr lang="en-US" altLang="zh-CN" dirty="0"/>
              <a:t>Existing algorithms</a:t>
            </a:r>
          </a:p>
          <a:p>
            <a:pPr lvl="2"/>
            <a:r>
              <a:rPr lang="en-US" altLang="zh-CN" sz="1900" dirty="0"/>
              <a:t>NGPP (downloaded from its </a:t>
            </a:r>
            <a:r>
              <a:rPr lang="en-US" altLang="zh-CN" sz="1900" dirty="0" err="1"/>
              <a:t>hompage</a:t>
            </a:r>
            <a:r>
              <a:rPr lang="en-US" altLang="zh-CN" sz="1900" dirty="0"/>
              <a:t>)</a:t>
            </a:r>
          </a:p>
          <a:p>
            <a:pPr lvl="2"/>
            <a:r>
              <a:rPr lang="en-US" altLang="zh-CN" sz="1900" dirty="0"/>
              <a:t>Faerie (we implemented)</a:t>
            </a:r>
          </a:p>
        </p:txBody>
      </p:sp>
      <p:sp>
        <p:nvSpPr>
          <p:cNvPr id="4" name="日期占位符 3"/>
          <p:cNvSpPr>
            <a:spLocks noGrp="1"/>
          </p:cNvSpPr>
          <p:nvPr>
            <p:ph type="dt" sz="half" idx="10"/>
          </p:nvPr>
        </p:nvSpPr>
        <p:spPr/>
        <p:txBody>
          <a:bodyPr/>
          <a:lstStyle/>
          <a:p>
            <a:fld id="{9C303895-99D8-4805-B32E-91753704C03F}" type="datetime1">
              <a:rPr lang="en-US" altLang="zh-CN" smtClean="0"/>
              <a:t>5/27/19</a:t>
            </a:fld>
            <a:endParaRPr lang="zh-CN" altLang="en-US"/>
          </a:p>
        </p:txBody>
      </p:sp>
      <p:sp>
        <p:nvSpPr>
          <p:cNvPr id="9" name="页脚占位符 8"/>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49</a:t>
            </a:fld>
            <a:r>
              <a:rPr lang="en-US" altLang="zh-CN"/>
              <a:t>/42</a:t>
            </a:r>
            <a:endParaRPr lang="zh-CN" alt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50" y="1700808"/>
            <a:ext cx="72580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268718"/>
      </p:ext>
    </p:extLst>
  </p:cSld>
  <p:clrMapOvr>
    <a:masterClrMapping/>
  </p:clrMapOvr>
  <p:transition advTm="2090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a:spLocks noGrp="1"/>
          </p:cNvSpPr>
          <p:nvPr>
            <p:ph idx="1"/>
          </p:nvPr>
        </p:nvSpPr>
        <p:spPr>
          <a:xfrm>
            <a:off x="251520" y="1907540"/>
            <a:ext cx="8229600" cy="4389120"/>
          </a:xfrm>
        </p:spPr>
        <p:txBody>
          <a:bodyPr/>
          <a:lstStyle/>
          <a:p>
            <a:r>
              <a:rPr lang="en-US" altLang="zh-CN" dirty="0"/>
              <a:t>Typo in “author”</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Typo in “title”</a:t>
            </a:r>
            <a:endParaRPr lang="zh-CN" altLang="en-US" dirty="0"/>
          </a:p>
          <a:p>
            <a:endParaRPr lang="zh-CN" altLang="en-US" dirty="0"/>
          </a:p>
          <a:p>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359024" y="2987660"/>
            <a:ext cx="8533456" cy="9839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5319300"/>
            <a:ext cx="8532440" cy="1033972"/>
          </a:xfrm>
          <a:prstGeom prst="rect">
            <a:avLst/>
          </a:prstGeom>
          <a:noFill/>
          <a:ln w="9525">
            <a:noFill/>
            <a:miter lim="800000"/>
            <a:headEnd/>
            <a:tailEnd/>
          </a:ln>
        </p:spPr>
      </p:pic>
      <p:sp>
        <p:nvSpPr>
          <p:cNvPr id="18" name="TextBox 17"/>
          <p:cNvSpPr txBox="1"/>
          <p:nvPr/>
        </p:nvSpPr>
        <p:spPr>
          <a:xfrm>
            <a:off x="6228184" y="492258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a:t>rela</a:t>
            </a:r>
            <a:r>
              <a:rPr lang="en-US" altLang="zh-CN" dirty="0">
                <a:solidFill>
                  <a:srgbClr val="FF0000"/>
                </a:solidFill>
              </a:rPr>
              <a:t>x</a:t>
            </a:r>
            <a:r>
              <a:rPr lang="en-US" altLang="zh-CN" dirty="0"/>
              <a:t>ed </a:t>
            </a:r>
            <a:endParaRPr lang="zh-CN" altLang="en-US" dirty="0"/>
          </a:p>
        </p:txBody>
      </p:sp>
      <p:sp>
        <p:nvSpPr>
          <p:cNvPr id="23" name="圆角右箭头 22"/>
          <p:cNvSpPr/>
          <p:nvPr/>
        </p:nvSpPr>
        <p:spPr>
          <a:xfrm>
            <a:off x="5652120" y="5075892"/>
            <a:ext cx="553090" cy="432048"/>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TextBox 23"/>
          <p:cNvSpPr txBox="1"/>
          <p:nvPr/>
        </p:nvSpPr>
        <p:spPr>
          <a:xfrm>
            <a:off x="5436096" y="6156012"/>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p>
        </p:txBody>
      </p:sp>
      <p:sp>
        <p:nvSpPr>
          <p:cNvPr id="25" name="TextBox 24"/>
          <p:cNvSpPr txBox="1"/>
          <p:nvPr/>
        </p:nvSpPr>
        <p:spPr>
          <a:xfrm>
            <a:off x="6268126" y="644404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a:t>rela</a:t>
            </a:r>
            <a:r>
              <a:rPr lang="en-US" altLang="zh-CN" dirty="0">
                <a:solidFill>
                  <a:srgbClr val="FF0000"/>
                </a:solidFill>
              </a:rPr>
              <a:t>t</a:t>
            </a:r>
            <a:r>
              <a:rPr lang="en-US" altLang="zh-CN" dirty="0"/>
              <a:t>ed </a:t>
            </a:r>
            <a:endParaRPr lang="zh-CN" altLang="en-US" dirty="0"/>
          </a:p>
        </p:txBody>
      </p:sp>
      <p:sp>
        <p:nvSpPr>
          <p:cNvPr id="26" name="圆角右箭头 25"/>
          <p:cNvSpPr/>
          <p:nvPr/>
        </p:nvSpPr>
        <p:spPr>
          <a:xfrm flipV="1">
            <a:off x="5675094" y="6372036"/>
            <a:ext cx="553090" cy="360040"/>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763688" y="2555612"/>
            <a:ext cx="1872208" cy="3693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a:t>Argyri</a:t>
            </a:r>
            <a:r>
              <a:rPr lang="en-US" altLang="zh-CN" dirty="0" err="1">
                <a:solidFill>
                  <a:srgbClr val="FF0000"/>
                </a:solidFill>
              </a:rPr>
              <a:t>o</a:t>
            </a:r>
            <a:r>
              <a:rPr lang="en-US" altLang="zh-CN" dirty="0" err="1"/>
              <a:t>s</a:t>
            </a:r>
            <a:r>
              <a:rPr lang="en-US" altLang="zh-CN" dirty="0"/>
              <a:t> </a:t>
            </a:r>
            <a:r>
              <a:rPr lang="en-US" altLang="zh-CN" dirty="0" err="1"/>
              <a:t>Zymnis</a:t>
            </a:r>
            <a:r>
              <a:rPr lang="en-US" altLang="zh-CN" dirty="0"/>
              <a:t> </a:t>
            </a:r>
            <a:endParaRPr lang="zh-CN" altLang="en-US" dirty="0"/>
          </a:p>
        </p:txBody>
      </p:sp>
      <p:sp>
        <p:nvSpPr>
          <p:cNvPr id="34" name="圆角右箭头 33"/>
          <p:cNvSpPr/>
          <p:nvPr/>
        </p:nvSpPr>
        <p:spPr>
          <a:xfrm>
            <a:off x="1187624" y="2627620"/>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a:xfrm>
            <a:off x="1763688" y="4139788"/>
            <a:ext cx="1872208"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a:t>Argyris</a:t>
            </a:r>
            <a:r>
              <a:rPr lang="en-US" altLang="zh-CN" dirty="0"/>
              <a:t> </a:t>
            </a:r>
            <a:r>
              <a:rPr lang="en-US" altLang="zh-CN" dirty="0" err="1"/>
              <a:t>Zymnis</a:t>
            </a:r>
            <a:endParaRPr lang="zh-CN" altLang="en-US" dirty="0"/>
          </a:p>
        </p:txBody>
      </p:sp>
      <p:sp>
        <p:nvSpPr>
          <p:cNvPr id="37" name="圆角右箭头 36"/>
          <p:cNvSpPr/>
          <p:nvPr/>
        </p:nvSpPr>
        <p:spPr>
          <a:xfrm flipV="1">
            <a:off x="1187624" y="3779748"/>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683568" y="3250431"/>
            <a:ext cx="1152128"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solidFill>
                <a:srgbClr val="FF0000"/>
              </a:solidFill>
            </a:endParaRPr>
          </a:p>
        </p:txBody>
      </p:sp>
      <p:sp>
        <p:nvSpPr>
          <p:cNvPr id="39" name="TextBox 38"/>
          <p:cNvSpPr txBox="1"/>
          <p:nvPr/>
        </p:nvSpPr>
        <p:spPr>
          <a:xfrm>
            <a:off x="683568" y="3635732"/>
            <a:ext cx="1080120"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solidFill>
                <a:srgbClr val="FF0000"/>
              </a:solidFill>
            </a:endParaRPr>
          </a:p>
        </p:txBody>
      </p:sp>
      <p:sp>
        <p:nvSpPr>
          <p:cNvPr id="40" name="TextBox 39"/>
          <p:cNvSpPr txBox="1"/>
          <p:nvPr/>
        </p:nvSpPr>
        <p:spPr>
          <a:xfrm>
            <a:off x="5436096" y="5554687"/>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p>
        </p:txBody>
      </p:sp>
      <p:sp>
        <p:nvSpPr>
          <p:cNvPr id="21" name="内容占位符 2"/>
          <p:cNvSpPr txBox="1">
            <a:spLocks/>
          </p:cNvSpPr>
          <p:nvPr/>
        </p:nvSpPr>
        <p:spPr>
          <a:xfrm>
            <a:off x="251520" y="1200120"/>
            <a:ext cx="8229600" cy="438912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2800" b="0" i="0" u="sng" strike="noStrike" kern="1200" cap="none" spc="0" normalizeH="0" baseline="0" noProof="0" dirty="0">
                <a:ln>
                  <a:noFill/>
                </a:ln>
                <a:solidFill>
                  <a:schemeClr val="tx1"/>
                </a:solidFill>
                <a:effectLst/>
                <a:uLnTx/>
                <a:uFillTx/>
                <a:latin typeface="+mn-lt"/>
                <a:ea typeface="+mn-ea"/>
                <a:cs typeface="+mn-cs"/>
              </a:rPr>
              <a:t>DBLP Complete Search</a:t>
            </a:r>
            <a:endParaRPr kumimoji="0" lang="en-US" altLang="zh-CN"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18"/>
          <p:cNvSpPr>
            <a:spLocks noGrp="1"/>
          </p:cNvSpPr>
          <p:nvPr>
            <p:ph type="dt" sz="half" idx="10"/>
          </p:nvPr>
        </p:nvSpPr>
        <p:spPr/>
        <p:txBody>
          <a:bodyPr/>
          <a:lstStyle/>
          <a:p>
            <a:fld id="{CB8ECC3F-FBA6-465B-98F5-868F075F4A72}" type="datetime1">
              <a:rPr lang="en-US" altLang="zh-CN" smtClean="0"/>
              <a:t>5/27/19</a:t>
            </a:fld>
            <a:endParaRPr lang="zh-CN" altLang="en-US"/>
          </a:p>
        </p:txBody>
      </p:sp>
      <p:sp>
        <p:nvSpPr>
          <p:cNvPr id="28" name="标题 1"/>
          <p:cNvSpPr>
            <a:spLocks noGrp="1"/>
          </p:cNvSpPr>
          <p:nvPr>
            <p:ph type="title"/>
          </p:nvPr>
        </p:nvSpPr>
        <p:spPr>
          <a:xfrm>
            <a:off x="457200" y="-99392"/>
            <a:ext cx="8229600" cy="1143000"/>
          </a:xfrm>
        </p:spPr>
        <p:txBody>
          <a:bodyPr>
            <a:normAutofit fontScale="90000"/>
          </a:bodyPr>
          <a:lstStyle/>
          <a:p>
            <a:r>
              <a:rPr lang="en-US" altLang="zh-CN" dirty="0"/>
              <a:t>Real-world Data is Rather Dirty</a:t>
            </a:r>
            <a:r>
              <a:rPr lang="zh-CN" altLang="en-US" dirty="0"/>
              <a:t>！</a:t>
            </a:r>
            <a:r>
              <a:rPr lang="en-US" altLang="zh-CN" dirty="0">
                <a:sym typeface="Wingdings" pitchFamily="2" charset="2"/>
              </a:rPr>
              <a:t></a:t>
            </a:r>
            <a:endParaRPr lang="zh-CN" altLang="en-US" dirty="0"/>
          </a:p>
        </p:txBody>
      </p:sp>
      <p:sp>
        <p:nvSpPr>
          <p:cNvPr id="30" name="页脚占位符 29"/>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22" name="灯片编号占位符 21"/>
          <p:cNvSpPr>
            <a:spLocks noGrp="1"/>
          </p:cNvSpPr>
          <p:nvPr>
            <p:ph type="sldNum" sz="quarter" idx="12"/>
          </p:nvPr>
        </p:nvSpPr>
        <p:spPr/>
        <p:txBody>
          <a:bodyPr/>
          <a:lstStyle/>
          <a:p>
            <a:fld id="{0C913308-F349-4B6D-A68A-DD1791B4A57B}" type="slidenum">
              <a:rPr lang="zh-CN" altLang="en-US" smtClean="0"/>
              <a:pPr/>
              <a:t>5</a:t>
            </a:fld>
            <a:r>
              <a:rPr lang="en-US" altLang="zh-CN"/>
              <a:t>/42</a:t>
            </a:r>
            <a:endParaRPr lang="zh-CN" altLang="en-US" dirty="0"/>
          </a:p>
        </p:txBody>
      </p:sp>
    </p:spTree>
  </p:cSld>
  <p:clrMapOvr>
    <a:masterClrMapping/>
  </p:clrMapOvr>
  <p:transition advTm="187"/>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196" y="44624"/>
            <a:ext cx="9252520" cy="1152128"/>
          </a:xfrm>
        </p:spPr>
        <p:txBody>
          <a:bodyPr>
            <a:noAutofit/>
          </a:bodyPr>
          <a:lstStyle/>
          <a:p>
            <a:r>
              <a:rPr lang="en-US" altLang="zh-CN" sz="4800" b="1" dirty="0"/>
              <a:t>Search-Extension VS Sort-Extension</a:t>
            </a:r>
            <a:endParaRPr lang="zh-CN" altLang="en-US" sz="4500" dirty="0"/>
          </a:p>
        </p:txBody>
      </p:sp>
      <p:sp>
        <p:nvSpPr>
          <p:cNvPr id="11" name="日期占位符 10"/>
          <p:cNvSpPr>
            <a:spLocks noGrp="1"/>
          </p:cNvSpPr>
          <p:nvPr>
            <p:ph type="dt" sz="half" idx="10"/>
          </p:nvPr>
        </p:nvSpPr>
        <p:spPr/>
        <p:txBody>
          <a:bodyPr/>
          <a:lstStyle/>
          <a:p>
            <a:fld id="{B8564182-B822-4F4F-84CC-5EBFD6212B9B}" type="datetime1">
              <a:rPr lang="en-US" altLang="zh-CN" smtClean="0"/>
              <a:t>5/27/19</a:t>
            </a:fld>
            <a:endParaRPr lang="zh-CN" altLang="en-US"/>
          </a:p>
        </p:txBody>
      </p:sp>
      <p:sp>
        <p:nvSpPr>
          <p:cNvPr id="14" name="页脚占位符 13"/>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50</a:t>
            </a:fld>
            <a:r>
              <a:rPr lang="en-US" altLang="zh-CN"/>
              <a:t>/42</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861" y="1291731"/>
            <a:ext cx="4451395" cy="3721445"/>
          </a:xfrm>
          <a:prstGeom prst="rect">
            <a:avLst/>
          </a:prstGeom>
        </p:spPr>
      </p:pic>
      <p:sp>
        <p:nvSpPr>
          <p:cNvPr id="10" name="TextBox 9"/>
          <p:cNvSpPr txBox="1"/>
          <p:nvPr/>
        </p:nvSpPr>
        <p:spPr>
          <a:xfrm>
            <a:off x="251520" y="5445224"/>
            <a:ext cx="8568952" cy="1123712"/>
          </a:xfrm>
          <a:prstGeom prst="wedgeRoundRectCallout">
            <a:avLst>
              <a:gd name="adj1" fmla="val -3378"/>
              <a:gd name="adj2" fmla="val -101010"/>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a:t>SORT-EXTENSION was about 3-4 times faster than SEARCH-EXTENSION. This is because SORT-EXTENSION shares the computation on the common prefixes for different entities.</a:t>
            </a:r>
          </a:p>
        </p:txBody>
      </p:sp>
    </p:spTree>
    <p:extLst>
      <p:ext uri="{BB962C8B-B14F-4D97-AF65-F5344CB8AC3E}">
        <p14:creationId xmlns:p14="http://schemas.microsoft.com/office/powerpoint/2010/main" val="3783083554"/>
      </p:ext>
    </p:extLst>
  </p:cSld>
  <p:clrMapOvr>
    <a:masterClrMapping/>
  </p:clrMapOvr>
  <p:transition advTm="17301"/>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507288" cy="1152128"/>
          </a:xfrm>
        </p:spPr>
        <p:txBody>
          <a:bodyPr>
            <a:noAutofit/>
          </a:bodyPr>
          <a:lstStyle/>
          <a:p>
            <a:r>
              <a:rPr lang="en-US" altLang="zh-CN" sz="4800" b="1" dirty="0"/>
              <a:t>Partition : Even </a:t>
            </a:r>
            <a:r>
              <a:rPr lang="en-US" altLang="zh-CN" sz="4800" b="1" dirty="0" err="1"/>
              <a:t>vs</a:t>
            </a:r>
            <a:r>
              <a:rPr lang="en-US" altLang="zh-CN" sz="4800" b="1" dirty="0"/>
              <a:t> </a:t>
            </a:r>
            <a:r>
              <a:rPr lang="en-US" altLang="zh-CN" sz="4800" b="1" dirty="0" err="1"/>
              <a:t>Dict+Doc</a:t>
            </a:r>
            <a:endParaRPr lang="zh-CN" altLang="en-US" sz="4500" dirty="0"/>
          </a:p>
        </p:txBody>
      </p:sp>
      <p:sp>
        <p:nvSpPr>
          <p:cNvPr id="11" name="日期占位符 10"/>
          <p:cNvSpPr>
            <a:spLocks noGrp="1"/>
          </p:cNvSpPr>
          <p:nvPr>
            <p:ph type="dt" sz="half" idx="10"/>
          </p:nvPr>
        </p:nvSpPr>
        <p:spPr/>
        <p:txBody>
          <a:bodyPr/>
          <a:lstStyle/>
          <a:p>
            <a:fld id="{689E97EB-EFD9-4AF2-8DD7-32C413849B25}" type="datetime1">
              <a:rPr lang="en-US" altLang="zh-CN" smtClean="0"/>
              <a:t>5/27/19</a:t>
            </a:fld>
            <a:endParaRPr lang="zh-CN" altLang="en-US"/>
          </a:p>
        </p:txBody>
      </p:sp>
      <p:sp>
        <p:nvSpPr>
          <p:cNvPr id="14" name="页脚占位符 13"/>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51</a:t>
            </a:fld>
            <a:r>
              <a:rPr lang="en-US" altLang="zh-CN"/>
              <a:t>/42</a:t>
            </a:r>
            <a:endParaRPr lang="zh-CN" alt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910" y="1248977"/>
            <a:ext cx="5147102" cy="41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7" y="1259818"/>
            <a:ext cx="4699616" cy="4141024"/>
          </a:xfrm>
          <a:prstGeom prst="rect">
            <a:avLst/>
          </a:prstGeom>
        </p:spPr>
      </p:pic>
      <p:sp>
        <p:nvSpPr>
          <p:cNvPr id="10" name="TextBox 9"/>
          <p:cNvSpPr txBox="1"/>
          <p:nvPr/>
        </p:nvSpPr>
        <p:spPr>
          <a:xfrm>
            <a:off x="251520" y="5661248"/>
            <a:ext cx="8568952" cy="783193"/>
          </a:xfrm>
          <a:prstGeom prst="wedgeRoundRectCallout">
            <a:avLst>
              <a:gd name="adj1" fmla="val -2489"/>
              <a:gd name="adj2" fmla="val -95900"/>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a:t>EVEN partition method may involve large numbers of candidates for large thresholds and thus may lead to low performance.</a:t>
            </a:r>
          </a:p>
        </p:txBody>
      </p:sp>
    </p:spTree>
    <p:extLst>
      <p:ext uri="{BB962C8B-B14F-4D97-AF65-F5344CB8AC3E}">
        <p14:creationId xmlns:p14="http://schemas.microsoft.com/office/powerpoint/2010/main" val="1938705876"/>
      </p:ext>
    </p:extLst>
  </p:cSld>
  <p:clrMapOvr>
    <a:masterClrMapping/>
  </p:clrMapOvr>
  <p:transition advTm="1730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272"/>
            <a:ext cx="8229600" cy="1143000"/>
          </a:xfrm>
        </p:spPr>
        <p:txBody>
          <a:bodyPr>
            <a:noAutofit/>
          </a:bodyPr>
          <a:lstStyle/>
          <a:p>
            <a:r>
              <a:rPr lang="en-US" altLang="zh-CN" sz="3600" b="1" dirty="0"/>
              <a:t>Comparison with State-of-the-art Methods</a:t>
            </a:r>
            <a:endParaRPr lang="zh-CN" altLang="en-US" sz="3600" dirty="0"/>
          </a:p>
        </p:txBody>
      </p:sp>
      <p:sp>
        <p:nvSpPr>
          <p:cNvPr id="8" name="日期占位符 7"/>
          <p:cNvSpPr>
            <a:spLocks noGrp="1"/>
          </p:cNvSpPr>
          <p:nvPr>
            <p:ph type="dt" sz="half" idx="10"/>
          </p:nvPr>
        </p:nvSpPr>
        <p:spPr/>
        <p:txBody>
          <a:bodyPr/>
          <a:lstStyle/>
          <a:p>
            <a:fld id="{3EBD4FC6-5FCA-496E-A8CC-17D15740C13F}" type="datetime1">
              <a:rPr lang="en-US" altLang="zh-CN" smtClean="0"/>
              <a:t>5/27/19</a:t>
            </a:fld>
            <a:endParaRPr lang="zh-CN" altLang="en-US"/>
          </a:p>
        </p:txBody>
      </p:sp>
      <p:sp>
        <p:nvSpPr>
          <p:cNvPr id="10" name="页脚占位符 9"/>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3" name="矩形 12"/>
          <p:cNvSpPr/>
          <p:nvPr/>
        </p:nvSpPr>
        <p:spPr>
          <a:xfrm>
            <a:off x="3203848" y="5661248"/>
            <a:ext cx="3440365" cy="646331"/>
          </a:xfrm>
          <a:prstGeom prst="rect">
            <a:avLst/>
          </a:prstGeom>
        </p:spPr>
        <p:txBody>
          <a:bodyPr wrap="none">
            <a:spAutoFit/>
          </a:bodyPr>
          <a:lstStyle/>
          <a:p>
            <a:r>
              <a:rPr lang="en-US" altLang="zh-CN" sz="3600" dirty="0"/>
              <a:t>Faerie VS NGPP </a:t>
            </a:r>
            <a:endParaRPr lang="zh-CN" altLang="en-US" sz="3600"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52</a:t>
            </a:fld>
            <a:r>
              <a:rPr lang="en-US" altLang="zh-CN"/>
              <a:t>/42</a:t>
            </a:r>
            <a:endParaRPr lang="zh-CN" alt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068" y="1212235"/>
            <a:ext cx="6354129" cy="51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037159"/>
      </p:ext>
    </p:extLst>
  </p:cSld>
  <p:clrMapOvr>
    <a:masterClrMapping/>
  </p:clrMapOvr>
  <p:transition advTm="23369"/>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748464" cy="1143000"/>
          </a:xfrm>
        </p:spPr>
        <p:txBody>
          <a:bodyPr>
            <a:noAutofit/>
          </a:bodyPr>
          <a:lstStyle/>
          <a:p>
            <a:r>
              <a:rPr lang="en-US" altLang="zh-CN" sz="4000" b="1" dirty="0"/>
              <a:t>Scalability with Dictionary Sizes</a:t>
            </a:r>
            <a:endParaRPr lang="zh-CN" altLang="en-US" sz="4000" dirty="0"/>
          </a:p>
        </p:txBody>
      </p:sp>
      <p:sp>
        <p:nvSpPr>
          <p:cNvPr id="4" name="日期占位符 3"/>
          <p:cNvSpPr>
            <a:spLocks noGrp="1"/>
          </p:cNvSpPr>
          <p:nvPr>
            <p:ph type="dt" sz="half" idx="10"/>
          </p:nvPr>
        </p:nvSpPr>
        <p:spPr/>
        <p:txBody>
          <a:bodyPr/>
          <a:lstStyle/>
          <a:p>
            <a:fld id="{50B1470D-5223-49C4-BC05-268AB99C98E1}"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53</a:t>
            </a:fld>
            <a:r>
              <a:rPr lang="en-US" altLang="zh-CN"/>
              <a:t>/42</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9" y="1675879"/>
            <a:ext cx="9002382" cy="3553321"/>
          </a:xfrm>
          <a:prstGeom prst="rect">
            <a:avLst/>
          </a:prstGeom>
        </p:spPr>
      </p:pic>
    </p:spTree>
    <p:extLst>
      <p:ext uri="{BB962C8B-B14F-4D97-AF65-F5344CB8AC3E}">
        <p14:creationId xmlns:p14="http://schemas.microsoft.com/office/powerpoint/2010/main" val="1280628664"/>
      </p:ext>
    </p:extLst>
  </p:cSld>
  <p:clrMapOvr>
    <a:masterClrMapping/>
  </p:clrMapOvr>
  <p:transition advTm="1237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Problem Formulation</a:t>
            </a:r>
          </a:p>
          <a:p>
            <a:r>
              <a:rPr lang="en-US" altLang="zh-CN" dirty="0" err="1"/>
              <a:t>Trie</a:t>
            </a:r>
            <a:r>
              <a:rPr lang="en-US" altLang="zh-CN" dirty="0"/>
              <a:t>-based Framework</a:t>
            </a:r>
          </a:p>
          <a:p>
            <a:r>
              <a:rPr lang="en-US" altLang="zh-CN" dirty="0" err="1"/>
              <a:t>Trie</a:t>
            </a:r>
            <a:r>
              <a:rPr lang="en-US" altLang="zh-CN" dirty="0"/>
              <a:t>-based Algorithms</a:t>
            </a:r>
          </a:p>
          <a:p>
            <a:r>
              <a:rPr lang="en-US" altLang="zh-CN" dirty="0"/>
              <a:t>Optimizing Partition Scheme</a:t>
            </a:r>
          </a:p>
          <a:p>
            <a:r>
              <a:rPr lang="en-US" altLang="zh-CN" dirty="0"/>
              <a:t>Experiment</a:t>
            </a:r>
          </a:p>
          <a:p>
            <a:r>
              <a:rPr lang="en-US" altLang="zh-CN" dirty="0">
                <a:solidFill>
                  <a:srgbClr val="FF0000"/>
                </a:solidFill>
              </a:rPr>
              <a:t>Conclusion</a:t>
            </a:r>
          </a:p>
        </p:txBody>
      </p:sp>
      <p:sp>
        <p:nvSpPr>
          <p:cNvPr id="4" name="日期占位符 3"/>
          <p:cNvSpPr>
            <a:spLocks noGrp="1"/>
          </p:cNvSpPr>
          <p:nvPr>
            <p:ph type="dt" sz="half" idx="10"/>
          </p:nvPr>
        </p:nvSpPr>
        <p:spPr/>
        <p:txBody>
          <a:bodyPr/>
          <a:lstStyle/>
          <a:p>
            <a:fld id="{66A65353-08CE-4373-BEBB-BBB4FA558A04}"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54</a:t>
            </a:fld>
            <a:r>
              <a:rPr lang="en-US" altLang="zh-CN"/>
              <a:t>/42</a:t>
            </a:r>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Conclusion</a:t>
            </a:r>
            <a:endParaRPr lang="zh-CN" altLang="en-US" dirty="0"/>
          </a:p>
        </p:txBody>
      </p:sp>
      <p:sp>
        <p:nvSpPr>
          <p:cNvPr id="3" name="内容占位符 2"/>
          <p:cNvSpPr>
            <a:spLocks noGrp="1"/>
          </p:cNvSpPr>
          <p:nvPr>
            <p:ph idx="1"/>
          </p:nvPr>
        </p:nvSpPr>
        <p:spPr>
          <a:xfrm>
            <a:off x="457200" y="1484784"/>
            <a:ext cx="8229600" cy="4389120"/>
          </a:xfrm>
        </p:spPr>
        <p:txBody>
          <a:bodyPr/>
          <a:lstStyle/>
          <a:p>
            <a:pPr>
              <a:defRPr/>
            </a:pPr>
            <a:r>
              <a:rPr lang="en-US" altLang="zh-CN" sz="3200" dirty="0"/>
              <a:t>Approximate entity extraction</a:t>
            </a:r>
          </a:p>
          <a:p>
            <a:pPr lvl="1">
              <a:defRPr/>
            </a:pPr>
            <a:r>
              <a:rPr lang="en-US" altLang="zh-CN" sz="2800" dirty="0"/>
              <a:t>A </a:t>
            </a:r>
            <a:r>
              <a:rPr lang="en-US" altLang="zh-CN" sz="2800" dirty="0" err="1"/>
              <a:t>trie</a:t>
            </a:r>
            <a:r>
              <a:rPr lang="en-US" altLang="zh-CN" sz="2800" dirty="0"/>
              <a:t>-based framework</a:t>
            </a:r>
          </a:p>
          <a:p>
            <a:pPr lvl="1">
              <a:defRPr/>
            </a:pPr>
            <a:r>
              <a:rPr lang="en-US" altLang="zh-CN" sz="2800" dirty="0"/>
              <a:t>Search-and-extension-based search method</a:t>
            </a:r>
          </a:p>
          <a:p>
            <a:pPr lvl="1">
              <a:defRPr/>
            </a:pPr>
            <a:r>
              <a:rPr lang="en-US" altLang="zh-CN" sz="2800" dirty="0"/>
              <a:t>Selecting high-quality partition scheme</a:t>
            </a:r>
          </a:p>
        </p:txBody>
      </p:sp>
      <p:sp>
        <p:nvSpPr>
          <p:cNvPr id="4" name="日期占位符 3"/>
          <p:cNvSpPr>
            <a:spLocks noGrp="1"/>
          </p:cNvSpPr>
          <p:nvPr>
            <p:ph type="dt" sz="half" idx="10"/>
          </p:nvPr>
        </p:nvSpPr>
        <p:spPr/>
        <p:txBody>
          <a:bodyPr/>
          <a:lstStyle/>
          <a:p>
            <a:fld id="{D332E3D5-296A-4D8E-9C20-EA0EF33D37D9}"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55</a:t>
            </a:fld>
            <a:r>
              <a:rPr lang="en-US" altLang="zh-CN"/>
              <a:t>/42</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1" end="1"/>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3">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7300" y="1844824"/>
            <a:ext cx="5371004" cy="2483108"/>
          </a:xfrm>
          <a:prstGeom prst="cloudCallout">
            <a:avLst/>
          </a:prstGeom>
          <a:blipFill>
            <a:blip r:embed="rId3" cstate="print"/>
            <a:tile tx="0" ty="0" sx="100000" sy="100000" flip="none" algn="tl"/>
          </a:blipFill>
          <a:ln>
            <a:solidFill>
              <a:schemeClr val="tx1"/>
            </a:solidFill>
          </a:ln>
        </p:spPr>
        <p:txBody>
          <a:bodyPr wrap="square" rtlCol="0">
            <a:spAutoFit/>
          </a:bodyPr>
          <a:lstStyle/>
          <a:p>
            <a:pPr algn="ctr"/>
            <a:r>
              <a:rPr lang="en-US" altLang="zh-CN" sz="5000" b="1" cap="all" dirty="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Thanks!</a:t>
            </a:r>
          </a:p>
          <a:p>
            <a:pPr algn="ctr"/>
            <a:r>
              <a:rPr lang="en-US" altLang="zh-CN" sz="5000" b="1" cap="all" dirty="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Q&amp;A</a:t>
            </a:r>
            <a:endParaRPr lang="zh-CN" altLang="en-US" sz="5000" b="1" cap="all" dirty="0">
              <a:ln w="9000" cmpd="sng">
                <a:solidFill>
                  <a:schemeClr val="accent4">
                    <a:shade val="50000"/>
                    <a:satMod val="120000"/>
                  </a:schemeClr>
                </a:solidFill>
                <a:prstDash val="solid"/>
              </a:ln>
              <a:solidFill>
                <a:srgbClr val="FF0000"/>
              </a:solidFill>
              <a:effectLst/>
              <a:latin typeface="Gungsuh" pitchFamily="18" charset="-127"/>
              <a:ea typeface="Gungsuh" pitchFamily="18" charset="-127"/>
            </a:endParaRPr>
          </a:p>
        </p:txBody>
      </p:sp>
      <p:sp>
        <p:nvSpPr>
          <p:cNvPr id="10" name="TextBox 9"/>
          <p:cNvSpPr txBox="1"/>
          <p:nvPr/>
        </p:nvSpPr>
        <p:spPr>
          <a:xfrm>
            <a:off x="611560" y="4910488"/>
            <a:ext cx="8532440" cy="578882"/>
          </a:xfrm>
          <a:prstGeom prst="flowChartAlternateProcess">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a:solidFill>
                  <a:srgbClr val="FF0000"/>
                </a:solidFill>
              </a:rPr>
              <a:t>http://dbgroup.cs.tsinghua.edu.cn/dd/projects/taste/</a:t>
            </a:r>
            <a:endParaRPr lang="zh-CN" altLang="en-US" sz="28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0" y="1571625"/>
            <a:ext cx="9001156" cy="4857750"/>
          </a:xfrm>
        </p:spPr>
        <p:txBody>
          <a:bodyPr>
            <a:normAutofit/>
          </a:bodyPr>
          <a:lstStyle/>
          <a:p>
            <a:r>
              <a:rPr lang="en-US" altLang="zh-CN" sz="2400" i="1" u="sng" dirty="0">
                <a:solidFill>
                  <a:srgbClr val="FF0000"/>
                </a:solidFill>
                <a:latin typeface="+mj-lt"/>
              </a:rPr>
              <a:t>Approximate dictionary-based entity extraction</a:t>
            </a:r>
            <a:r>
              <a:rPr lang="en-US" altLang="zh-CN" sz="2400" i="1" dirty="0">
                <a:latin typeface="+mj-lt"/>
              </a:rPr>
              <a:t> finds all substrings from the document that approximately match the predefined entities.</a:t>
            </a:r>
          </a:p>
          <a:p>
            <a:endParaRPr lang="en-US" altLang="zh-CN" sz="2800" dirty="0"/>
          </a:p>
          <a:p>
            <a:r>
              <a:rPr lang="en-US" altLang="zh-CN" sz="2800" dirty="0"/>
              <a:t>For example:</a:t>
            </a:r>
          </a:p>
          <a:p>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buFont typeface="Wingdings" pitchFamily="2" charset="2"/>
              <a:buChar char="Ø"/>
              <a:defRPr/>
            </a:pPr>
            <a:endParaRPr lang="en-US" altLang="zh-CN" dirty="0"/>
          </a:p>
          <a:p>
            <a:pPr marL="548640" lvl="2" indent="-274320">
              <a:buClr>
                <a:schemeClr val="accent3"/>
              </a:buClr>
              <a:buSzPct val="95000"/>
              <a:buFont typeface="Wingdings" pitchFamily="2" charset="2"/>
              <a:buChar char="Ø"/>
              <a:defRPr/>
            </a:pPr>
            <a:endParaRPr lang="en-US" altLang="zh-CN" dirty="0"/>
          </a:p>
        </p:txBody>
      </p:sp>
      <p:sp>
        <p:nvSpPr>
          <p:cNvPr id="2" name="标题 1"/>
          <p:cNvSpPr>
            <a:spLocks noGrp="1"/>
          </p:cNvSpPr>
          <p:nvPr>
            <p:ph type="title"/>
          </p:nvPr>
        </p:nvSpPr>
        <p:spPr>
          <a:xfrm>
            <a:off x="457200" y="-99392"/>
            <a:ext cx="8229600" cy="1143000"/>
          </a:xfrm>
        </p:spPr>
        <p:txBody>
          <a:bodyPr/>
          <a:lstStyle/>
          <a:p>
            <a:r>
              <a:rPr lang="en-US" altLang="zh-CN" dirty="0"/>
              <a:t>Approximate Entity Extraction</a:t>
            </a:r>
            <a:endParaRPr lang="zh-CN" altLang="en-US" dirty="0"/>
          </a:p>
        </p:txBody>
      </p:sp>
      <p:sp>
        <p:nvSpPr>
          <p:cNvPr id="12" name="日期占位符 11"/>
          <p:cNvSpPr>
            <a:spLocks noGrp="1"/>
          </p:cNvSpPr>
          <p:nvPr>
            <p:ph type="dt" sz="half" idx="10"/>
          </p:nvPr>
        </p:nvSpPr>
        <p:spPr/>
        <p:txBody>
          <a:bodyPr/>
          <a:lstStyle/>
          <a:p>
            <a:fld id="{FE0DC78E-2877-4936-A5C8-9835A158F566}" type="datetime1">
              <a:rPr lang="en-US" altLang="zh-CN" smtClean="0"/>
              <a:t>5/27/19</a:t>
            </a:fld>
            <a:endParaRPr lang="zh-CN" altLang="en-US"/>
          </a:p>
        </p:txBody>
      </p:sp>
      <p:sp>
        <p:nvSpPr>
          <p:cNvPr id="16" name="页脚占位符 15"/>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8" name="Text Box 4"/>
          <p:cNvSpPr txBox="1">
            <a:spLocks noChangeArrowheads="1"/>
          </p:cNvSpPr>
          <p:nvPr/>
        </p:nvSpPr>
        <p:spPr bwMode="auto">
          <a:xfrm>
            <a:off x="714348" y="3944638"/>
            <a:ext cx="2643206" cy="2087751"/>
          </a:xfrm>
          <a:prstGeom prst="rect">
            <a:avLst/>
          </a:prstGeom>
          <a:solidFill>
            <a:schemeClr val="bg1"/>
          </a:solidFill>
          <a:ln w="9525" algn="ctr">
            <a:noFill/>
            <a:miter lim="800000"/>
            <a:headEnd/>
            <a:tailEnd/>
          </a:ln>
        </p:spPr>
        <p:txBody>
          <a:bodyPr wrap="square" anchor="b">
            <a:spAutoFit/>
          </a:bodyPr>
          <a:lstStyle/>
          <a:p>
            <a:pPr>
              <a:lnSpc>
                <a:spcPts val="1000"/>
              </a:lnSpc>
              <a:spcBef>
                <a:spcPct val="50000"/>
              </a:spcBef>
            </a:pPr>
            <a:r>
              <a:rPr lang="en-US" altLang="zh-CN" dirty="0">
                <a:solidFill>
                  <a:srgbClr val="000066"/>
                </a:solidFill>
              </a:rPr>
              <a:t>Isaac Newton </a:t>
            </a:r>
          </a:p>
          <a:p>
            <a:pPr>
              <a:lnSpc>
                <a:spcPts val="1000"/>
              </a:lnSpc>
              <a:spcBef>
                <a:spcPct val="50000"/>
              </a:spcBef>
            </a:pPr>
            <a:r>
              <a:rPr lang="en-US" altLang="zh-CN" dirty="0">
                <a:solidFill>
                  <a:srgbClr val="000066"/>
                </a:solidFill>
              </a:rPr>
              <a:t>Sigmund Freud </a:t>
            </a:r>
          </a:p>
          <a:p>
            <a:pPr>
              <a:lnSpc>
                <a:spcPts val="1000"/>
              </a:lnSpc>
              <a:spcBef>
                <a:spcPct val="50000"/>
              </a:spcBef>
            </a:pPr>
            <a:r>
              <a:rPr lang="en-US" altLang="zh-CN" dirty="0">
                <a:solidFill>
                  <a:srgbClr val="000066"/>
                </a:solidFill>
              </a:rPr>
              <a:t>physicist </a:t>
            </a:r>
          </a:p>
          <a:p>
            <a:pPr>
              <a:lnSpc>
                <a:spcPts val="1000"/>
              </a:lnSpc>
              <a:spcBef>
                <a:spcPct val="50000"/>
              </a:spcBef>
            </a:pPr>
            <a:r>
              <a:rPr lang="en-US" altLang="zh-CN" dirty="0">
                <a:solidFill>
                  <a:srgbClr val="000066"/>
                </a:solidFill>
              </a:rPr>
              <a:t>astronomer </a:t>
            </a:r>
          </a:p>
          <a:p>
            <a:pPr>
              <a:lnSpc>
                <a:spcPts val="1000"/>
              </a:lnSpc>
              <a:spcBef>
                <a:spcPct val="50000"/>
              </a:spcBef>
            </a:pPr>
            <a:r>
              <a:rPr lang="en-US" altLang="zh-CN" dirty="0">
                <a:solidFill>
                  <a:srgbClr val="000066"/>
                </a:solidFill>
              </a:rPr>
              <a:t>alchemist </a:t>
            </a:r>
          </a:p>
          <a:p>
            <a:pPr>
              <a:lnSpc>
                <a:spcPts val="1000"/>
              </a:lnSpc>
              <a:spcBef>
                <a:spcPct val="50000"/>
              </a:spcBef>
            </a:pPr>
            <a:r>
              <a:rPr lang="en-US" altLang="zh-CN" dirty="0">
                <a:solidFill>
                  <a:srgbClr val="000066"/>
                </a:solidFill>
              </a:rPr>
              <a:t>theologian </a:t>
            </a:r>
          </a:p>
          <a:p>
            <a:pPr>
              <a:lnSpc>
                <a:spcPts val="1000"/>
              </a:lnSpc>
              <a:spcBef>
                <a:spcPct val="50000"/>
              </a:spcBef>
            </a:pPr>
            <a:r>
              <a:rPr lang="en-US" altLang="zh-CN" dirty="0">
                <a:solidFill>
                  <a:srgbClr val="000066"/>
                </a:solidFill>
              </a:rPr>
              <a:t>economist </a:t>
            </a:r>
          </a:p>
          <a:p>
            <a:pPr>
              <a:lnSpc>
                <a:spcPts val="1000"/>
              </a:lnSpc>
              <a:spcBef>
                <a:spcPct val="50000"/>
              </a:spcBef>
            </a:pPr>
            <a:r>
              <a:rPr lang="en-US" altLang="zh-CN" dirty="0">
                <a:solidFill>
                  <a:srgbClr val="000066"/>
                </a:solidFill>
              </a:rPr>
              <a:t>sociologist           ...</a:t>
            </a:r>
          </a:p>
        </p:txBody>
      </p:sp>
      <p:sp>
        <p:nvSpPr>
          <p:cNvPr id="19" name="Text Box 5"/>
          <p:cNvSpPr txBox="1">
            <a:spLocks noChangeArrowheads="1"/>
          </p:cNvSpPr>
          <p:nvPr/>
        </p:nvSpPr>
        <p:spPr bwMode="auto">
          <a:xfrm>
            <a:off x="3571868" y="3356992"/>
            <a:ext cx="5181600" cy="2816156"/>
          </a:xfrm>
          <a:prstGeom prst="rect">
            <a:avLst/>
          </a:prstGeom>
          <a:noFill/>
          <a:ln w="9525" algn="ctr">
            <a:noFill/>
            <a:miter lim="800000"/>
            <a:headEnd/>
            <a:tailEnd/>
          </a:ln>
        </p:spPr>
        <p:txBody>
          <a:bodyPr anchor="b">
            <a:spAutoFit/>
          </a:bodyPr>
          <a:lstStyle/>
          <a:p>
            <a:pPr>
              <a:lnSpc>
                <a:spcPts val="2400"/>
              </a:lnSpc>
              <a:spcBef>
                <a:spcPct val="50000"/>
              </a:spcBef>
            </a:pPr>
            <a:endParaRPr lang="en-US" altLang="zh-CN" sz="2400" i="1" dirty="0">
              <a:solidFill>
                <a:srgbClr val="CC0000"/>
              </a:solidFill>
            </a:endParaRPr>
          </a:p>
          <a:p>
            <a:pPr>
              <a:spcBef>
                <a:spcPct val="50000"/>
              </a:spcBef>
            </a:pPr>
            <a:r>
              <a:rPr lang="en-US" altLang="zh-CN" dirty="0"/>
              <a:t>Sigmund Freund was an Austrian </a:t>
            </a:r>
            <a:r>
              <a:rPr lang="en-US" altLang="zh-CN" dirty="0" err="1"/>
              <a:t>psychiatrest</a:t>
            </a:r>
            <a:r>
              <a:rPr lang="en-US" altLang="zh-CN" dirty="0"/>
              <a: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a:t>
            </a:r>
            <a:r>
              <a:rPr lang="en-US" altLang="zh-CN" dirty="0" err="1"/>
              <a:t>psychoanalayst</a:t>
            </a:r>
            <a:r>
              <a:rPr lang="en-US" altLang="zh-CN" dirty="0"/>
              <a:t>.</a:t>
            </a:r>
          </a:p>
        </p:txBody>
      </p:sp>
      <p:sp>
        <p:nvSpPr>
          <p:cNvPr id="20" name="椭圆 21"/>
          <p:cNvSpPr>
            <a:spLocks noChangeArrowheads="1"/>
          </p:cNvSpPr>
          <p:nvPr/>
        </p:nvSpPr>
        <p:spPr bwMode="auto">
          <a:xfrm>
            <a:off x="714348" y="4142810"/>
            <a:ext cx="1800225" cy="288925"/>
          </a:xfrm>
          <a:prstGeom prst="ellipse">
            <a:avLst/>
          </a:prstGeom>
          <a:solidFill>
            <a:schemeClr val="accent1">
              <a:alpha val="41960"/>
            </a:schemeClr>
          </a:solidFill>
          <a:ln w="9525" algn="ctr">
            <a:solidFill>
              <a:schemeClr val="tx1"/>
            </a:solidFill>
            <a:round/>
            <a:headEnd/>
            <a:tailEnd/>
          </a:ln>
        </p:spPr>
        <p:txBody>
          <a:bodyPr wrap="none"/>
          <a:lstStyle/>
          <a:p>
            <a:endParaRPr lang="zh-CN" altLang="en-US"/>
          </a:p>
        </p:txBody>
      </p:sp>
      <p:sp>
        <p:nvSpPr>
          <p:cNvPr id="21" name="Line 14"/>
          <p:cNvSpPr>
            <a:spLocks noChangeShapeType="1"/>
          </p:cNvSpPr>
          <p:nvPr/>
        </p:nvSpPr>
        <p:spPr bwMode="auto">
          <a:xfrm>
            <a:off x="3643306" y="4214248"/>
            <a:ext cx="1785950" cy="0"/>
          </a:xfrm>
          <a:prstGeom prst="line">
            <a:avLst/>
          </a:prstGeom>
          <a:noFill/>
          <a:ln w="19050">
            <a:solidFill>
              <a:srgbClr val="FF0000"/>
            </a:solidFill>
            <a:round/>
            <a:headEnd/>
            <a:tailEnd/>
          </a:ln>
        </p:spPr>
        <p:txBody>
          <a:bodyPr anchor="b"/>
          <a:lstStyle/>
          <a:p>
            <a:endParaRPr lang="zh-CN" altLang="en-US"/>
          </a:p>
        </p:txBody>
      </p:sp>
      <p:cxnSp>
        <p:nvCxnSpPr>
          <p:cNvPr id="24" name="直接箭头连接符 19"/>
          <p:cNvCxnSpPr>
            <a:cxnSpLocks noChangeShapeType="1"/>
          </p:cNvCxnSpPr>
          <p:nvPr/>
        </p:nvCxnSpPr>
        <p:spPr bwMode="auto">
          <a:xfrm rot="10800000" flipV="1">
            <a:off x="2500300" y="4142810"/>
            <a:ext cx="1214444" cy="142876"/>
          </a:xfrm>
          <a:prstGeom prst="straightConnector1">
            <a:avLst/>
          </a:prstGeom>
          <a:noFill/>
          <a:ln w="9525" algn="ctr">
            <a:solidFill>
              <a:schemeClr val="tx1"/>
            </a:solidFill>
            <a:round/>
            <a:headEnd/>
            <a:tailEnd type="arrow" w="med" len="med"/>
          </a:ln>
        </p:spPr>
      </p:cxnSp>
      <p:sp>
        <p:nvSpPr>
          <p:cNvPr id="15" name="矩形 14"/>
          <p:cNvSpPr/>
          <p:nvPr/>
        </p:nvSpPr>
        <p:spPr>
          <a:xfrm>
            <a:off x="395536" y="3574726"/>
            <a:ext cx="3318281" cy="269754"/>
          </a:xfrm>
          <a:prstGeom prst="rect">
            <a:avLst/>
          </a:prstGeom>
        </p:spPr>
        <p:txBody>
          <a:bodyPr wrap="none">
            <a:spAutoFit/>
          </a:bodyPr>
          <a:lstStyle/>
          <a:p>
            <a:pPr>
              <a:lnSpc>
                <a:spcPts val="1000"/>
              </a:lnSpc>
              <a:spcBef>
                <a:spcPct val="50000"/>
              </a:spcBef>
            </a:pPr>
            <a:r>
              <a:rPr lang="en-US" altLang="zh-CN" sz="2400" b="1" i="1" dirty="0">
                <a:solidFill>
                  <a:srgbClr val="CC0000"/>
                </a:solidFill>
              </a:rPr>
              <a:t>Dictionary of Entities</a:t>
            </a:r>
          </a:p>
        </p:txBody>
      </p:sp>
      <p:sp>
        <p:nvSpPr>
          <p:cNvPr id="17" name="矩形 16"/>
          <p:cNvSpPr/>
          <p:nvPr/>
        </p:nvSpPr>
        <p:spPr>
          <a:xfrm>
            <a:off x="5580112" y="3401093"/>
            <a:ext cx="1848583" cy="461665"/>
          </a:xfrm>
          <a:prstGeom prst="rect">
            <a:avLst/>
          </a:prstGeom>
        </p:spPr>
        <p:txBody>
          <a:bodyPr wrap="none">
            <a:spAutoFit/>
          </a:bodyPr>
          <a:lstStyle/>
          <a:p>
            <a:r>
              <a:rPr lang="en-US" altLang="zh-CN" sz="2400" b="1" i="1" dirty="0">
                <a:solidFill>
                  <a:srgbClr val="CC0000"/>
                </a:solidFill>
              </a:rPr>
              <a:t>Documents</a:t>
            </a:r>
            <a:endParaRPr lang="zh-CN" altLang="en-US" sz="2400" b="1" dirty="0"/>
          </a:p>
        </p:txBody>
      </p:sp>
      <p:sp>
        <p:nvSpPr>
          <p:cNvPr id="26" name="灯片编号占位符 25"/>
          <p:cNvSpPr>
            <a:spLocks noGrp="1"/>
          </p:cNvSpPr>
          <p:nvPr>
            <p:ph type="sldNum" sz="quarter" idx="12"/>
          </p:nvPr>
        </p:nvSpPr>
        <p:spPr/>
        <p:txBody>
          <a:bodyPr/>
          <a:lstStyle/>
          <a:p>
            <a:fld id="{0C913308-F349-4B6D-A68A-DD1791B4A57B}" type="slidenum">
              <a:rPr lang="zh-CN" altLang="en-US" smtClean="0"/>
              <a:pPr/>
              <a:t>6</a:t>
            </a:fld>
            <a:r>
              <a:rPr lang="en-US" altLang="zh-CN"/>
              <a:t>/42</a:t>
            </a:r>
            <a:endParaRPr lang="zh-CN" altLang="en-US" dirty="0"/>
          </a:p>
        </p:txBody>
      </p:sp>
    </p:spTree>
    <p:custDataLst>
      <p:tags r:id="rId1"/>
    </p:custDataLst>
  </p:cSld>
  <p:clrMapOvr>
    <a:masterClrMapping/>
  </p:clrMapOvr>
  <p:transition advTm="1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500"/>
                                        <p:tgtEl>
                                          <p:spTgt spid="21"/>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500"/>
                                        <p:tgtEl>
                                          <p:spTgt spid="2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solidFill>
                  <a:srgbClr val="FF0000"/>
                </a:solidFill>
              </a:rPr>
              <a:t>Problem Formulation</a:t>
            </a:r>
          </a:p>
          <a:p>
            <a:r>
              <a:rPr lang="en-US" altLang="zh-CN" dirty="0" err="1"/>
              <a:t>Trie</a:t>
            </a:r>
            <a:r>
              <a:rPr lang="en-US" altLang="zh-CN" dirty="0"/>
              <a:t>-based Framework</a:t>
            </a:r>
          </a:p>
          <a:p>
            <a:r>
              <a:rPr lang="en-US" altLang="zh-CN" dirty="0" err="1"/>
              <a:t>Trie</a:t>
            </a:r>
            <a:r>
              <a:rPr lang="en-US" altLang="zh-CN" dirty="0"/>
              <a:t>-based Algorithms</a:t>
            </a:r>
          </a:p>
          <a:p>
            <a:r>
              <a:rPr lang="en-US" altLang="zh-CN" dirty="0"/>
              <a:t>Optimizing Partition Scheme</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68C75DAA-308B-468A-BC7D-12F8949E8BC4}" type="datetime1">
              <a:rPr lang="en-US" altLang="zh-CN" smtClean="0"/>
              <a:t>5/27/19</a:t>
            </a:fld>
            <a:endParaRPr lang="zh-CN" altLang="en-US"/>
          </a:p>
        </p:txBody>
      </p:sp>
      <p:sp>
        <p:nvSpPr>
          <p:cNvPr id="8" name="页脚占位符 7"/>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7</a:t>
            </a:fld>
            <a:r>
              <a:rPr lang="en-US" altLang="zh-CN"/>
              <a:t>/42</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429000"/>
            <a:ext cx="8448724" cy="2448272"/>
          </a:xfrm>
          <a:prstGeom prst="rect">
            <a:avLst/>
          </a:prstGeom>
        </p:spPr>
      </p:pic>
      <p:sp>
        <p:nvSpPr>
          <p:cNvPr id="2" name="标题 1"/>
          <p:cNvSpPr>
            <a:spLocks noGrp="1"/>
          </p:cNvSpPr>
          <p:nvPr>
            <p:ph type="title"/>
          </p:nvPr>
        </p:nvSpPr>
        <p:spPr>
          <a:xfrm>
            <a:off x="395536" y="188640"/>
            <a:ext cx="8229600" cy="854968"/>
          </a:xfrm>
        </p:spPr>
        <p:txBody>
          <a:bodyPr>
            <a:normAutofit/>
          </a:bodyPr>
          <a:lstStyle/>
          <a:p>
            <a:r>
              <a:rPr lang="en-US" altLang="zh-CN" sz="4400" dirty="0"/>
              <a:t>Problem Formulation</a:t>
            </a:r>
            <a:endParaRPr lang="zh-CN" altLang="en-US" dirty="0"/>
          </a:p>
        </p:txBody>
      </p:sp>
      <p:sp>
        <p:nvSpPr>
          <p:cNvPr id="9" name="日期占位符 8"/>
          <p:cNvSpPr>
            <a:spLocks noGrp="1"/>
          </p:cNvSpPr>
          <p:nvPr>
            <p:ph type="dt" sz="half" idx="10"/>
          </p:nvPr>
        </p:nvSpPr>
        <p:spPr/>
        <p:txBody>
          <a:bodyPr/>
          <a:lstStyle/>
          <a:p>
            <a:fld id="{F6ED58C5-C937-41C4-AD71-8C5544D3A1DD}" type="datetime1">
              <a:rPr lang="en-US" altLang="zh-CN" smtClean="0"/>
              <a:t>5/27/19</a:t>
            </a:fld>
            <a:endParaRPr lang="zh-CN" altLang="en-US"/>
          </a:p>
        </p:txBody>
      </p:sp>
      <p:sp>
        <p:nvSpPr>
          <p:cNvPr id="10" name="页脚占位符 9"/>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11" name="内容占位符 2"/>
          <p:cNvSpPr>
            <a:spLocks noGrp="1"/>
          </p:cNvSpPr>
          <p:nvPr>
            <p:ph idx="1"/>
          </p:nvPr>
        </p:nvSpPr>
        <p:spPr>
          <a:xfrm>
            <a:off x="72008" y="1268760"/>
            <a:ext cx="8892480" cy="4968552"/>
          </a:xfrm>
        </p:spPr>
        <p:txBody>
          <a:bodyPr>
            <a:normAutofit/>
          </a:bodyPr>
          <a:lstStyle/>
          <a:p>
            <a:r>
              <a:rPr lang="en-US" altLang="zh-CN" sz="2400" b="1" u="sng" dirty="0">
                <a:solidFill>
                  <a:srgbClr val="FF0000"/>
                </a:solidFill>
                <a:latin typeface="+mj-lt"/>
              </a:rPr>
              <a:t>Approximate Entity Extraction: </a:t>
            </a:r>
            <a:r>
              <a:rPr lang="en-US" altLang="zh-CN" sz="2400" i="1" dirty="0">
                <a:latin typeface="+mj-lt"/>
              </a:rPr>
              <a:t>Given a dictionary of entities            E = {e</a:t>
            </a:r>
            <a:r>
              <a:rPr lang="en-US" altLang="zh-CN" sz="2400" baseline="-25000" dirty="0">
                <a:latin typeface="+mj-lt"/>
              </a:rPr>
              <a:t>1</a:t>
            </a:r>
            <a:r>
              <a:rPr lang="en-US" altLang="zh-CN" sz="2400" i="1" dirty="0">
                <a:latin typeface="+mj-lt"/>
              </a:rPr>
              <a:t>, e</a:t>
            </a:r>
            <a:r>
              <a:rPr lang="en-US" altLang="zh-CN" sz="2400" baseline="-25000" dirty="0">
                <a:latin typeface="+mj-lt"/>
              </a:rPr>
              <a:t>2</a:t>
            </a:r>
            <a:r>
              <a:rPr lang="en-US" altLang="zh-CN" sz="2400" i="1" dirty="0">
                <a:latin typeface="+mj-lt"/>
              </a:rPr>
              <a:t>, . . . , e</a:t>
            </a:r>
            <a:r>
              <a:rPr lang="en-US" altLang="zh-CN" sz="2400" i="1" baseline="-25000" dirty="0">
                <a:latin typeface="+mj-lt"/>
              </a:rPr>
              <a:t>n</a:t>
            </a:r>
            <a:r>
              <a:rPr lang="en-US" altLang="zh-CN" sz="2400" i="1" dirty="0">
                <a:latin typeface="+mj-lt"/>
              </a:rPr>
              <a:t>}, a document D, and a predefined edit distance threshold </a:t>
            </a:r>
            <a:r>
              <a:rPr lang="el-GR" altLang="zh-CN" sz="2400" i="1" dirty="0"/>
              <a:t>τ</a:t>
            </a:r>
            <a:r>
              <a:rPr lang="en-US" altLang="zh-CN" sz="2400" i="1" dirty="0">
                <a:latin typeface="+mj-lt"/>
              </a:rPr>
              <a:t>, approximate entity extraction finds all “</a:t>
            </a:r>
            <a:r>
              <a:rPr lang="en-US" altLang="zh-CN" sz="2400" b="1" i="1" dirty="0">
                <a:latin typeface="+mj-lt"/>
              </a:rPr>
              <a:t>similar” </a:t>
            </a:r>
            <a:r>
              <a:rPr lang="en-US" altLang="zh-CN" sz="2400" i="1" dirty="0">
                <a:latin typeface="+mj-lt"/>
              </a:rPr>
              <a:t>pairs   &lt;s, </a:t>
            </a:r>
            <a:r>
              <a:rPr lang="en-US" altLang="zh-CN" sz="2400" i="1" dirty="0" err="1">
                <a:latin typeface="+mj-lt"/>
              </a:rPr>
              <a:t>e</a:t>
            </a:r>
            <a:r>
              <a:rPr lang="en-US" altLang="zh-CN" sz="2400" i="1" baseline="-25000" dirty="0" err="1">
                <a:latin typeface="+mj-lt"/>
              </a:rPr>
              <a:t>i</a:t>
            </a:r>
            <a:r>
              <a:rPr lang="en-US" altLang="zh-CN" sz="2400" i="1" dirty="0">
                <a:latin typeface="+mj-lt"/>
              </a:rPr>
              <a:t>&gt; such that  ED(s, </a:t>
            </a:r>
            <a:r>
              <a:rPr lang="en-US" altLang="zh-CN" sz="2400" i="1" dirty="0" err="1">
                <a:latin typeface="+mj-lt"/>
              </a:rPr>
              <a:t>ei</a:t>
            </a:r>
            <a:r>
              <a:rPr lang="en-US" altLang="zh-CN" sz="2400" i="1" dirty="0">
                <a:latin typeface="+mj-lt"/>
              </a:rPr>
              <a:t>) ≤ </a:t>
            </a:r>
            <a:r>
              <a:rPr lang="el-GR" altLang="zh-CN" sz="2400" i="1" dirty="0">
                <a:latin typeface="+mj-lt"/>
              </a:rPr>
              <a:t>τ</a:t>
            </a:r>
            <a:r>
              <a:rPr lang="en-US" altLang="zh-CN" sz="2400" i="1" dirty="0">
                <a:latin typeface="+mj-lt"/>
              </a:rPr>
              <a:t>, where s is a substring of D and </a:t>
            </a:r>
            <a:r>
              <a:rPr lang="en-US" altLang="zh-CN" sz="2400" i="1" dirty="0" err="1"/>
              <a:t>ei</a:t>
            </a:r>
            <a:r>
              <a:rPr lang="en-US" altLang="zh-CN" sz="2400" i="1" dirty="0"/>
              <a:t>∈ E</a:t>
            </a:r>
            <a:r>
              <a:rPr lang="en-US" altLang="zh-CN" sz="2400" i="1" dirty="0">
                <a:latin typeface="+mj-lt"/>
              </a:rPr>
              <a:t>.</a:t>
            </a:r>
            <a:endParaRPr lang="en-US" altLang="zh-CN" sz="2000" i="1" dirty="0">
              <a:latin typeface="+mj-lt"/>
            </a:endParaRPr>
          </a:p>
        </p:txBody>
      </p:sp>
      <p:sp>
        <p:nvSpPr>
          <p:cNvPr id="15" name="椭圆 14"/>
          <p:cNvSpPr/>
          <p:nvPr/>
        </p:nvSpPr>
        <p:spPr>
          <a:xfrm>
            <a:off x="1098327" y="4707998"/>
            <a:ext cx="1964545" cy="37718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02124" y="4716636"/>
            <a:ext cx="2779379" cy="37718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5" idx="6"/>
            <a:endCxn id="17" idx="2"/>
          </p:cNvCxnSpPr>
          <p:nvPr/>
        </p:nvCxnSpPr>
        <p:spPr>
          <a:xfrm>
            <a:off x="3062872" y="4896591"/>
            <a:ext cx="2839252" cy="86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灯片编号占位符 17"/>
          <p:cNvSpPr>
            <a:spLocks noGrp="1"/>
          </p:cNvSpPr>
          <p:nvPr>
            <p:ph type="sldNum" sz="quarter" idx="12"/>
          </p:nvPr>
        </p:nvSpPr>
        <p:spPr/>
        <p:txBody>
          <a:bodyPr/>
          <a:lstStyle/>
          <a:p>
            <a:fld id="{0C913308-F349-4B6D-A68A-DD1791B4A57B}" type="slidenum">
              <a:rPr lang="zh-CN" altLang="en-US" smtClean="0"/>
              <a:pPr/>
              <a:t>8</a:t>
            </a:fld>
            <a:r>
              <a:rPr lang="en-US" altLang="zh-CN"/>
              <a:t>/42</a:t>
            </a:r>
            <a:endParaRPr lang="zh-CN" altLang="en-US" dirty="0"/>
          </a:p>
        </p:txBody>
      </p:sp>
    </p:spTree>
    <p:custDataLst>
      <p:tags r:id="rId1"/>
    </p:custDataLst>
  </p:cSld>
  <p:clrMapOvr>
    <a:masterClrMapping/>
  </p:clrMapOvr>
  <p:transition advTm="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579296" cy="4968552"/>
          </a:xfrm>
        </p:spPr>
        <p:txBody>
          <a:bodyPr>
            <a:normAutofit/>
          </a:bodyPr>
          <a:lstStyle/>
          <a:p>
            <a:r>
              <a:rPr lang="en-US" altLang="zh-CN" dirty="0">
                <a:latin typeface="Times New Roman" pitchFamily="18" charset="0"/>
                <a:cs typeface="Times New Roman" pitchFamily="18" charset="0"/>
              </a:rPr>
              <a:t>ED(</a:t>
            </a:r>
            <a:r>
              <a:rPr lang="en-US" altLang="zh-CN" i="1" dirty="0">
                <a:latin typeface="Times New Roman" pitchFamily="18" charset="0"/>
                <a:cs typeface="Times New Roman" pitchFamily="18" charset="0"/>
              </a:rPr>
              <a:t>r, s</a:t>
            </a:r>
            <a:r>
              <a:rPr lang="en-US" altLang="zh-CN" dirty="0">
                <a:latin typeface="Times New Roman" pitchFamily="18" charset="0"/>
                <a:cs typeface="Times New Roman" pitchFamily="18" charset="0"/>
              </a:rPr>
              <a:t>): The minimum number of single-character edit operations(insertion/deletion/substitution) to transform </a:t>
            </a:r>
            <a:r>
              <a:rPr lang="en-US" altLang="zh-CN" i="1" dirty="0">
                <a:latin typeface="Times New Roman" pitchFamily="18" charset="0"/>
                <a:cs typeface="Times New Roman" pitchFamily="18" charset="0"/>
              </a:rPr>
              <a:t>r</a:t>
            </a:r>
            <a:r>
              <a:rPr lang="en-US" altLang="zh-CN" dirty="0">
                <a:latin typeface="Times New Roman" pitchFamily="18" charset="0"/>
                <a:cs typeface="Times New Roman" pitchFamily="18" charset="0"/>
              </a:rPr>
              <a:t> to </a:t>
            </a:r>
            <a:r>
              <a:rPr lang="en-US" altLang="zh-CN" i="1" dirty="0">
                <a:latin typeface="Times New Roman" pitchFamily="18" charset="0"/>
                <a:cs typeface="Times New Roman" pitchFamily="18" charset="0"/>
              </a:rPr>
              <a:t>s</a:t>
            </a:r>
            <a:r>
              <a:rPr lang="en-US" altLang="zh-CN" dirty="0">
                <a:latin typeface="Times New Roman" pitchFamily="18" charset="0"/>
                <a:cs typeface="Times New Roman" pitchFamily="18" charset="0"/>
              </a:rPr>
              <a:t>.</a:t>
            </a:r>
          </a:p>
          <a:p>
            <a:endParaRPr lang="en-US" altLang="zh-CN" dirty="0"/>
          </a:p>
          <a:p>
            <a:r>
              <a:rPr lang="en-US" altLang="zh-CN" dirty="0"/>
              <a:t>For example:   ED(</a:t>
            </a:r>
            <a:r>
              <a:rPr lang="en-US" altLang="zh-CN" i="1" dirty="0" err="1"/>
              <a:t>marios</a:t>
            </a:r>
            <a:r>
              <a:rPr lang="en-US" altLang="zh-CN" i="1" dirty="0"/>
              <a:t>, </a:t>
            </a:r>
            <a:r>
              <a:rPr lang="en-US" altLang="zh-CN" dirty="0" err="1"/>
              <a:t>maras</a:t>
            </a:r>
            <a:r>
              <a:rPr lang="en-US" altLang="zh-CN" dirty="0"/>
              <a:t>) = 2</a:t>
            </a:r>
          </a:p>
          <a:p>
            <a:pPr algn="just">
              <a:buFont typeface="Wingdings" pitchFamily="2" charset="2"/>
              <a:buNone/>
            </a:pPr>
            <a:endParaRPr lang="en-US" altLang="zh-TW" sz="2400" dirty="0"/>
          </a:p>
          <a:p>
            <a:pPr algn="just">
              <a:buFont typeface="Wingdings" pitchFamily="2" charset="2"/>
              <a:buNone/>
            </a:pPr>
            <a:endParaRPr lang="en-US" altLang="zh-TW" sz="2400" dirty="0">
              <a:latin typeface="Times New Roman" pitchFamily="18" charset="0"/>
              <a:cs typeface="Times New Roman" pitchFamily="18" charset="0"/>
            </a:endParaRPr>
          </a:p>
          <a:p>
            <a:pPr algn="just">
              <a:buFont typeface="Wingdings" pitchFamily="2" charset="2"/>
              <a:buNone/>
            </a:pPr>
            <a:r>
              <a:rPr lang="en-US" altLang="zh-TW" sz="2400" dirty="0">
                <a:latin typeface="Times New Roman" pitchFamily="18" charset="0"/>
                <a:cs typeface="Times New Roman" pitchFamily="18" charset="0"/>
              </a:rPr>
              <a:t>D</a:t>
            </a:r>
            <a:r>
              <a:rPr lang="en-US" altLang="zh-TW" sz="2400" baseline="-25000" dirty="0">
                <a:latin typeface="Times New Roman" pitchFamily="18" charset="0"/>
                <a:cs typeface="Times New Roman" pitchFamily="18" charset="0"/>
              </a:rPr>
              <a:t>i,0 </a:t>
            </a:r>
            <a:r>
              <a:rPr lang="en-US" altLang="zh-TW" sz="2400" dirty="0">
                <a:latin typeface="Times New Roman" pitchFamily="18" charset="0"/>
                <a:cs typeface="Times New Roman" pitchFamily="18" charset="0"/>
              </a:rPr>
              <a:t>= </a:t>
            </a:r>
            <a:r>
              <a:rPr lang="en-US" altLang="zh-TW" sz="2400" dirty="0" err="1">
                <a:latin typeface="Times New Roman" pitchFamily="18" charset="0"/>
                <a:cs typeface="Times New Roman" pitchFamily="18" charset="0"/>
              </a:rPr>
              <a:t>i</a:t>
            </a:r>
            <a:r>
              <a:rPr lang="en-US" altLang="zh-TW" sz="2400" dirty="0">
                <a:latin typeface="Times New Roman" pitchFamily="18" charset="0"/>
                <a:cs typeface="Times New Roman" pitchFamily="18" charset="0"/>
              </a:rPr>
              <a:t>,     D</a:t>
            </a:r>
            <a:r>
              <a:rPr lang="en-US" altLang="zh-TW" sz="2400" baseline="-25000" dirty="0">
                <a:latin typeface="Times New Roman" pitchFamily="18" charset="0"/>
                <a:cs typeface="Times New Roman" pitchFamily="18" charset="0"/>
              </a:rPr>
              <a:t>0,j </a:t>
            </a:r>
            <a:r>
              <a:rPr lang="en-US" altLang="zh-TW" sz="2400" dirty="0">
                <a:latin typeface="Times New Roman" pitchFamily="18" charset="0"/>
                <a:cs typeface="Times New Roman" pitchFamily="18" charset="0"/>
              </a:rPr>
              <a:t>= j,   </a:t>
            </a:r>
          </a:p>
          <a:p>
            <a:pPr>
              <a:buFont typeface="Wingdings" pitchFamily="2" charset="2"/>
              <a:buNone/>
            </a:pPr>
            <a:r>
              <a:rPr lang="en-US" altLang="zh-TW" sz="2400" dirty="0" err="1">
                <a:latin typeface="Times New Roman" pitchFamily="18" charset="0"/>
                <a:cs typeface="Times New Roman" pitchFamily="18" charset="0"/>
              </a:rPr>
              <a:t>D</a:t>
            </a:r>
            <a:r>
              <a:rPr lang="en-US" altLang="zh-TW" sz="2400" baseline="-25000" dirty="0" err="1">
                <a:latin typeface="Times New Roman" pitchFamily="18" charset="0"/>
                <a:cs typeface="Times New Roman" pitchFamily="18" charset="0"/>
              </a:rPr>
              <a:t>i,j</a:t>
            </a:r>
            <a:r>
              <a:rPr lang="en-US" altLang="zh-TW" sz="2400" dirty="0">
                <a:latin typeface="Times New Roman" pitchFamily="18" charset="0"/>
                <a:cs typeface="Times New Roman" pitchFamily="18" charset="0"/>
              </a:rPr>
              <a:t> = min{D</a:t>
            </a:r>
            <a:r>
              <a:rPr lang="en-US" altLang="zh-TW" sz="2400" baseline="-25000" dirty="0">
                <a:latin typeface="Times New Roman" pitchFamily="18" charset="0"/>
                <a:cs typeface="Times New Roman" pitchFamily="18" charset="0"/>
              </a:rPr>
              <a:t>i-1, j </a:t>
            </a:r>
            <a:r>
              <a:rPr lang="en-US" altLang="zh-TW" sz="2400" dirty="0">
                <a:latin typeface="Times New Roman" pitchFamily="18" charset="0"/>
                <a:cs typeface="Times New Roman" pitchFamily="18" charset="0"/>
              </a:rPr>
              <a:t>+ 1, D</a:t>
            </a:r>
            <a:r>
              <a:rPr lang="en-US" altLang="zh-TW" sz="2400" baseline="-25000" dirty="0">
                <a:latin typeface="Times New Roman" pitchFamily="18" charset="0"/>
                <a:cs typeface="Times New Roman" pitchFamily="18" charset="0"/>
              </a:rPr>
              <a:t>i, j-1</a:t>
            </a:r>
            <a:r>
              <a:rPr lang="en-US" altLang="zh-TW" sz="2400" dirty="0">
                <a:latin typeface="Times New Roman" pitchFamily="18" charset="0"/>
                <a:cs typeface="Times New Roman" pitchFamily="18" charset="0"/>
              </a:rPr>
              <a:t> + 1, </a:t>
            </a:r>
          </a:p>
          <a:p>
            <a:pPr>
              <a:buFont typeface="Wingdings" pitchFamily="2" charset="2"/>
              <a:buNone/>
            </a:pPr>
            <a:r>
              <a:rPr lang="en-US" altLang="zh-TW" sz="2400" dirty="0">
                <a:latin typeface="Times New Roman" pitchFamily="18" charset="0"/>
                <a:cs typeface="Times New Roman" pitchFamily="18" charset="0"/>
              </a:rPr>
              <a:t>                 D</a:t>
            </a:r>
            <a:r>
              <a:rPr lang="en-US" altLang="zh-TW" sz="2400" baseline="-25000" dirty="0">
                <a:latin typeface="Times New Roman" pitchFamily="18" charset="0"/>
                <a:cs typeface="Times New Roman" pitchFamily="18" charset="0"/>
              </a:rPr>
              <a:t>i-1, j-1</a:t>
            </a:r>
            <a:r>
              <a:rPr lang="en-US" altLang="zh-TW" sz="2400" dirty="0">
                <a:latin typeface="Times New Roman" pitchFamily="18" charset="0"/>
                <a:cs typeface="Times New Roman" pitchFamily="18" charset="0"/>
              </a:rPr>
              <a:t> + </a:t>
            </a:r>
            <a:r>
              <a:rPr lang="en-US" altLang="zh-TW" sz="2400" dirty="0" err="1">
                <a:latin typeface="Times New Roman" pitchFamily="18" charset="0"/>
                <a:cs typeface="Times New Roman" pitchFamily="18" charset="0"/>
              </a:rPr>
              <a:t>t</a:t>
            </a:r>
            <a:r>
              <a:rPr lang="en-US" altLang="zh-TW" sz="2400" baseline="-25000" dirty="0" err="1">
                <a:latin typeface="Times New Roman" pitchFamily="18" charset="0"/>
                <a:cs typeface="Times New Roman" pitchFamily="18" charset="0"/>
              </a:rPr>
              <a:t>i</a:t>
            </a:r>
            <a:r>
              <a:rPr lang="en-US" altLang="zh-TW" sz="2400" baseline="-25000" dirty="0">
                <a:latin typeface="Times New Roman" pitchFamily="18" charset="0"/>
                <a:cs typeface="Times New Roman" pitchFamily="18" charset="0"/>
              </a:rPr>
              <a:t>, j</a:t>
            </a:r>
            <a:r>
              <a:rPr lang="en-US" altLang="zh-TW" sz="2400" dirty="0">
                <a:latin typeface="Times New Roman" pitchFamily="18" charset="0"/>
                <a:cs typeface="Times New Roman" pitchFamily="18" charset="0"/>
              </a:rPr>
              <a:t>},</a:t>
            </a:r>
          </a:p>
          <a:p>
            <a:pPr>
              <a:buFont typeface="Wingdings" pitchFamily="2" charset="2"/>
              <a:buNone/>
            </a:pPr>
            <a:r>
              <a:rPr lang="en-US" altLang="zh-TW" sz="2400" dirty="0">
                <a:latin typeface="Times New Roman" pitchFamily="18" charset="0"/>
                <a:cs typeface="Times New Roman" pitchFamily="18" charset="0"/>
                <a:sym typeface="Symbol" pitchFamily="18" charset="2"/>
              </a:rPr>
              <a:t>                        0 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a:latin typeface="Times New Roman" pitchFamily="18" charset="0"/>
                <a:cs typeface="Times New Roman" pitchFamily="18" charset="0"/>
                <a:sym typeface="Symbol" pitchFamily="18" charset="2"/>
              </a:rPr>
              <a:t>b</a:t>
            </a:r>
            <a:r>
              <a:rPr lang="en-US" altLang="zh-TW" sz="2400" baseline="-25000" dirty="0" err="1">
                <a:latin typeface="Times New Roman" pitchFamily="18" charset="0"/>
                <a:cs typeface="Times New Roman" pitchFamily="18" charset="0"/>
                <a:sym typeface="Symbol" pitchFamily="18" charset="2"/>
              </a:rPr>
              <a:t>j</a:t>
            </a:r>
            <a:endParaRPr lang="en-US" altLang="zh-TW" sz="2400" dirty="0">
              <a:latin typeface="Times New Roman" pitchFamily="18" charset="0"/>
              <a:cs typeface="Times New Roman" pitchFamily="18" charset="0"/>
              <a:sym typeface="Symbol" pitchFamily="18" charset="2"/>
            </a:endParaRPr>
          </a:p>
          <a:p>
            <a:pPr>
              <a:buFont typeface="Wingdings" pitchFamily="2" charset="2"/>
              <a:buNone/>
            </a:pPr>
            <a:r>
              <a:rPr lang="en-US" altLang="zh-TW" sz="2400" dirty="0">
                <a:latin typeface="Times New Roman" pitchFamily="18" charset="0"/>
                <a:cs typeface="Times New Roman" pitchFamily="18" charset="0"/>
                <a:sym typeface="Symbol" pitchFamily="18" charset="2"/>
              </a:rPr>
              <a:t>                        1 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a:latin typeface="Times New Roman" pitchFamily="18" charset="0"/>
                <a:cs typeface="Times New Roman" pitchFamily="18" charset="0"/>
                <a:sym typeface="Symbol" pitchFamily="18" charset="2"/>
              </a:rPr>
              <a:t>b</a:t>
            </a:r>
            <a:r>
              <a:rPr lang="en-US" altLang="zh-TW" sz="2400" baseline="-25000" dirty="0" err="1">
                <a:latin typeface="Times New Roman" pitchFamily="18" charset="0"/>
                <a:cs typeface="Times New Roman" pitchFamily="18" charset="0"/>
                <a:sym typeface="Symbol" pitchFamily="18" charset="2"/>
              </a:rPr>
              <a:t>j</a:t>
            </a:r>
            <a:r>
              <a:rPr lang="en-US" altLang="zh-TW" sz="2400" dirty="0">
                <a:latin typeface="Times New Roman" pitchFamily="18" charset="0"/>
                <a:cs typeface="Times New Roman" pitchFamily="18" charset="0"/>
                <a:sym typeface="Symbol" pitchFamily="18" charset="2"/>
              </a:rPr>
              <a:t>.</a:t>
            </a:r>
          </a:p>
          <a:p>
            <a:endParaRPr lang="en-US" altLang="zh-CN" sz="2400" dirty="0"/>
          </a:p>
        </p:txBody>
      </p:sp>
      <p:sp>
        <p:nvSpPr>
          <p:cNvPr id="2" name="标题 1"/>
          <p:cNvSpPr>
            <a:spLocks noGrp="1"/>
          </p:cNvSpPr>
          <p:nvPr>
            <p:ph type="title"/>
          </p:nvPr>
        </p:nvSpPr>
        <p:spPr>
          <a:xfrm>
            <a:off x="446856" y="260648"/>
            <a:ext cx="8229600" cy="782960"/>
          </a:xfrm>
        </p:spPr>
        <p:txBody>
          <a:bodyPr>
            <a:noAutofit/>
          </a:bodyPr>
          <a:lstStyle/>
          <a:p>
            <a:r>
              <a:rPr lang="en-US" altLang="zh-CN" sz="4800" dirty="0"/>
              <a:t>Edit Distance</a:t>
            </a:r>
            <a:endParaRPr lang="zh-CN" altLang="en-US" sz="4800" dirty="0"/>
          </a:p>
        </p:txBody>
      </p:sp>
      <p:sp>
        <p:nvSpPr>
          <p:cNvPr id="19" name="日期占位符 18"/>
          <p:cNvSpPr>
            <a:spLocks noGrp="1"/>
          </p:cNvSpPr>
          <p:nvPr>
            <p:ph type="dt" sz="half" idx="10"/>
          </p:nvPr>
        </p:nvSpPr>
        <p:spPr/>
        <p:txBody>
          <a:bodyPr/>
          <a:lstStyle/>
          <a:p>
            <a:fld id="{2C34FEE1-25D8-41A6-BF40-F840C14687C2}" type="datetime1">
              <a:rPr lang="en-US" altLang="zh-CN" smtClean="0"/>
              <a:t>5/27/19</a:t>
            </a:fld>
            <a:endParaRPr lang="zh-CN" altLang="en-US" dirty="0"/>
          </a:p>
        </p:txBody>
      </p:sp>
      <p:sp>
        <p:nvSpPr>
          <p:cNvPr id="23" name="页脚占位符 22"/>
          <p:cNvSpPr>
            <a:spLocks noGrp="1"/>
          </p:cNvSpPr>
          <p:nvPr>
            <p:ph type="ftr" sz="quarter" idx="11"/>
          </p:nvPr>
        </p:nvSpPr>
        <p:spPr/>
        <p:txBody>
          <a:bodyPr/>
          <a:lstStyle/>
          <a:p>
            <a:r>
              <a:rPr lang="en-US" altLang="zh-CN"/>
              <a:t>Taste @ ICDE2012</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9</a:t>
            </a:fld>
            <a:r>
              <a:rPr lang="en-US" altLang="zh-CN"/>
              <a:t>/42</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56083"/>
            <a:ext cx="4176464" cy="312524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47165"/>
            <a:ext cx="4182059" cy="3134163"/>
          </a:xfrm>
          <a:prstGeom prst="rect">
            <a:avLst/>
          </a:prstGeom>
        </p:spPr>
      </p:pic>
      <p:sp>
        <p:nvSpPr>
          <p:cNvPr id="6" name="左大括号 5"/>
          <p:cNvSpPr/>
          <p:nvPr/>
        </p:nvSpPr>
        <p:spPr>
          <a:xfrm>
            <a:off x="2195736" y="5445224"/>
            <a:ext cx="144016" cy="626368"/>
          </a:xfrm>
          <a:prstGeom prst="leftBrace">
            <a:avLst>
              <a:gd name="adj1" fmla="val 4008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7" name="TextBox 6"/>
          <p:cNvSpPr txBox="1"/>
          <p:nvPr/>
        </p:nvSpPr>
        <p:spPr>
          <a:xfrm>
            <a:off x="467544" y="5517232"/>
            <a:ext cx="1706984" cy="461665"/>
          </a:xfrm>
          <a:prstGeom prst="rect">
            <a:avLst/>
          </a:prstGeom>
          <a:noFill/>
        </p:spPr>
        <p:txBody>
          <a:bodyPr wrap="square" rtlCol="0">
            <a:spAutoFit/>
          </a:bodyPr>
          <a:lstStyle/>
          <a:p>
            <a:r>
              <a:rPr lang="en-US" altLang="zh-TW" sz="2400" dirty="0">
                <a:latin typeface="Times New Roman" pitchFamily="18" charset="0"/>
                <a:cs typeface="Times New Roman" pitchFamily="18" charset="0"/>
                <a:sym typeface="Symbol" pitchFamily="18" charset="2"/>
              </a:rPr>
              <a:t>where   </a:t>
            </a:r>
            <a:r>
              <a:rPr lang="en-US" altLang="zh-TW" sz="2400" dirty="0" err="1">
                <a:latin typeface="Times New Roman" pitchFamily="18" charset="0"/>
                <a:cs typeface="Times New Roman" pitchFamily="18" charset="0"/>
                <a:sym typeface="Symbol" pitchFamily="18" charset="2"/>
              </a:rPr>
              <a:t>t</a:t>
            </a:r>
            <a:r>
              <a:rPr lang="en-US" altLang="zh-TW" sz="2400" baseline="-25000" dirty="0" err="1">
                <a:latin typeface="Times New Roman" pitchFamily="18" charset="0"/>
                <a:cs typeface="Times New Roman" pitchFamily="18" charset="0"/>
                <a:sym typeface="Symbol" pitchFamily="18" charset="2"/>
              </a:rPr>
              <a:t>i</a:t>
            </a:r>
            <a:r>
              <a:rPr lang="en-US" altLang="zh-TW" sz="2400" baseline="-25000" dirty="0">
                <a:latin typeface="Times New Roman" pitchFamily="18" charset="0"/>
                <a:cs typeface="Times New Roman" pitchFamily="18" charset="0"/>
                <a:sym typeface="Symbol" pitchFamily="18" charset="2"/>
              </a:rPr>
              <a:t>, j</a:t>
            </a:r>
            <a:r>
              <a:rPr lang="en-US" altLang="zh-TW" sz="2400" dirty="0">
                <a:latin typeface="Times New Roman" pitchFamily="18" charset="0"/>
                <a:cs typeface="Times New Roman" pitchFamily="18" charset="0"/>
                <a:sym typeface="Symbol" pitchFamily="18" charset="2"/>
              </a:rPr>
              <a:t> =</a:t>
            </a:r>
            <a:endParaRPr lang="zh-CN" altLang="en-US" sz="2400" dirty="0"/>
          </a:p>
        </p:txBody>
      </p:sp>
      <p:grpSp>
        <p:nvGrpSpPr>
          <p:cNvPr id="12" name="组合 11"/>
          <p:cNvGrpSpPr/>
          <p:nvPr/>
        </p:nvGrpSpPr>
        <p:grpSpPr>
          <a:xfrm>
            <a:off x="6012160" y="4509120"/>
            <a:ext cx="2952328" cy="864096"/>
            <a:chOff x="6012160" y="4509120"/>
            <a:chExt cx="2952328" cy="864096"/>
          </a:xfrm>
        </p:grpSpPr>
        <p:sp>
          <p:nvSpPr>
            <p:cNvPr id="9" name="TextBox 8"/>
            <p:cNvSpPr txBox="1"/>
            <p:nvPr/>
          </p:nvSpPr>
          <p:spPr>
            <a:xfrm>
              <a:off x="6012160" y="4509120"/>
              <a:ext cx="2952328" cy="461665"/>
            </a:xfrm>
            <a:prstGeom prst="rect">
              <a:avLst/>
            </a:prstGeom>
            <a:noFill/>
          </p:spPr>
          <p:txBody>
            <a:bodyPr wrap="square" rtlCol="0">
              <a:spAutoFit/>
            </a:bodyPr>
            <a:lstStyle/>
            <a:p>
              <a:r>
                <a:rPr lang="en-US" altLang="zh-CN" sz="2400" b="1" i="1" dirty="0">
                  <a:solidFill>
                    <a:srgbClr val="FFFF00"/>
                  </a:solidFill>
                </a:rPr>
                <a:t>    Substitute a-&gt;</a:t>
              </a:r>
              <a:r>
                <a:rPr lang="en-US" altLang="zh-CN" sz="2400" b="1" i="1" dirty="0" err="1">
                  <a:solidFill>
                    <a:srgbClr val="FFFF00"/>
                  </a:solidFill>
                </a:rPr>
                <a:t>i</a:t>
              </a:r>
              <a:endParaRPr lang="zh-CN" altLang="en-US" sz="2400" b="1" i="1" dirty="0">
                <a:solidFill>
                  <a:srgbClr val="FFFF00"/>
                </a:solidFill>
              </a:endParaRPr>
            </a:p>
          </p:txBody>
        </p:sp>
        <p:cxnSp>
          <p:nvCxnSpPr>
            <p:cNvPr id="11" name="直接箭头连接符 10"/>
            <p:cNvCxnSpPr/>
            <p:nvPr/>
          </p:nvCxnSpPr>
          <p:spPr>
            <a:xfrm>
              <a:off x="7380312" y="5085184"/>
              <a:ext cx="360040" cy="288032"/>
            </a:xfrm>
            <a:prstGeom prst="straightConnector1">
              <a:avLst/>
            </a:prstGeom>
            <a:ln w="38100">
              <a:solidFill>
                <a:srgbClr val="FFFF00"/>
              </a:solidFill>
              <a:tailEnd type="arrow"/>
            </a:ln>
            <a:effectLst>
              <a:glow rad="63500">
                <a:schemeClr val="accent6">
                  <a:satMod val="175000"/>
                  <a:alpha val="33000"/>
                </a:schemeClr>
              </a:glow>
            </a:effectLst>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948264" y="4869160"/>
            <a:ext cx="2088232" cy="978495"/>
            <a:chOff x="6948264" y="4869160"/>
            <a:chExt cx="2088232" cy="978495"/>
          </a:xfrm>
        </p:grpSpPr>
        <p:sp>
          <p:nvSpPr>
            <p:cNvPr id="16" name="TextBox 15"/>
            <p:cNvSpPr txBox="1"/>
            <p:nvPr/>
          </p:nvSpPr>
          <p:spPr>
            <a:xfrm>
              <a:off x="6948264" y="4869160"/>
              <a:ext cx="2088232" cy="461665"/>
            </a:xfrm>
            <a:prstGeom prst="rect">
              <a:avLst/>
            </a:prstGeom>
            <a:noFill/>
          </p:spPr>
          <p:txBody>
            <a:bodyPr wrap="square" rtlCol="0">
              <a:spAutoFit/>
            </a:bodyPr>
            <a:lstStyle/>
            <a:p>
              <a:r>
                <a:rPr lang="en-US" altLang="zh-CN" sz="2400" b="1" i="1" dirty="0">
                  <a:solidFill>
                    <a:srgbClr val="FFFF00"/>
                  </a:solidFill>
                </a:rPr>
                <a:t>  Insert o</a:t>
              </a:r>
              <a:endParaRPr lang="zh-CN" altLang="en-US" sz="2400" b="1" i="1" dirty="0">
                <a:solidFill>
                  <a:srgbClr val="FFFF00"/>
                </a:solidFill>
              </a:endParaRPr>
            </a:p>
          </p:txBody>
        </p:sp>
        <p:cxnSp>
          <p:nvCxnSpPr>
            <p:cNvPr id="17" name="直接箭头连接符 16"/>
            <p:cNvCxnSpPr/>
            <p:nvPr/>
          </p:nvCxnSpPr>
          <p:spPr>
            <a:xfrm>
              <a:off x="7740352" y="5445224"/>
              <a:ext cx="0" cy="402431"/>
            </a:xfrm>
            <a:prstGeom prst="straightConnector1">
              <a:avLst/>
            </a:prstGeom>
            <a:ln w="38100">
              <a:solidFill>
                <a:srgbClr val="FFFF00"/>
              </a:solidFill>
              <a:tailEnd type="arrow"/>
            </a:ln>
            <a:effectLst>
              <a:glow rad="63500">
                <a:schemeClr val="accent6">
                  <a:satMod val="175000"/>
                  <a:alpha val="33000"/>
                </a:schemeClr>
              </a:glo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7.8|9.7|4.4"/>
</p:tagLst>
</file>

<file path=ppt/tags/tag11.xml><?xml version="1.0" encoding="utf-8"?>
<p:tagLst xmlns:a="http://schemas.openxmlformats.org/drawingml/2006/main" xmlns:r="http://schemas.openxmlformats.org/officeDocument/2006/relationships" xmlns:p="http://schemas.openxmlformats.org/presentationml/2006/main">
  <p:tag name="TIMING" val="|7.8|9.7|4.4"/>
</p:tagLst>
</file>

<file path=ppt/tags/tag12.xml><?xml version="1.0" encoding="utf-8"?>
<p:tagLst xmlns:a="http://schemas.openxmlformats.org/drawingml/2006/main" xmlns:r="http://schemas.openxmlformats.org/officeDocument/2006/relationships" xmlns:p="http://schemas.openxmlformats.org/presentationml/2006/main">
  <p:tag name="TIMING" val="|7.8|9.7|4.4"/>
</p:tagLst>
</file>

<file path=ppt/tags/tag13.xml><?xml version="1.0" encoding="utf-8"?>
<p:tagLst xmlns:a="http://schemas.openxmlformats.org/drawingml/2006/main" xmlns:r="http://schemas.openxmlformats.org/officeDocument/2006/relationships" xmlns:p="http://schemas.openxmlformats.org/presentationml/2006/main">
  <p:tag name="TIMING" val="|7.8|9.7|4.4"/>
</p:tagLst>
</file>

<file path=ppt/tags/tag14.xml><?xml version="1.0" encoding="utf-8"?>
<p:tagLst xmlns:a="http://schemas.openxmlformats.org/drawingml/2006/main" xmlns:r="http://schemas.openxmlformats.org/officeDocument/2006/relationships" xmlns:p="http://schemas.openxmlformats.org/presentationml/2006/main">
  <p:tag name="TIMING" val="|7.8|9.7|4.4"/>
</p:tagLst>
</file>

<file path=ppt/tags/tag15.xml><?xml version="1.0" encoding="utf-8"?>
<p:tagLst xmlns:a="http://schemas.openxmlformats.org/drawingml/2006/main" xmlns:r="http://schemas.openxmlformats.org/officeDocument/2006/relationships" xmlns:p="http://schemas.openxmlformats.org/presentationml/2006/main">
  <p:tag name="TIMING" val="|7.8|9.7|4.4"/>
</p:tagLst>
</file>

<file path=ppt/tags/tag16.xml><?xml version="1.0" encoding="utf-8"?>
<p:tagLst xmlns:a="http://schemas.openxmlformats.org/drawingml/2006/main" xmlns:r="http://schemas.openxmlformats.org/officeDocument/2006/relationships" xmlns:p="http://schemas.openxmlformats.org/presentationml/2006/main">
  <p:tag name="TIMING" val="|7.8|9.7|4.4"/>
</p:tagLst>
</file>

<file path=ppt/tags/tag17.xml><?xml version="1.0" encoding="utf-8"?>
<p:tagLst xmlns:a="http://schemas.openxmlformats.org/drawingml/2006/main" xmlns:r="http://schemas.openxmlformats.org/officeDocument/2006/relationships" xmlns:p="http://schemas.openxmlformats.org/presentationml/2006/main">
  <p:tag name="TIMING" val="|7.8|9.7|4.4"/>
</p:tagLst>
</file>

<file path=ppt/tags/tag18.xml><?xml version="1.0" encoding="utf-8"?>
<p:tagLst xmlns:a="http://schemas.openxmlformats.org/drawingml/2006/main" xmlns:r="http://schemas.openxmlformats.org/officeDocument/2006/relationships" xmlns:p="http://schemas.openxmlformats.org/presentationml/2006/main">
  <p:tag name="TIMING" val="|7.8|9.7|4.4"/>
</p:tagLst>
</file>

<file path=ppt/tags/tag19.xml><?xml version="1.0" encoding="utf-8"?>
<p:tagLst xmlns:a="http://schemas.openxmlformats.org/drawingml/2006/main" xmlns:r="http://schemas.openxmlformats.org/officeDocument/2006/relationships" xmlns:p="http://schemas.openxmlformats.org/presentationml/2006/main">
  <p:tag name="TIMING" val="|7.8|9.7|4.4"/>
</p:tagLst>
</file>

<file path=ppt/tags/tag2.xml><?xml version="1.0" encoding="utf-8"?>
<p:tagLst xmlns:a="http://schemas.openxmlformats.org/drawingml/2006/main" xmlns:r="http://schemas.openxmlformats.org/officeDocument/2006/relationships" xmlns:p="http://schemas.openxmlformats.org/presentationml/2006/main">
  <p:tag name="TIMING" val="|14.1|0.9"/>
</p:tagLst>
</file>

<file path=ppt/tags/tag20.xml><?xml version="1.0" encoding="utf-8"?>
<p:tagLst xmlns:a="http://schemas.openxmlformats.org/drawingml/2006/main" xmlns:r="http://schemas.openxmlformats.org/officeDocument/2006/relationships" xmlns:p="http://schemas.openxmlformats.org/presentationml/2006/main">
  <p:tag name="TIMING" val="|7.8|9.7|4.4"/>
</p:tagLst>
</file>

<file path=ppt/tags/tag21.xml><?xml version="1.0" encoding="utf-8"?>
<p:tagLst xmlns:a="http://schemas.openxmlformats.org/drawingml/2006/main" xmlns:r="http://schemas.openxmlformats.org/officeDocument/2006/relationships" xmlns:p="http://schemas.openxmlformats.org/presentationml/2006/main">
  <p:tag name="TIMING" val="|7.8|9.7|4.4"/>
</p:tagLst>
</file>

<file path=ppt/tags/tag22.xml><?xml version="1.0" encoding="utf-8"?>
<p:tagLst xmlns:a="http://schemas.openxmlformats.org/drawingml/2006/main" xmlns:r="http://schemas.openxmlformats.org/officeDocument/2006/relationships" xmlns:p="http://schemas.openxmlformats.org/presentationml/2006/main">
  <p:tag name="TIMING" val="|7.8|9.7|4.4"/>
</p:tagLst>
</file>

<file path=ppt/tags/tag23.xml><?xml version="1.0" encoding="utf-8"?>
<p:tagLst xmlns:a="http://schemas.openxmlformats.org/drawingml/2006/main" xmlns:r="http://schemas.openxmlformats.org/officeDocument/2006/relationships" xmlns:p="http://schemas.openxmlformats.org/presentationml/2006/main">
  <p:tag name="TIMING" val="|3.3"/>
</p:tagLst>
</file>

<file path=ppt/tags/tag24.xml><?xml version="1.0" encoding="utf-8"?>
<p:tagLst xmlns:a="http://schemas.openxmlformats.org/drawingml/2006/main" xmlns:r="http://schemas.openxmlformats.org/officeDocument/2006/relationships" xmlns:p="http://schemas.openxmlformats.org/presentationml/2006/main">
  <p:tag name="TIMING" val="|7.8|9.7|4.4"/>
</p:tagLst>
</file>

<file path=ppt/tags/tag25.xml><?xml version="1.0" encoding="utf-8"?>
<p:tagLst xmlns:a="http://schemas.openxmlformats.org/drawingml/2006/main" xmlns:r="http://schemas.openxmlformats.org/officeDocument/2006/relationships" xmlns:p="http://schemas.openxmlformats.org/presentationml/2006/main">
  <p:tag name="TIMING" val="|7.8|9.7|4.4"/>
</p:tagLst>
</file>

<file path=ppt/tags/tag26.xml><?xml version="1.0" encoding="utf-8"?>
<p:tagLst xmlns:a="http://schemas.openxmlformats.org/drawingml/2006/main" xmlns:r="http://schemas.openxmlformats.org/officeDocument/2006/relationships" xmlns:p="http://schemas.openxmlformats.org/presentationml/2006/main">
  <p:tag name="TIMING" val="|7.8|9.7|4.4"/>
</p:tagLst>
</file>

<file path=ppt/tags/tag27.xml><?xml version="1.0" encoding="utf-8"?>
<p:tagLst xmlns:a="http://schemas.openxmlformats.org/drawingml/2006/main" xmlns:r="http://schemas.openxmlformats.org/officeDocument/2006/relationships" xmlns:p="http://schemas.openxmlformats.org/presentationml/2006/main">
  <p:tag name="TIMING" val="|7.8|9.7|4.4"/>
</p:tagLst>
</file>

<file path=ppt/tags/tag28.xml><?xml version="1.0" encoding="utf-8"?>
<p:tagLst xmlns:a="http://schemas.openxmlformats.org/drawingml/2006/main" xmlns:r="http://schemas.openxmlformats.org/officeDocument/2006/relationships" xmlns:p="http://schemas.openxmlformats.org/presentationml/2006/main">
  <p:tag name="TIMING" val="|7.8|9.7|4.4"/>
</p:tagLst>
</file>

<file path=ppt/tags/tag29.xml><?xml version="1.0" encoding="utf-8"?>
<p:tagLst xmlns:a="http://schemas.openxmlformats.org/drawingml/2006/main" xmlns:r="http://schemas.openxmlformats.org/officeDocument/2006/relationships" xmlns:p="http://schemas.openxmlformats.org/presentationml/2006/main">
  <p:tag name="TIMING" val="|7.8|9.7|4.4"/>
</p:tagLst>
</file>

<file path=ppt/tags/tag3.xml><?xml version="1.0" encoding="utf-8"?>
<p:tagLst xmlns:a="http://schemas.openxmlformats.org/drawingml/2006/main" xmlns:r="http://schemas.openxmlformats.org/officeDocument/2006/relationships" xmlns:p="http://schemas.openxmlformats.org/presentationml/2006/main">
  <p:tag name="TIMING" val="|16.7"/>
</p:tagLst>
</file>

<file path=ppt/tags/tag30.xml><?xml version="1.0" encoding="utf-8"?>
<p:tagLst xmlns:a="http://schemas.openxmlformats.org/drawingml/2006/main" xmlns:r="http://schemas.openxmlformats.org/officeDocument/2006/relationships" xmlns:p="http://schemas.openxmlformats.org/presentationml/2006/main">
  <p:tag name="TIMING" val="|7.8|9.7|4.4"/>
</p:tagLst>
</file>

<file path=ppt/tags/tag31.xml><?xml version="1.0" encoding="utf-8"?>
<p:tagLst xmlns:a="http://schemas.openxmlformats.org/drawingml/2006/main" xmlns:r="http://schemas.openxmlformats.org/officeDocument/2006/relationships" xmlns:p="http://schemas.openxmlformats.org/presentationml/2006/main">
  <p:tag name="TIMING" val="|7.8|9.7|4.4"/>
</p:tagLst>
</file>

<file path=ppt/tags/tag32.xml><?xml version="1.0" encoding="utf-8"?>
<p:tagLst xmlns:a="http://schemas.openxmlformats.org/drawingml/2006/main" xmlns:r="http://schemas.openxmlformats.org/officeDocument/2006/relationships" xmlns:p="http://schemas.openxmlformats.org/presentationml/2006/main">
  <p:tag name="TIMING" val="|7.8|9.7|4.4"/>
</p:tagLst>
</file>

<file path=ppt/tags/tag33.xml><?xml version="1.0" encoding="utf-8"?>
<p:tagLst xmlns:a="http://schemas.openxmlformats.org/drawingml/2006/main" xmlns:r="http://schemas.openxmlformats.org/officeDocument/2006/relationships" xmlns:p="http://schemas.openxmlformats.org/presentationml/2006/main">
  <p:tag name="TIMING" val="|3.3"/>
</p:tagLst>
</file>

<file path=ppt/tags/tag34.xml><?xml version="1.0" encoding="utf-8"?>
<p:tagLst xmlns:a="http://schemas.openxmlformats.org/drawingml/2006/main" xmlns:r="http://schemas.openxmlformats.org/officeDocument/2006/relationships" xmlns:p="http://schemas.openxmlformats.org/presentationml/2006/main">
  <p:tag name="TIMING" val="|3.3"/>
</p:tagLst>
</file>

<file path=ppt/tags/tag35.xml><?xml version="1.0" encoding="utf-8"?>
<p:tagLst xmlns:a="http://schemas.openxmlformats.org/drawingml/2006/main" xmlns:r="http://schemas.openxmlformats.org/officeDocument/2006/relationships" xmlns:p="http://schemas.openxmlformats.org/presentationml/2006/main">
  <p:tag name="TIMING" val="|3.3"/>
</p:tagLst>
</file>

<file path=ppt/tags/tag36.xml><?xml version="1.0" encoding="utf-8"?>
<p:tagLst xmlns:a="http://schemas.openxmlformats.org/drawingml/2006/main" xmlns:r="http://schemas.openxmlformats.org/officeDocument/2006/relationships" xmlns:p="http://schemas.openxmlformats.org/presentationml/2006/main">
  <p:tag name="TIMING" val="|3.3"/>
</p:tagLst>
</file>

<file path=ppt/tags/tag37.xml><?xml version="1.0" encoding="utf-8"?>
<p:tagLst xmlns:a="http://schemas.openxmlformats.org/drawingml/2006/main" xmlns:r="http://schemas.openxmlformats.org/officeDocument/2006/relationships" xmlns:p="http://schemas.openxmlformats.org/presentationml/2006/main">
  <p:tag name="TIMING" val="|3.3"/>
</p:tagLst>
</file>

<file path=ppt/tags/tag38.xml><?xml version="1.0" encoding="utf-8"?>
<p:tagLst xmlns:a="http://schemas.openxmlformats.org/drawingml/2006/main" xmlns:r="http://schemas.openxmlformats.org/officeDocument/2006/relationships" xmlns:p="http://schemas.openxmlformats.org/presentationml/2006/main">
  <p:tag name="TIMING" val="|3.3"/>
</p:tagLst>
</file>

<file path=ppt/tags/tag39.xml><?xml version="1.0" encoding="utf-8"?>
<p:tagLst xmlns:a="http://schemas.openxmlformats.org/drawingml/2006/main" xmlns:r="http://schemas.openxmlformats.org/officeDocument/2006/relationships" xmlns:p="http://schemas.openxmlformats.org/presentationml/2006/main">
  <p:tag name="TIMING" val="|3.3"/>
</p:tagLst>
</file>

<file path=ppt/tags/tag4.xml><?xml version="1.0" encoding="utf-8"?>
<p:tagLst xmlns:a="http://schemas.openxmlformats.org/drawingml/2006/main" xmlns:r="http://schemas.openxmlformats.org/officeDocument/2006/relationships" xmlns:p="http://schemas.openxmlformats.org/presentationml/2006/main">
  <p:tag name="TIMING" val="|6.7"/>
</p:tagLst>
</file>

<file path=ppt/tags/tag40.xml><?xml version="1.0" encoding="utf-8"?>
<p:tagLst xmlns:a="http://schemas.openxmlformats.org/drawingml/2006/main" xmlns:r="http://schemas.openxmlformats.org/officeDocument/2006/relationships" xmlns:p="http://schemas.openxmlformats.org/presentationml/2006/main">
  <p:tag name="TIMING" val="|7.8|9.7|4.4"/>
</p:tagLst>
</file>

<file path=ppt/tags/tag41.xml><?xml version="1.0" encoding="utf-8"?>
<p:tagLst xmlns:a="http://schemas.openxmlformats.org/drawingml/2006/main" xmlns:r="http://schemas.openxmlformats.org/officeDocument/2006/relationships" xmlns:p="http://schemas.openxmlformats.org/presentationml/2006/main">
  <p:tag name="TIMING" val="|7.8|9.7|4.4"/>
</p:tagLst>
</file>

<file path=ppt/tags/tag42.xml><?xml version="1.0" encoding="utf-8"?>
<p:tagLst xmlns:a="http://schemas.openxmlformats.org/drawingml/2006/main" xmlns:r="http://schemas.openxmlformats.org/officeDocument/2006/relationships" xmlns:p="http://schemas.openxmlformats.org/presentationml/2006/main">
  <p:tag name="TIMING" val="|7.8|9.7|4.4"/>
</p:tagLst>
</file>

<file path=ppt/tags/tag43.xml><?xml version="1.0" encoding="utf-8"?>
<p:tagLst xmlns:a="http://schemas.openxmlformats.org/drawingml/2006/main" xmlns:r="http://schemas.openxmlformats.org/officeDocument/2006/relationships" xmlns:p="http://schemas.openxmlformats.org/presentationml/2006/main">
  <p:tag name="TIMING" val="|3.3"/>
</p:tagLst>
</file>

<file path=ppt/tags/tag44.xml><?xml version="1.0" encoding="utf-8"?>
<p:tagLst xmlns:a="http://schemas.openxmlformats.org/drawingml/2006/main" xmlns:r="http://schemas.openxmlformats.org/officeDocument/2006/relationships" xmlns:p="http://schemas.openxmlformats.org/presentationml/2006/main">
  <p:tag name="TIMING" val="|3.3"/>
</p:tagLst>
</file>

<file path=ppt/tags/tag45.xml><?xml version="1.0" encoding="utf-8"?>
<p:tagLst xmlns:a="http://schemas.openxmlformats.org/drawingml/2006/main" xmlns:r="http://schemas.openxmlformats.org/officeDocument/2006/relationships" xmlns:p="http://schemas.openxmlformats.org/presentationml/2006/main">
  <p:tag name="TIMING" val="|3.3"/>
</p:tagLst>
</file>

<file path=ppt/tags/tag5.xml><?xml version="1.0" encoding="utf-8"?>
<p:tagLst xmlns:a="http://schemas.openxmlformats.org/drawingml/2006/main" xmlns:r="http://schemas.openxmlformats.org/officeDocument/2006/relationships" xmlns:p="http://schemas.openxmlformats.org/presentationml/2006/main">
  <p:tag name="TIMING" val="|3.3"/>
</p:tagLst>
</file>

<file path=ppt/tags/tag6.xml><?xml version="1.0" encoding="utf-8"?>
<p:tagLst xmlns:a="http://schemas.openxmlformats.org/drawingml/2006/main" xmlns:r="http://schemas.openxmlformats.org/officeDocument/2006/relationships" xmlns:p="http://schemas.openxmlformats.org/presentationml/2006/main">
  <p:tag name="TIMING" val="|17.7"/>
</p:tagLst>
</file>

<file path=ppt/tags/tag7.xml><?xml version="1.0" encoding="utf-8"?>
<p:tagLst xmlns:a="http://schemas.openxmlformats.org/drawingml/2006/main" xmlns:r="http://schemas.openxmlformats.org/officeDocument/2006/relationships" xmlns:p="http://schemas.openxmlformats.org/presentationml/2006/main">
  <p:tag name="TIMING" val="|4.5"/>
</p:tagLst>
</file>

<file path=ppt/tags/tag8.xml><?xml version="1.0" encoding="utf-8"?>
<p:tagLst xmlns:a="http://schemas.openxmlformats.org/drawingml/2006/main" xmlns:r="http://schemas.openxmlformats.org/officeDocument/2006/relationships" xmlns:p="http://schemas.openxmlformats.org/presentationml/2006/main">
  <p:tag name="TIMING" val="|3.3"/>
</p:tagLst>
</file>

<file path=ppt/tags/tag9.xml><?xml version="1.0" encoding="utf-8"?>
<p:tagLst xmlns:a="http://schemas.openxmlformats.org/drawingml/2006/main" xmlns:r="http://schemas.openxmlformats.org/officeDocument/2006/relationships" xmlns:p="http://schemas.openxmlformats.org/presentationml/2006/main">
  <p:tag name="TIMING" val="|7.8|9.7|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38703</TotalTime>
  <Words>2433</Words>
  <Application>Microsoft Macintosh PowerPoint</Application>
  <PresentationFormat>On-screen Show (4:3)</PresentationFormat>
  <Paragraphs>925</Paragraphs>
  <Slides>56</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Gungsuh</vt:lpstr>
      <vt:lpstr>Calibri</vt:lpstr>
      <vt:lpstr>Cambria Math</vt:lpstr>
      <vt:lpstr>Constantia</vt:lpstr>
      <vt:lpstr>Times New Roman</vt:lpstr>
      <vt:lpstr>Verdana</vt:lpstr>
      <vt:lpstr>Wingdings</vt:lpstr>
      <vt:lpstr>Wingdings 2</vt:lpstr>
      <vt:lpstr>流畅</vt:lpstr>
      <vt:lpstr>An Efficient Trie-based Method for Approximate Entity Extraction with Edit-Distance Constraints</vt:lpstr>
      <vt:lpstr>Outline</vt:lpstr>
      <vt:lpstr>Named Entity Recognition</vt:lpstr>
      <vt:lpstr>Automatically add the links</vt:lpstr>
      <vt:lpstr>Real-world Data is Rather Dirty！</vt:lpstr>
      <vt:lpstr>Approximate Entity Extraction</vt:lpstr>
      <vt:lpstr>Outline</vt:lpstr>
      <vt:lpstr>Problem Formulation</vt:lpstr>
      <vt:lpstr>Edit Distance</vt:lpstr>
      <vt:lpstr>State-of-the-art Methods</vt:lpstr>
      <vt:lpstr>Outline</vt:lpstr>
      <vt:lpstr>Observation</vt:lpstr>
      <vt:lpstr>Observation</vt:lpstr>
      <vt:lpstr>Observation</vt:lpstr>
      <vt:lpstr>Trie-based Framework</vt:lpstr>
      <vt:lpstr>Trie-based Framework</vt:lpstr>
      <vt:lpstr>Trie-based Framework</vt:lpstr>
      <vt:lpstr>Trie-search Method</vt:lpstr>
      <vt:lpstr>Trie-search Method</vt:lpstr>
      <vt:lpstr>Trie-search Method</vt:lpstr>
      <vt:lpstr>Trie-search Method</vt:lpstr>
      <vt:lpstr>Trie-search Method</vt:lpstr>
      <vt:lpstr>Trie-search Method</vt:lpstr>
      <vt:lpstr>Trie-search Method</vt:lpstr>
      <vt:lpstr>Trie-search Method</vt:lpstr>
      <vt:lpstr>Outline</vt:lpstr>
      <vt:lpstr>Trie-based Algorithm</vt:lpstr>
      <vt:lpstr>Trie-based Algorithm</vt:lpstr>
      <vt:lpstr>Trie-based Algorithm</vt:lpstr>
      <vt:lpstr>PowerPoint Presentation</vt:lpstr>
      <vt:lpstr>PowerPoint Presentation</vt:lpstr>
      <vt:lpstr>PowerPoint Presentation</vt:lpstr>
      <vt:lpstr>Trie-based Algorithm</vt:lpstr>
      <vt:lpstr>Trie-based Algorithm</vt:lpstr>
      <vt:lpstr>Trie-based Algorithm</vt:lpstr>
      <vt:lpstr>Outline</vt:lpstr>
      <vt:lpstr>Obvservation</vt:lpstr>
      <vt:lpstr>Obvservation</vt:lpstr>
      <vt:lpstr>Obvservation</vt:lpstr>
      <vt:lpstr>Obvservation</vt:lpstr>
      <vt:lpstr>Optimize Object</vt:lpstr>
      <vt:lpstr>Dynamic Way:</vt:lpstr>
      <vt:lpstr>Determining Wg</vt:lpstr>
      <vt:lpstr>Pruning</vt:lpstr>
      <vt:lpstr>Time Comlexity:</vt:lpstr>
      <vt:lpstr>Time Comlexity:</vt:lpstr>
      <vt:lpstr>Time Comlexity:</vt:lpstr>
      <vt:lpstr>Outline</vt:lpstr>
      <vt:lpstr>Experiment Setup</vt:lpstr>
      <vt:lpstr>Search-Extension VS Sort-Extension</vt:lpstr>
      <vt:lpstr>Partition : Even vs Dict+Doc</vt:lpstr>
      <vt:lpstr>Comparison with State-of-the-art Methods</vt:lpstr>
      <vt:lpstr>Scalability with Dictionary Sizes</vt:lpstr>
      <vt:lpstr>Outline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Dong Deng</cp:lastModifiedBy>
  <cp:revision>1489</cp:revision>
  <dcterms:modified xsi:type="dcterms:W3CDTF">2019-05-27T16:26:05Z</dcterms:modified>
</cp:coreProperties>
</file>