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60" r:id="rId5"/>
    <p:sldId id="283" r:id="rId6"/>
    <p:sldId id="261" r:id="rId7"/>
    <p:sldId id="270" r:id="rId8"/>
    <p:sldId id="285" r:id="rId9"/>
    <p:sldId id="319" r:id="rId10"/>
    <p:sldId id="342" r:id="rId11"/>
    <p:sldId id="262" r:id="rId12"/>
    <p:sldId id="263" r:id="rId13"/>
    <p:sldId id="275" r:id="rId14"/>
    <p:sldId id="321" r:id="rId15"/>
    <p:sldId id="324" r:id="rId16"/>
    <p:sldId id="274" r:id="rId17"/>
    <p:sldId id="325" r:id="rId18"/>
    <p:sldId id="326" r:id="rId19"/>
    <p:sldId id="273" r:id="rId20"/>
    <p:sldId id="335" r:id="rId21"/>
    <p:sldId id="290" r:id="rId22"/>
    <p:sldId id="276" r:id="rId23"/>
    <p:sldId id="312" r:id="rId24"/>
    <p:sldId id="329" r:id="rId25"/>
    <p:sldId id="331" r:id="rId26"/>
    <p:sldId id="350" r:id="rId27"/>
    <p:sldId id="315" r:id="rId28"/>
    <p:sldId id="338" r:id="rId29"/>
    <p:sldId id="317" r:id="rId30"/>
    <p:sldId id="272" r:id="rId31"/>
    <p:sldId id="304" r:id="rId32"/>
    <p:sldId id="339" r:id="rId33"/>
    <p:sldId id="305" r:id="rId34"/>
    <p:sldId id="340" r:id="rId35"/>
    <p:sldId id="279" r:id="rId36"/>
    <p:sldId id="306" r:id="rId37"/>
    <p:sldId id="341" r:id="rId38"/>
    <p:sldId id="307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 autoAdjust="0"/>
    <p:restoredTop sz="76395" autoAdjust="0"/>
  </p:normalViewPr>
  <p:slideViewPr>
    <p:cSldViewPr>
      <p:cViewPr varScale="1">
        <p:scale>
          <a:sx n="96" d="100"/>
          <a:sy n="96" d="100"/>
        </p:scale>
        <p:origin x="28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B3897-9301-4BE3-BDD9-D14DDB05DA2E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C5863-56BA-4AA6-9046-DC88B285A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97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77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6408712" cy="3672408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>
                <a:solidFill>
                  <a:schemeClr val="tx1"/>
                </a:solidFill>
              </a:rPr>
              <a:t>Dong Deng, </a:t>
            </a:r>
            <a:r>
              <a:rPr lang="en-US" altLang="zh-CN" sz="2800" dirty="0" err="1">
                <a:solidFill>
                  <a:schemeClr val="tx1"/>
                </a:solidFill>
              </a:rPr>
              <a:t>Guoliang</a:t>
            </a:r>
            <a:r>
              <a:rPr lang="en-US" altLang="zh-CN" sz="2800" dirty="0">
                <a:solidFill>
                  <a:schemeClr val="tx1"/>
                </a:solidFill>
              </a:rPr>
              <a:t> Li, </a:t>
            </a:r>
            <a:r>
              <a:rPr lang="en-US" altLang="zh-CN" sz="2800" dirty="0" err="1">
                <a:solidFill>
                  <a:schemeClr val="tx1"/>
                </a:solidFill>
              </a:rPr>
              <a:t>Jianhua</a:t>
            </a:r>
            <a:r>
              <a:rPr lang="en-US" altLang="zh-CN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</a:rPr>
              <a:t>Feng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</a:rPr>
              <a:t>Database Group, Tsinghua University</a:t>
            </a:r>
          </a:p>
          <a:p>
            <a:endParaRPr lang="en-US" altLang="zh-CN" sz="2400" i="1" dirty="0">
              <a:solidFill>
                <a:schemeClr val="tx1"/>
              </a:solidFill>
            </a:endParaRPr>
          </a:p>
          <a:p>
            <a:endParaRPr lang="en-US" altLang="zh-CN" sz="2400" i="1" dirty="0">
              <a:solidFill>
                <a:schemeClr val="tx1"/>
              </a:solidFill>
            </a:endParaRPr>
          </a:p>
          <a:p>
            <a:endParaRPr lang="en-US" altLang="zh-CN" sz="2400" i="1" dirty="0">
              <a:solidFill>
                <a:schemeClr val="tx1"/>
              </a:solidFill>
            </a:endParaRPr>
          </a:p>
          <a:p>
            <a:endParaRPr lang="en-US" altLang="zh-CN" sz="2400" i="1" dirty="0">
              <a:solidFill>
                <a:schemeClr val="tx1"/>
              </a:solidFill>
            </a:endParaRPr>
          </a:p>
          <a:p>
            <a:endParaRPr lang="en-US" altLang="zh-CN" sz="2400" i="1" dirty="0">
              <a:solidFill>
                <a:schemeClr val="tx1"/>
              </a:solidFill>
            </a:endParaRPr>
          </a:p>
          <a:p>
            <a:r>
              <a:rPr lang="en-US" altLang="zh-CN" sz="2400" i="1" dirty="0">
                <a:solidFill>
                  <a:schemeClr val="tx1"/>
                </a:solidFill>
              </a:rPr>
              <a:t>Present by Dong Deng</a:t>
            </a:r>
            <a:endParaRPr lang="zh-CN" altLang="en-US" sz="240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15358"/>
            <a:ext cx="1714513" cy="170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846640" cy="2403698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A Pivotal Prefix Based Filtering Algorithm for String Similarity Search</a:t>
            </a:r>
            <a:endParaRPr lang="zh-CN" altLang="en-US" sz="4000" dirty="0"/>
          </a:p>
        </p:txBody>
      </p:sp>
      <p:pic>
        <p:nvPicPr>
          <p:cNvPr id="18434" name="Picture 2" descr="ACM SIGMOD City, Country, Y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12" y="0"/>
            <a:ext cx="3518307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2"/>
    </mc:Choice>
    <mc:Fallback xmlns="">
      <p:transition spd="slow" advTm="66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27069" y="2133048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No</a:t>
            </a:r>
            <a:endParaRPr lang="zh-CN" altLang="en-US" sz="3200" b="1" i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Filter-and-Verification Framework</a:t>
            </a:r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4431757" y="2667350"/>
            <a:ext cx="901568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36512" y="2540521"/>
            <a:ext cx="1151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Dataset </a:t>
            </a:r>
            <a:r>
              <a:rPr lang="en-US" altLang="zh-CN" sz="2000" b="1" i="1" dirty="0"/>
              <a:t>R</a:t>
            </a:r>
            <a:endParaRPr lang="zh-CN" altLang="en-US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2072" y="3311356"/>
            <a:ext cx="1290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Threshold</a:t>
            </a:r>
            <a:r>
              <a:rPr lang="en-US" altLang="zh-CN" sz="2000" b="1" i="1" dirty="0"/>
              <a:t> </a:t>
            </a:r>
            <a:r>
              <a:rPr lang="el-GR" altLang="zh-CN" sz="2000" b="1" i="1" dirty="0">
                <a:latin typeface="Times New Roman"/>
                <a:cs typeface="Times New Roman"/>
              </a:rPr>
              <a:t>τ</a:t>
            </a:r>
            <a:endParaRPr lang="zh-CN" altLang="en-US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6880" y="1791425"/>
            <a:ext cx="148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Query string </a:t>
            </a:r>
            <a:r>
              <a:rPr lang="en-US" altLang="zh-CN" b="1" i="1" dirty="0"/>
              <a:t>s</a:t>
            </a:r>
            <a:endParaRPr lang="zh-CN" altLang="en-US" sz="20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8424" y="2508112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Results</a:t>
            </a:r>
            <a:endParaRPr lang="zh-CN" altLang="en-US" sz="2000" b="1" i="1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668344" y="2692778"/>
            <a:ext cx="731133" cy="105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0" idx="3"/>
            <a:endCxn id="17" idx="1"/>
          </p:cNvCxnSpPr>
          <p:nvPr/>
        </p:nvCxnSpPr>
        <p:spPr>
          <a:xfrm flipV="1">
            <a:off x="1115022" y="2739358"/>
            <a:ext cx="1019759" cy="121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134781" y="1767250"/>
            <a:ext cx="2371587" cy="1944216"/>
          </a:xfrm>
          <a:prstGeom prst="rect">
            <a:avLst/>
          </a:prstGeom>
          <a:solidFill>
            <a:schemeClr val="accent1">
              <a:alpha val="4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>
                <a:solidFill>
                  <a:srgbClr val="FF0000"/>
                </a:solidFill>
              </a:rPr>
              <a:t>Filter:</a:t>
            </a: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Signature(s) ∩</a:t>
            </a: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Signature(r) =</a:t>
            </a:r>
            <a:r>
              <a:rPr lang="el-GR" altLang="zh-CN" sz="2400" b="1" dirty="0">
                <a:solidFill>
                  <a:schemeClr val="tx1"/>
                </a:solidFill>
              </a:rPr>
              <a:t> </a:t>
            </a:r>
            <a:r>
              <a:rPr lang="el-GR" altLang="zh-CN" sz="2400" i="1" dirty="0">
                <a:solidFill>
                  <a:schemeClr val="tx1"/>
                </a:solidFill>
                <a:latin typeface="Times New Roman"/>
                <a:cs typeface="Times New Roman"/>
              </a:rPr>
              <a:t>ϕ</a:t>
            </a:r>
            <a:r>
              <a:rPr lang="en-US" altLang="zh-CN" sz="2400" b="1" dirty="0">
                <a:solidFill>
                  <a:schemeClr val="tx1"/>
                </a:solidFill>
              </a:rPr>
              <a:t>?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12198" y="1778367"/>
            <a:ext cx="2299579" cy="1944216"/>
          </a:xfrm>
          <a:prstGeom prst="rect">
            <a:avLst/>
          </a:prstGeom>
          <a:solidFill>
            <a:schemeClr val="accent1">
              <a:alpha val="4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>
                <a:solidFill>
                  <a:srgbClr val="FF0000"/>
                </a:solidFill>
              </a:rPr>
              <a:t>Verify:</a:t>
            </a: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ED(</a:t>
            </a:r>
            <a:r>
              <a:rPr lang="en-US" altLang="zh-CN" sz="2400" b="1" dirty="0" err="1">
                <a:solidFill>
                  <a:schemeClr val="tx1"/>
                </a:solidFill>
              </a:rPr>
              <a:t>r,s</a:t>
            </a:r>
            <a:r>
              <a:rPr lang="en-US" altLang="zh-CN" sz="2400" b="1" dirty="0">
                <a:solidFill>
                  <a:schemeClr val="tx1"/>
                </a:solidFill>
              </a:rPr>
              <a:t>) </a:t>
            </a:r>
            <a:r>
              <a:rPr lang="en-US" altLang="zh-CN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≤</a:t>
            </a:r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r>
              <a:rPr lang="el-GR" altLang="zh-CN" sz="2400" b="1" dirty="0">
                <a:solidFill>
                  <a:schemeClr val="tx1"/>
                </a:solidFill>
              </a:rPr>
              <a:t>τ</a:t>
            </a:r>
            <a:r>
              <a:rPr lang="en-US" altLang="zh-CN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35809" y="2139165"/>
            <a:ext cx="65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Yes</a:t>
            </a:r>
            <a:endParaRPr lang="zh-CN" altLang="en-US" sz="32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187624" y="2348880"/>
            <a:ext cx="76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/>
              <a:t>Index</a:t>
            </a:r>
            <a:endParaRPr lang="zh-CN" altLang="en-US" sz="2400" b="1" i="1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37" y="4281264"/>
            <a:ext cx="6660232" cy="19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7"/>
    </mc:Choice>
    <mc:Fallback xmlns="">
      <p:transition spd="slow" advTm="1350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Preliminary: q</a:t>
            </a:r>
            <a:r>
              <a:rPr lang="en-US" altLang="zh-CN" dirty="0"/>
              <a:t>-gram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en-US" altLang="zh-CN" i="1" dirty="0"/>
              <a:t>q</a:t>
            </a:r>
            <a:r>
              <a:rPr lang="en-US" altLang="zh-CN" dirty="0"/>
              <a:t>-gram of the substring with length </a:t>
            </a:r>
            <a:r>
              <a:rPr lang="en-US" altLang="zh-CN" i="1" dirty="0"/>
              <a:t>q</a:t>
            </a:r>
            <a:r>
              <a:rPr lang="en-US" altLang="zh-CN" dirty="0"/>
              <a:t> 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627784" y="3106642"/>
            <a:ext cx="2720645" cy="3016046"/>
            <a:chOff x="2627784" y="3754714"/>
            <a:chExt cx="2720645" cy="3016046"/>
          </a:xfrm>
        </p:grpSpPr>
        <p:sp>
          <p:nvSpPr>
            <p:cNvPr id="15" name="TextBox 14"/>
            <p:cNvSpPr txBox="1"/>
            <p:nvPr/>
          </p:nvSpPr>
          <p:spPr>
            <a:xfrm>
              <a:off x="2627784" y="3754714"/>
              <a:ext cx="7264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 err="1"/>
                <a:t>yo</a:t>
              </a:r>
              <a:endParaRPr lang="zh-CN" altLang="en-US" sz="4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87113" y="4034456"/>
              <a:ext cx="76495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 err="1"/>
                <a:t>ou</a:t>
              </a:r>
              <a:endParaRPr lang="zh-CN" altLang="en-US" sz="4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75145" y="4417143"/>
              <a:ext cx="66396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 err="1"/>
                <a:t>ut</a:t>
              </a:r>
              <a:endParaRPr lang="zh-CN" altLang="en-US" sz="4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42174" y="4754536"/>
              <a:ext cx="66396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 err="1"/>
                <a:t>tb</a:t>
              </a:r>
              <a:endParaRPr lang="zh-CN" altLang="en-US" sz="4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85250" y="5081468"/>
              <a:ext cx="74411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/>
                <a:t>be</a:t>
              </a:r>
              <a:endParaRPr lang="zh-CN" altLang="en-US" sz="4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55135" y="5402953"/>
              <a:ext cx="6880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 err="1"/>
                <a:t>ec</a:t>
              </a:r>
              <a:endParaRPr lang="zh-CN" altLang="en-US" sz="4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99510" y="5713287"/>
              <a:ext cx="7041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/>
                <a:t>co</a:t>
              </a:r>
              <a:endParaRPr lang="zh-CN" altLang="en-US" sz="4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27984" y="6001319"/>
              <a:ext cx="92044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 err="1"/>
                <a:t>om</a:t>
              </a:r>
              <a:endParaRPr lang="zh-CN" altLang="en-US" sz="44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630262" y="2708920"/>
            <a:ext cx="27303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i="1" dirty="0" err="1"/>
              <a:t>youtbecom</a:t>
            </a:r>
            <a:endParaRPr lang="zh-CN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73285" y="4273932"/>
            <a:ext cx="1222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2-gram</a:t>
            </a:r>
            <a:endParaRPr lang="zh-CN" altLang="en-US" sz="2800" dirty="0"/>
          </a:p>
        </p:txBody>
      </p:sp>
      <p:sp>
        <p:nvSpPr>
          <p:cNvPr id="25" name="右大括号 24"/>
          <p:cNvSpPr/>
          <p:nvPr/>
        </p:nvSpPr>
        <p:spPr>
          <a:xfrm rot="10800000">
            <a:off x="2223867" y="3386384"/>
            <a:ext cx="346984" cy="2562896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65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2"/>
    </mc:Choice>
    <mc:Fallback xmlns="">
      <p:transition spd="slow" advTm="366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707904" y="3251076"/>
            <a:ext cx="474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i="1" dirty="0">
                <a:solidFill>
                  <a:srgbClr val="FF0000"/>
                </a:solidFill>
              </a:rPr>
              <a:t>d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15524" y="3595663"/>
            <a:ext cx="474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i="1" dirty="0">
                <a:solidFill>
                  <a:srgbClr val="FF0000"/>
                </a:solidFill>
              </a:rPr>
              <a:t>d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1856113"/>
            <a:ext cx="474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i="1" dirty="0">
                <a:solidFill>
                  <a:srgbClr val="FF0000"/>
                </a:solidFill>
              </a:rPr>
              <a:t>d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Preliminary:</a:t>
            </a:r>
            <a:r>
              <a:rPr lang="en-US" altLang="zh-CN" dirty="0"/>
              <a:t> </a:t>
            </a:r>
            <a:r>
              <a:rPr lang="en-US" altLang="zh-CN" i="1" dirty="0"/>
              <a:t>q</a:t>
            </a:r>
            <a:r>
              <a:rPr lang="en-US" altLang="zh-CN" dirty="0"/>
              <a:t>-gram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12568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1 edit operation </a:t>
            </a:r>
            <a:r>
              <a:rPr lang="en-US" altLang="zh-CN" sz="2800" dirty="0" err="1"/>
              <a:t>destroies</a:t>
            </a:r>
            <a:r>
              <a:rPr lang="en-US" altLang="zh-CN" sz="2800" dirty="0"/>
              <a:t> at most </a:t>
            </a:r>
            <a:r>
              <a:rPr lang="en-US" altLang="zh-CN" sz="2800" i="1" dirty="0">
                <a:solidFill>
                  <a:srgbClr val="FF0000"/>
                </a:solidFill>
              </a:rPr>
              <a:t>q</a:t>
            </a:r>
            <a:r>
              <a:rPr lang="en-US" altLang="zh-CN" sz="2800" dirty="0"/>
              <a:t> grams. </a:t>
            </a:r>
          </a:p>
          <a:p>
            <a:endParaRPr lang="en-US" altLang="zh-CN" sz="2800" dirty="0">
              <a:latin typeface="Times New Roman"/>
              <a:cs typeface="Times New Roman"/>
            </a:endParaRPr>
          </a:p>
          <a:p>
            <a:endParaRPr lang="en-US" altLang="zh-CN" sz="2800" dirty="0">
              <a:latin typeface="Times New Roman"/>
              <a:cs typeface="Times New Roman"/>
            </a:endParaRPr>
          </a:p>
          <a:p>
            <a:endParaRPr lang="en-US" altLang="zh-CN" sz="2800" dirty="0">
              <a:latin typeface="Times New Roman"/>
              <a:cs typeface="Times New Roman"/>
            </a:endParaRPr>
          </a:p>
          <a:p>
            <a:endParaRPr lang="en-US" altLang="zh-CN" sz="2800" dirty="0">
              <a:latin typeface="Times New Roman"/>
              <a:cs typeface="Times New Roman"/>
            </a:endParaRPr>
          </a:p>
          <a:p>
            <a:endParaRPr lang="en-US" altLang="zh-CN" sz="2800" dirty="0">
              <a:latin typeface="Times New Roman"/>
              <a:cs typeface="Times New Roman"/>
            </a:endParaRPr>
          </a:p>
          <a:p>
            <a:endParaRPr lang="en-US" altLang="zh-CN" sz="2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altLang="zh-CN" sz="2800" dirty="0">
              <a:latin typeface="Times New Roman"/>
              <a:cs typeface="Times New Roman"/>
            </a:endParaRPr>
          </a:p>
          <a:p>
            <a:r>
              <a:rPr lang="en-US" altLang="zh-CN" sz="2800" dirty="0">
                <a:latin typeface="Times New Roman"/>
                <a:cs typeface="Times New Roman"/>
              </a:rPr>
              <a:t>τ </a:t>
            </a:r>
            <a:r>
              <a:rPr lang="en-US" altLang="zh-CN" sz="2800" dirty="0"/>
              <a:t>edit operations destroy</a:t>
            </a:r>
            <a:r>
              <a:rPr lang="en-US" altLang="zh-CN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latin typeface="+mj-lt"/>
                <a:cs typeface="Times New Roman"/>
              </a:rPr>
              <a:t>at most</a:t>
            </a:r>
            <a:r>
              <a:rPr lang="en-US" altLang="zh-CN" sz="2800" dirty="0">
                <a:latin typeface="Times New Roman"/>
                <a:cs typeface="Times New Roman"/>
              </a:rPr>
              <a:t> 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altLang="zh-CN" sz="2800" dirty="0" err="1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/>
              <a:t>grams.</a:t>
            </a:r>
          </a:p>
          <a:p>
            <a:r>
              <a:rPr lang="en-US" altLang="zh-CN" sz="2800" dirty="0"/>
              <a:t>if r and s have more than </a:t>
            </a:r>
            <a:r>
              <a:rPr lang="en-US" altLang="zh-CN" sz="28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en-US" altLang="zh-CN" sz="2800" dirty="0" err="1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/>
              <a:t>mismatch grams, ED(r, s)&gt;</a:t>
            </a:r>
            <a:r>
              <a:rPr lang="en-US" altLang="zh-CN" sz="2800" dirty="0">
                <a:latin typeface="Times New Roman"/>
                <a:cs typeface="Times New Roman"/>
              </a:rPr>
              <a:t>τ</a:t>
            </a:r>
            <a:r>
              <a:rPr lang="en-US" altLang="zh-CN" sz="2800" dirty="0"/>
              <a:t>.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69778" y="1856113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i="1" dirty="0" err="1"/>
              <a:t>yout</a:t>
            </a:r>
            <a:endParaRPr lang="zh-CN" alt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94412" y="1844824"/>
            <a:ext cx="1419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i="1" dirty="0" err="1"/>
              <a:t>ecom</a:t>
            </a:r>
            <a:endParaRPr lang="zh-CN" altLang="en-US" sz="4400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694690" y="2253835"/>
            <a:ext cx="2720645" cy="3016046"/>
            <a:chOff x="2627784" y="3754714"/>
            <a:chExt cx="2720645" cy="3016046"/>
          </a:xfrm>
        </p:grpSpPr>
        <p:sp>
          <p:nvSpPr>
            <p:cNvPr id="21" name="TextBox 20"/>
            <p:cNvSpPr txBox="1"/>
            <p:nvPr/>
          </p:nvSpPr>
          <p:spPr>
            <a:xfrm>
              <a:off x="2627784" y="3754714"/>
              <a:ext cx="7264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 err="1"/>
                <a:t>yo</a:t>
              </a:r>
              <a:endParaRPr lang="zh-CN" altLang="en-US" sz="4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87113" y="4034456"/>
              <a:ext cx="76495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 err="1"/>
                <a:t>ou</a:t>
              </a:r>
              <a:endParaRPr lang="zh-CN" altLang="en-US" sz="4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75145" y="4417143"/>
              <a:ext cx="66396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 err="1"/>
                <a:t>ut</a:t>
              </a:r>
              <a:endParaRPr lang="zh-CN" altLang="en-US" sz="4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42174" y="4754536"/>
              <a:ext cx="3738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/>
                <a:t>t</a:t>
              </a:r>
              <a:endParaRPr lang="zh-CN" altLang="en-US" sz="4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85250" y="5081468"/>
              <a:ext cx="7104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/>
                <a:t>  e</a:t>
              </a:r>
              <a:endParaRPr lang="zh-CN" altLang="en-US" sz="4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55135" y="5402953"/>
              <a:ext cx="68800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 err="1"/>
                <a:t>ec</a:t>
              </a:r>
              <a:endParaRPr lang="zh-CN" altLang="en-US" sz="4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99510" y="5713287"/>
              <a:ext cx="7041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/>
                <a:t>co</a:t>
              </a:r>
              <a:endParaRPr lang="zh-CN" altLang="en-US" sz="4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27984" y="6001319"/>
              <a:ext cx="92044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 err="1"/>
                <a:t>om</a:t>
              </a:r>
              <a:endParaRPr lang="zh-CN" altLang="en-US" sz="4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263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"/>
    </mc:Choice>
    <mc:Fallback xmlns="">
      <p:transition spd="slow" advTm="51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Preliminary: </a:t>
            </a:r>
            <a:r>
              <a:rPr lang="en-US" altLang="zh-CN" dirty="0"/>
              <a:t>Prefix Filter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80597" y="1268760"/>
            <a:ext cx="5433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dirty="0"/>
              <a:t>Sort all q-grams by global ordering, such as </a:t>
            </a:r>
            <a:r>
              <a:rPr lang="en-US" altLang="zh-CN" sz="2000" i="1" dirty="0" err="1"/>
              <a:t>idf</a:t>
            </a:r>
            <a:endParaRPr lang="en-US" altLang="zh-CN" sz="2000" i="1" dirty="0"/>
          </a:p>
        </p:txBody>
      </p:sp>
      <p:sp>
        <p:nvSpPr>
          <p:cNvPr id="12" name="矩形 11"/>
          <p:cNvSpPr/>
          <p:nvPr/>
        </p:nvSpPr>
        <p:spPr>
          <a:xfrm>
            <a:off x="289527" y="5477162"/>
            <a:ext cx="2407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/>
              <a:t>             Pre(s)</a:t>
            </a:r>
          </a:p>
        </p:txBody>
      </p:sp>
      <p:sp>
        <p:nvSpPr>
          <p:cNvPr id="7" name="矩形 6"/>
          <p:cNvSpPr/>
          <p:nvPr/>
        </p:nvSpPr>
        <p:spPr>
          <a:xfrm>
            <a:off x="1394501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969449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545513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20461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276180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851128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427192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002140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578204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153152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729216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304164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51520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826468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393385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968333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544397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119345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275064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850012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426076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001024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577088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152036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728100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303048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250404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825352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97470" y="1844824"/>
            <a:ext cx="4564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000" dirty="0"/>
              <a:t>q(</a:t>
            </a:r>
            <a:r>
              <a:rPr lang="en-US" altLang="zh-CN" sz="2000" i="1" dirty="0"/>
              <a:t>r</a:t>
            </a:r>
            <a:r>
              <a:rPr lang="en-US" altLang="zh-CN" sz="2000" dirty="0"/>
              <a:t>) : The sorted </a:t>
            </a:r>
            <a:r>
              <a:rPr lang="en-US" altLang="zh-CN" sz="2000" i="1" dirty="0"/>
              <a:t>q</a:t>
            </a:r>
            <a:r>
              <a:rPr lang="en-US" altLang="zh-CN" sz="2000" dirty="0"/>
              <a:t>-gram set of string </a:t>
            </a:r>
            <a:r>
              <a:rPr lang="en-US" altLang="zh-CN" sz="2000" i="1" dirty="0"/>
              <a:t>r</a:t>
            </a:r>
          </a:p>
        </p:txBody>
      </p:sp>
      <p:sp>
        <p:nvSpPr>
          <p:cNvPr id="9" name="右大括号 8"/>
          <p:cNvSpPr/>
          <p:nvPr/>
        </p:nvSpPr>
        <p:spPr>
          <a:xfrm rot="16200000">
            <a:off x="4391824" y="-1935439"/>
            <a:ext cx="346984" cy="8627592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右大括号 44"/>
          <p:cNvSpPr/>
          <p:nvPr/>
        </p:nvSpPr>
        <p:spPr>
          <a:xfrm rot="5400000">
            <a:off x="1819534" y="3568233"/>
            <a:ext cx="346984" cy="3406998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053872" y="2020778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/>
              <a:t>Pre(r)</a:t>
            </a:r>
          </a:p>
        </p:txBody>
      </p:sp>
      <p:sp>
        <p:nvSpPr>
          <p:cNvPr id="47" name="右大括号 46"/>
          <p:cNvSpPr/>
          <p:nvPr/>
        </p:nvSpPr>
        <p:spPr>
          <a:xfrm rot="5400000">
            <a:off x="4391824" y="1245967"/>
            <a:ext cx="346984" cy="8627592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2555776" y="5621178"/>
            <a:ext cx="4518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000" dirty="0"/>
              <a:t>q(</a:t>
            </a:r>
            <a:r>
              <a:rPr lang="en-US" altLang="zh-CN" sz="2000" i="1" dirty="0"/>
              <a:t>s</a:t>
            </a:r>
            <a:r>
              <a:rPr lang="en-US" altLang="zh-CN" sz="2000" dirty="0"/>
              <a:t>): The sorted </a:t>
            </a:r>
            <a:r>
              <a:rPr lang="en-US" altLang="zh-CN" sz="2000" i="1" dirty="0"/>
              <a:t>q</a:t>
            </a:r>
            <a:r>
              <a:rPr lang="en-US" altLang="zh-CN" sz="2000" dirty="0"/>
              <a:t>-gram set of string </a:t>
            </a:r>
            <a:r>
              <a:rPr lang="en-US" altLang="zh-CN" sz="2000" i="1" dirty="0"/>
              <a:t>s</a:t>
            </a:r>
          </a:p>
        </p:txBody>
      </p:sp>
      <p:sp>
        <p:nvSpPr>
          <p:cNvPr id="49" name="右大括号 48"/>
          <p:cNvSpPr/>
          <p:nvPr/>
        </p:nvSpPr>
        <p:spPr>
          <a:xfrm rot="16200000">
            <a:off x="1781528" y="962890"/>
            <a:ext cx="346984" cy="3406998"/>
          </a:xfrm>
          <a:prstGeom prst="rightBrace">
            <a:avLst>
              <a:gd name="adj1" fmla="val 59753"/>
              <a:gd name="adj2" fmla="val 461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67755" y="3494567"/>
            <a:ext cx="3174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/>
              <a:t>Pre(</a:t>
            </a:r>
            <a:r>
              <a:rPr lang="en-US" altLang="zh-CN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 is the prefix of q(</a:t>
            </a:r>
            <a:r>
              <a:rPr lang="en-US" altLang="zh-CN" sz="2000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</a:t>
            </a:r>
          </a:p>
          <a:p>
            <a:pPr lvl="1">
              <a:lnSpc>
                <a:spcPct val="200000"/>
              </a:lnSpc>
            </a:pPr>
            <a:r>
              <a:rPr lang="en-US" altLang="zh-CN" sz="2000" i="1" dirty="0"/>
              <a:t>|Pre(</a:t>
            </a:r>
            <a:r>
              <a:rPr lang="en-US" altLang="zh-CN" sz="2000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)|= q</a:t>
            </a:r>
            <a:r>
              <a:rPr lang="el-GR" altLang="zh-CN" sz="2000" i="1" dirty="0"/>
              <a:t>τ</a:t>
            </a:r>
            <a:r>
              <a:rPr lang="en-US" altLang="zh-CN" sz="2000" i="1" dirty="0"/>
              <a:t>+1</a:t>
            </a:r>
          </a:p>
        </p:txBody>
      </p:sp>
      <p:sp>
        <p:nvSpPr>
          <p:cNvPr id="42" name="矩形 41"/>
          <p:cNvSpPr/>
          <p:nvPr/>
        </p:nvSpPr>
        <p:spPr>
          <a:xfrm>
            <a:off x="551804" y="6207695"/>
            <a:ext cx="8340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i="1" dirty="0">
                <a:solidFill>
                  <a:srgbClr val="FF0000"/>
                </a:solidFill>
              </a:rPr>
              <a:t>Prefix Filter:  </a:t>
            </a:r>
            <a:r>
              <a:rPr lang="en-US" altLang="zh-CN" sz="2400" i="1" dirty="0"/>
              <a:t>If pre(r) ∩ pre(s)</a:t>
            </a:r>
            <a:r>
              <a:rPr lang="el-GR" altLang="zh-CN" sz="2400" i="1" dirty="0"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latin typeface="Times New Roman"/>
                <a:cs typeface="Times New Roman"/>
              </a:rPr>
              <a:t>=</a:t>
            </a:r>
            <a:r>
              <a:rPr lang="en-US" altLang="zh-CN" sz="2400" i="1" dirty="0"/>
              <a:t> </a:t>
            </a:r>
            <a:r>
              <a:rPr lang="el-GR" altLang="zh-CN" sz="2400" i="1" dirty="0">
                <a:latin typeface="Times New Roman"/>
                <a:cs typeface="Times New Roman"/>
              </a:rPr>
              <a:t>ϕ</a:t>
            </a:r>
            <a:r>
              <a:rPr lang="en-US" altLang="zh-CN" sz="2400" i="1" dirty="0">
                <a:latin typeface="Times New Roman"/>
                <a:cs typeface="Times New Roman"/>
              </a:rPr>
              <a:t>, </a:t>
            </a:r>
            <a:r>
              <a:rPr lang="en-US" altLang="zh-CN" sz="2400" i="1" dirty="0"/>
              <a:t>ED(</a:t>
            </a:r>
            <a:r>
              <a:rPr lang="en-US" altLang="zh-CN" sz="2400" i="1" dirty="0" err="1"/>
              <a:t>r,s</a:t>
            </a:r>
            <a:r>
              <a:rPr lang="en-US" altLang="zh-CN" sz="2400" i="1" dirty="0"/>
              <a:t>) &gt; </a:t>
            </a:r>
            <a:r>
              <a:rPr lang="el-GR" altLang="zh-CN" sz="2400" i="1" dirty="0"/>
              <a:t>τ</a:t>
            </a:r>
            <a:r>
              <a:rPr lang="en-US" altLang="zh-CN" sz="2400" i="1" dirty="0"/>
              <a:t> </a:t>
            </a:r>
          </a:p>
        </p:txBody>
      </p:sp>
      <p:sp>
        <p:nvSpPr>
          <p:cNvPr id="43" name="矩形 42"/>
          <p:cNvSpPr/>
          <p:nvPr/>
        </p:nvSpPr>
        <p:spPr>
          <a:xfrm>
            <a:off x="6012160" y="2308810"/>
            <a:ext cx="2025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/>
              <a:t>suffix(r)</a:t>
            </a:r>
          </a:p>
        </p:txBody>
      </p:sp>
      <p:sp>
        <p:nvSpPr>
          <p:cNvPr id="44" name="右大括号 43"/>
          <p:cNvSpPr/>
          <p:nvPr/>
        </p:nvSpPr>
        <p:spPr>
          <a:xfrm rot="16200000">
            <a:off x="6453493" y="382324"/>
            <a:ext cx="256094" cy="4595144"/>
          </a:xfrm>
          <a:prstGeom prst="rightBrace">
            <a:avLst>
              <a:gd name="adj1" fmla="val 59753"/>
              <a:gd name="adj2" fmla="val 461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02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"/>
    </mc:Choice>
    <mc:Fallback xmlns="">
      <p:transition spd="slow" advTm="57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Preliminary: </a:t>
            </a:r>
            <a:r>
              <a:rPr lang="en-US" altLang="zh-CN" dirty="0"/>
              <a:t>Prefix Filter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80597" y="1268760"/>
            <a:ext cx="5433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dirty="0"/>
              <a:t>Sort all q-grams by global ordering, such as </a:t>
            </a:r>
            <a:r>
              <a:rPr lang="en-US" altLang="zh-CN" sz="2000" i="1" dirty="0" err="1"/>
              <a:t>idf</a:t>
            </a:r>
            <a:endParaRPr lang="en-US" altLang="zh-CN" sz="2000" i="1" dirty="0"/>
          </a:p>
        </p:txBody>
      </p:sp>
      <p:sp>
        <p:nvSpPr>
          <p:cNvPr id="12" name="矩形 11"/>
          <p:cNvSpPr/>
          <p:nvPr/>
        </p:nvSpPr>
        <p:spPr>
          <a:xfrm>
            <a:off x="289527" y="5477162"/>
            <a:ext cx="2407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/>
              <a:t>             Pre(s)</a:t>
            </a:r>
          </a:p>
        </p:txBody>
      </p:sp>
      <p:sp>
        <p:nvSpPr>
          <p:cNvPr id="7" name="矩形 6"/>
          <p:cNvSpPr/>
          <p:nvPr/>
        </p:nvSpPr>
        <p:spPr>
          <a:xfrm>
            <a:off x="1394501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5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69449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6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45513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11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20461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12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76180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13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51128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427192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002140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578204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153152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729216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304164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51520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1</a:t>
            </a:r>
            <a:endParaRPr lang="zh-CN" altLang="en-US" i="1" baseline="-25000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6468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2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93385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rgbClr val="FF0000"/>
                </a:solidFill>
              </a:rPr>
              <a:t>g</a:t>
            </a:r>
            <a:r>
              <a:rPr lang="en-US" altLang="zh-CN" sz="2400" i="1" baseline="-25000" dirty="0">
                <a:solidFill>
                  <a:srgbClr val="FF0000"/>
                </a:solidFill>
              </a:rPr>
              <a:t>7</a:t>
            </a:r>
            <a:endParaRPr lang="zh-CN" altLang="en-US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68333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rgbClr val="FF0000"/>
                </a:solidFill>
              </a:rPr>
              <a:t>g</a:t>
            </a:r>
            <a:r>
              <a:rPr lang="en-US" altLang="zh-CN" sz="2400" i="1" baseline="-25000" dirty="0">
                <a:solidFill>
                  <a:srgbClr val="FF0000"/>
                </a:solidFill>
              </a:rPr>
              <a:t>8</a:t>
            </a:r>
            <a:endParaRPr lang="zh-CN" altLang="en-US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44397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rgbClr val="FF0000"/>
                </a:solidFill>
              </a:rPr>
              <a:t>g</a:t>
            </a:r>
            <a:r>
              <a:rPr lang="en-US" altLang="zh-CN" sz="2400" i="1" baseline="-25000" dirty="0">
                <a:solidFill>
                  <a:srgbClr val="FF0000"/>
                </a:solidFill>
              </a:rPr>
              <a:t>9</a:t>
            </a:r>
            <a:endParaRPr lang="zh-CN" altLang="en-US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119345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rgbClr val="FF0000"/>
                </a:solidFill>
              </a:rPr>
              <a:t>g</a:t>
            </a:r>
            <a:r>
              <a:rPr lang="en-US" altLang="zh-CN" sz="2400" i="1" baseline="-25000" dirty="0">
                <a:solidFill>
                  <a:srgbClr val="FF0000"/>
                </a:solidFill>
              </a:rPr>
              <a:t>10</a:t>
            </a:r>
            <a:endParaRPr lang="zh-CN" altLang="en-US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275064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12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850012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426076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001024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577088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152036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728100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303048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250404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rgbClr val="FF0000"/>
                </a:solidFill>
              </a:rPr>
              <a:t>g</a:t>
            </a:r>
            <a:r>
              <a:rPr lang="en-US" altLang="zh-CN" sz="2400" i="1" baseline="-25000" dirty="0">
                <a:solidFill>
                  <a:srgbClr val="FF0000"/>
                </a:solidFill>
              </a:rPr>
              <a:t>3</a:t>
            </a:r>
            <a:endParaRPr lang="zh-CN" altLang="en-US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25352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rgbClr val="FF0000"/>
                </a:solidFill>
              </a:rPr>
              <a:t>g</a:t>
            </a:r>
            <a:r>
              <a:rPr lang="en-US" altLang="zh-CN" sz="2400" i="1" baseline="-25000" dirty="0">
                <a:solidFill>
                  <a:srgbClr val="FF0000"/>
                </a:solidFill>
              </a:rPr>
              <a:t>4</a:t>
            </a:r>
            <a:endParaRPr lang="zh-CN" altLang="en-US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7470" y="1844824"/>
            <a:ext cx="4564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000" dirty="0"/>
              <a:t>q(</a:t>
            </a:r>
            <a:r>
              <a:rPr lang="en-US" altLang="zh-CN" sz="2000" i="1" dirty="0"/>
              <a:t>r</a:t>
            </a:r>
            <a:r>
              <a:rPr lang="en-US" altLang="zh-CN" sz="2000" dirty="0"/>
              <a:t>) : The sorted </a:t>
            </a:r>
            <a:r>
              <a:rPr lang="en-US" altLang="zh-CN" sz="2000" i="1" dirty="0"/>
              <a:t>q</a:t>
            </a:r>
            <a:r>
              <a:rPr lang="en-US" altLang="zh-CN" sz="2000" dirty="0"/>
              <a:t>-gram set of string </a:t>
            </a:r>
            <a:r>
              <a:rPr lang="en-US" altLang="zh-CN" sz="2000" i="1" dirty="0"/>
              <a:t>r</a:t>
            </a:r>
          </a:p>
        </p:txBody>
      </p:sp>
      <p:sp>
        <p:nvSpPr>
          <p:cNvPr id="9" name="右大括号 8"/>
          <p:cNvSpPr/>
          <p:nvPr/>
        </p:nvSpPr>
        <p:spPr>
          <a:xfrm rot="16200000">
            <a:off x="4391824" y="-1935439"/>
            <a:ext cx="346984" cy="8627592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右大括号 44"/>
          <p:cNvSpPr/>
          <p:nvPr/>
        </p:nvSpPr>
        <p:spPr>
          <a:xfrm rot="5400000">
            <a:off x="1819534" y="3568233"/>
            <a:ext cx="346984" cy="3406998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053872" y="2020778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/>
              <a:t>Pre(r)</a:t>
            </a:r>
          </a:p>
        </p:txBody>
      </p:sp>
      <p:sp>
        <p:nvSpPr>
          <p:cNvPr id="47" name="右大括号 46"/>
          <p:cNvSpPr/>
          <p:nvPr/>
        </p:nvSpPr>
        <p:spPr>
          <a:xfrm rot="5400000">
            <a:off x="4391824" y="1245967"/>
            <a:ext cx="346984" cy="8627592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2555776" y="5621178"/>
            <a:ext cx="4518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000" dirty="0"/>
              <a:t>q(</a:t>
            </a:r>
            <a:r>
              <a:rPr lang="en-US" altLang="zh-CN" sz="2000" i="1" dirty="0"/>
              <a:t>s</a:t>
            </a:r>
            <a:r>
              <a:rPr lang="en-US" altLang="zh-CN" sz="2000" dirty="0"/>
              <a:t>): The sorted </a:t>
            </a:r>
            <a:r>
              <a:rPr lang="en-US" altLang="zh-CN" sz="2000" i="1" dirty="0"/>
              <a:t>q</a:t>
            </a:r>
            <a:r>
              <a:rPr lang="en-US" altLang="zh-CN" sz="2000" dirty="0"/>
              <a:t>-gram set of string </a:t>
            </a:r>
            <a:r>
              <a:rPr lang="en-US" altLang="zh-CN" sz="2000" i="1" dirty="0"/>
              <a:t>s</a:t>
            </a:r>
          </a:p>
        </p:txBody>
      </p:sp>
      <p:sp>
        <p:nvSpPr>
          <p:cNvPr id="49" name="右大括号 48"/>
          <p:cNvSpPr/>
          <p:nvPr/>
        </p:nvSpPr>
        <p:spPr>
          <a:xfrm rot="16200000">
            <a:off x="1781528" y="962890"/>
            <a:ext cx="346984" cy="3406998"/>
          </a:xfrm>
          <a:prstGeom prst="rightBrace">
            <a:avLst>
              <a:gd name="adj1" fmla="val 59753"/>
              <a:gd name="adj2" fmla="val 461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67755" y="3494567"/>
            <a:ext cx="3174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/>
              <a:t>Pre(</a:t>
            </a:r>
            <a:r>
              <a:rPr lang="en-US" altLang="zh-CN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 is the prefix of q(</a:t>
            </a:r>
            <a:r>
              <a:rPr lang="en-US" altLang="zh-CN" sz="2000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</a:t>
            </a:r>
          </a:p>
          <a:p>
            <a:pPr lvl="1">
              <a:lnSpc>
                <a:spcPct val="200000"/>
              </a:lnSpc>
            </a:pPr>
            <a:r>
              <a:rPr lang="en-US" altLang="zh-CN" sz="2000" i="1" dirty="0"/>
              <a:t>    |Pre(</a:t>
            </a:r>
            <a:r>
              <a:rPr lang="en-US" altLang="zh-CN" sz="2000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)|= q</a:t>
            </a:r>
            <a:r>
              <a:rPr lang="el-GR" altLang="zh-CN" sz="2000" i="1" dirty="0"/>
              <a:t>τ</a:t>
            </a:r>
            <a:r>
              <a:rPr lang="en-US" altLang="zh-CN" sz="2000" i="1" dirty="0"/>
              <a:t>+1</a:t>
            </a:r>
          </a:p>
        </p:txBody>
      </p:sp>
      <p:sp>
        <p:nvSpPr>
          <p:cNvPr id="42" name="矩形 41"/>
          <p:cNvSpPr/>
          <p:nvPr/>
        </p:nvSpPr>
        <p:spPr>
          <a:xfrm>
            <a:off x="551804" y="6207695"/>
            <a:ext cx="8340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i="1" dirty="0">
                <a:solidFill>
                  <a:srgbClr val="FF0000"/>
                </a:solidFill>
              </a:rPr>
              <a:t>Prefix Filter:  </a:t>
            </a:r>
            <a:r>
              <a:rPr lang="en-US" altLang="zh-CN" sz="2400" i="1" dirty="0"/>
              <a:t>If pre(r) ∩ pre(s)</a:t>
            </a:r>
            <a:r>
              <a:rPr lang="el-GR" altLang="zh-CN" sz="2400" i="1" dirty="0"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latin typeface="Times New Roman"/>
                <a:cs typeface="Times New Roman"/>
              </a:rPr>
              <a:t>=</a:t>
            </a:r>
            <a:r>
              <a:rPr lang="en-US" altLang="zh-CN" sz="2400" i="1" dirty="0"/>
              <a:t> </a:t>
            </a:r>
            <a:r>
              <a:rPr lang="el-GR" altLang="zh-CN" sz="2400" i="1" dirty="0">
                <a:latin typeface="Times New Roman"/>
                <a:cs typeface="Times New Roman"/>
              </a:rPr>
              <a:t>ϕ</a:t>
            </a:r>
            <a:r>
              <a:rPr lang="en-US" altLang="zh-CN" sz="2400" i="1" dirty="0">
                <a:latin typeface="Times New Roman"/>
                <a:cs typeface="Times New Roman"/>
              </a:rPr>
              <a:t>, </a:t>
            </a:r>
            <a:r>
              <a:rPr lang="en-US" altLang="zh-CN" sz="2400" i="1" dirty="0"/>
              <a:t>ED(</a:t>
            </a:r>
            <a:r>
              <a:rPr lang="en-US" altLang="zh-CN" sz="2400" i="1" dirty="0" err="1"/>
              <a:t>r,s</a:t>
            </a:r>
            <a:r>
              <a:rPr lang="en-US" altLang="zh-CN" sz="2400" i="1" dirty="0"/>
              <a:t>) &gt; </a:t>
            </a:r>
            <a:r>
              <a:rPr lang="el-GR" altLang="zh-CN" sz="2400" i="1" dirty="0"/>
              <a:t>τ</a:t>
            </a:r>
            <a:r>
              <a:rPr lang="en-US" altLang="zh-CN" sz="2400" i="1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4152" y="3263734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4919683" y="3280081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5615049" y="3284984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6228184" y="3284984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6890694" y="3284984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7538766" y="3284984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54" name="矩形 53"/>
          <p:cNvSpPr/>
          <p:nvPr/>
        </p:nvSpPr>
        <p:spPr>
          <a:xfrm>
            <a:off x="6012160" y="2308810"/>
            <a:ext cx="2025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/>
              <a:t>suffix(r)</a:t>
            </a:r>
          </a:p>
        </p:txBody>
      </p:sp>
      <p:sp>
        <p:nvSpPr>
          <p:cNvPr id="55" name="右大括号 54"/>
          <p:cNvSpPr/>
          <p:nvPr/>
        </p:nvSpPr>
        <p:spPr>
          <a:xfrm rot="16200000">
            <a:off x="6453493" y="382324"/>
            <a:ext cx="256094" cy="4595144"/>
          </a:xfrm>
          <a:prstGeom prst="rightBrace">
            <a:avLst>
              <a:gd name="adj1" fmla="val 59753"/>
              <a:gd name="adj2" fmla="val 461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8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"/>
    </mc:Choice>
    <mc:Fallback xmlns="">
      <p:transition spd="slow" advTm="46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707904" y="1856113"/>
            <a:ext cx="474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i="1" dirty="0">
                <a:solidFill>
                  <a:srgbClr val="FF0000"/>
                </a:solidFill>
              </a:rPr>
              <a:t>d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15524" y="3148588"/>
            <a:ext cx="474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i="1" dirty="0">
                <a:solidFill>
                  <a:srgbClr val="FF0000"/>
                </a:solidFill>
              </a:rPr>
              <a:t>d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i="1" dirty="0"/>
              <a:t>Preliminary:</a:t>
            </a:r>
            <a:r>
              <a:rPr lang="en-US" altLang="zh-CN" dirty="0"/>
              <a:t> disjoint q-gram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46856" y="1484784"/>
            <a:ext cx="9299376" cy="5112568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One edit operation </a:t>
            </a:r>
            <a:r>
              <a:rPr lang="en-US" altLang="zh-CN" sz="2800" dirty="0" err="1"/>
              <a:t>destroies</a:t>
            </a:r>
            <a:r>
              <a:rPr lang="en-US" altLang="zh-CN" sz="2800" dirty="0"/>
              <a:t> at most </a:t>
            </a:r>
            <a:r>
              <a:rPr lang="en-US" altLang="zh-CN" sz="2800" i="1" dirty="0">
                <a:solidFill>
                  <a:srgbClr val="FF0000"/>
                </a:solidFill>
              </a:rPr>
              <a:t>1</a:t>
            </a: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disjoint</a:t>
            </a:r>
            <a:r>
              <a:rPr lang="en-US" altLang="zh-CN" sz="2800" dirty="0"/>
              <a:t> gram. </a:t>
            </a:r>
          </a:p>
          <a:p>
            <a:endParaRPr lang="en-US" altLang="zh-CN" sz="2800" dirty="0">
              <a:latin typeface="Times New Roman"/>
              <a:cs typeface="Times New Roman"/>
            </a:endParaRPr>
          </a:p>
          <a:p>
            <a:endParaRPr lang="en-US" altLang="zh-CN" sz="2800" dirty="0">
              <a:latin typeface="Times New Roman"/>
              <a:cs typeface="Times New Roman"/>
            </a:endParaRPr>
          </a:p>
          <a:p>
            <a:endParaRPr lang="en-US" altLang="zh-CN" sz="2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altLang="zh-CN" sz="2800" dirty="0">
              <a:latin typeface="Times New Roman"/>
              <a:cs typeface="Times New Roman"/>
            </a:endParaRPr>
          </a:p>
          <a:p>
            <a:r>
              <a:rPr lang="en-US" altLang="zh-CN" sz="2800" dirty="0">
                <a:latin typeface="Times New Roman"/>
                <a:cs typeface="Times New Roman"/>
              </a:rPr>
              <a:t>τ </a:t>
            </a:r>
            <a:r>
              <a:rPr lang="en-US" altLang="zh-CN" sz="2800" dirty="0"/>
              <a:t>edit operations destroy</a:t>
            </a:r>
            <a:r>
              <a:rPr lang="en-US" altLang="zh-CN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latin typeface="+mj-lt"/>
                <a:cs typeface="Times New Roman"/>
              </a:rPr>
              <a:t>at most</a:t>
            </a:r>
            <a:r>
              <a:rPr lang="en-US" altLang="zh-CN" sz="2800" dirty="0"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disjoint</a:t>
            </a:r>
            <a:r>
              <a:rPr lang="en-US" altLang="zh-CN" sz="2800" dirty="0"/>
              <a:t> grams.</a:t>
            </a:r>
          </a:p>
          <a:p>
            <a:r>
              <a:rPr lang="en-US" altLang="zh-CN" sz="2800" dirty="0"/>
              <a:t>if r and s have more than </a:t>
            </a:r>
            <a:r>
              <a:rPr lang="en-US" altLang="zh-CN" sz="2800" dirty="0">
                <a:solidFill>
                  <a:srgbClr val="FF0000"/>
                </a:solidFill>
                <a:latin typeface="Times New Roman"/>
                <a:cs typeface="Times New Roman"/>
              </a:rPr>
              <a:t>τ </a:t>
            </a:r>
            <a:r>
              <a:rPr lang="en-US" altLang="zh-CN" sz="2800" dirty="0"/>
              <a:t>mismatch </a:t>
            </a:r>
            <a:r>
              <a:rPr lang="en-US" altLang="zh-CN" sz="2800" dirty="0">
                <a:solidFill>
                  <a:srgbClr val="FF0000"/>
                </a:solidFill>
              </a:rPr>
              <a:t>disjoint</a:t>
            </a:r>
            <a:r>
              <a:rPr lang="en-US" altLang="zh-CN" sz="2800" dirty="0"/>
              <a:t> grams, ED(r, s)&gt; </a:t>
            </a:r>
            <a:r>
              <a:rPr lang="en-US" altLang="zh-CN" sz="2800" dirty="0">
                <a:latin typeface="Times New Roman"/>
                <a:cs typeface="Times New Roman"/>
              </a:rPr>
              <a:t>τ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669778" y="1856113"/>
            <a:ext cx="1205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i="1" dirty="0" err="1"/>
              <a:t>yout</a:t>
            </a:r>
            <a:endParaRPr lang="zh-CN" alt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94412" y="1844824"/>
            <a:ext cx="1419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i="1" dirty="0" err="1"/>
              <a:t>ecom</a:t>
            </a:r>
            <a:endParaRPr lang="zh-CN" altLang="en-US" sz="4400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694690" y="2253835"/>
            <a:ext cx="2695931" cy="1942539"/>
            <a:chOff x="2627784" y="3754714"/>
            <a:chExt cx="2695931" cy="1942539"/>
          </a:xfrm>
        </p:grpSpPr>
        <p:sp>
          <p:nvSpPr>
            <p:cNvPr id="25" name="TextBox 24"/>
            <p:cNvSpPr txBox="1"/>
            <p:nvPr/>
          </p:nvSpPr>
          <p:spPr>
            <a:xfrm>
              <a:off x="3660536" y="4641847"/>
              <a:ext cx="7104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/>
                <a:t>  e</a:t>
              </a:r>
              <a:endParaRPr lang="zh-CN" altLang="en-US" sz="4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27784" y="3754714"/>
              <a:ext cx="72648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 err="1"/>
                <a:t>yo</a:t>
              </a:r>
              <a:endParaRPr lang="zh-CN" altLang="en-US" sz="4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36942" y="4185085"/>
              <a:ext cx="66396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 err="1"/>
                <a:t>ut</a:t>
              </a:r>
              <a:endParaRPr lang="zh-CN" altLang="en-US" sz="4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42174" y="4754536"/>
              <a:ext cx="18473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03270" y="4927812"/>
              <a:ext cx="92044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i="1" dirty="0" err="1"/>
                <a:t>om</a:t>
              </a:r>
              <a:endParaRPr lang="zh-CN" altLang="en-US" sz="4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651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"/>
    </mc:Choice>
    <mc:Fallback xmlns="">
      <p:transition spd="slow" advTm="90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2555776" y="5621178"/>
            <a:ext cx="4518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000" dirty="0"/>
              <a:t>q(</a:t>
            </a:r>
            <a:r>
              <a:rPr lang="en-US" altLang="zh-CN" sz="2000" i="1" dirty="0"/>
              <a:t>s</a:t>
            </a:r>
            <a:r>
              <a:rPr lang="en-US" altLang="zh-CN" sz="2000" dirty="0"/>
              <a:t>): The sorted </a:t>
            </a:r>
            <a:r>
              <a:rPr lang="en-US" altLang="zh-CN" sz="2000" i="1" dirty="0"/>
              <a:t>q</a:t>
            </a:r>
            <a:r>
              <a:rPr lang="en-US" altLang="zh-CN" sz="2000" dirty="0"/>
              <a:t>-gram set of string </a:t>
            </a:r>
            <a:r>
              <a:rPr lang="en-US" altLang="zh-CN" sz="2000" i="1" dirty="0"/>
              <a:t>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Pivotal Prefix Filter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80597" y="1268760"/>
            <a:ext cx="5433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dirty="0"/>
              <a:t>Sort all q-grams by global ordering, such as </a:t>
            </a:r>
            <a:r>
              <a:rPr lang="en-US" altLang="zh-CN" sz="2000" i="1" dirty="0" err="1"/>
              <a:t>idf</a:t>
            </a:r>
            <a:endParaRPr lang="en-US" altLang="zh-CN" sz="2000" i="1" dirty="0"/>
          </a:p>
        </p:txBody>
      </p:sp>
      <p:sp>
        <p:nvSpPr>
          <p:cNvPr id="12" name="矩形 11"/>
          <p:cNvSpPr/>
          <p:nvPr/>
        </p:nvSpPr>
        <p:spPr>
          <a:xfrm>
            <a:off x="289527" y="5477162"/>
            <a:ext cx="2407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/>
              <a:t>             Pre(s)</a:t>
            </a:r>
          </a:p>
        </p:txBody>
      </p:sp>
      <p:sp>
        <p:nvSpPr>
          <p:cNvPr id="7" name="矩形 6"/>
          <p:cNvSpPr/>
          <p:nvPr/>
        </p:nvSpPr>
        <p:spPr>
          <a:xfrm>
            <a:off x="1394501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969449" y="2823827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545513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20461" y="2823827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276180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851128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427192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002140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578204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153152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729216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304164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51520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26468" y="2823827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393385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968333" y="4725144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544397" y="4725144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119345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275064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850012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426076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001024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577088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152036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728100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303048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250404" y="4725144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825352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97470" y="1844824"/>
            <a:ext cx="4564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000" dirty="0"/>
              <a:t>q(</a:t>
            </a:r>
            <a:r>
              <a:rPr lang="en-US" altLang="zh-CN" sz="2000" i="1" dirty="0"/>
              <a:t>r</a:t>
            </a:r>
            <a:r>
              <a:rPr lang="en-US" altLang="zh-CN" sz="2000" dirty="0"/>
              <a:t>) : The sorted </a:t>
            </a:r>
            <a:r>
              <a:rPr lang="en-US" altLang="zh-CN" sz="2000" i="1" dirty="0"/>
              <a:t>q</a:t>
            </a:r>
            <a:r>
              <a:rPr lang="en-US" altLang="zh-CN" sz="2000" dirty="0"/>
              <a:t>-gram set of string </a:t>
            </a:r>
            <a:r>
              <a:rPr lang="en-US" altLang="zh-CN" sz="2000" i="1" dirty="0"/>
              <a:t>r</a:t>
            </a:r>
          </a:p>
        </p:txBody>
      </p:sp>
      <p:sp>
        <p:nvSpPr>
          <p:cNvPr id="9" name="右大括号 8"/>
          <p:cNvSpPr/>
          <p:nvPr/>
        </p:nvSpPr>
        <p:spPr>
          <a:xfrm rot="16200000">
            <a:off x="4391824" y="-1935439"/>
            <a:ext cx="346984" cy="8627592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右大括号 44"/>
          <p:cNvSpPr/>
          <p:nvPr/>
        </p:nvSpPr>
        <p:spPr>
          <a:xfrm rot="5400000">
            <a:off x="1819534" y="3568233"/>
            <a:ext cx="346984" cy="3406998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053872" y="2020778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/>
              <a:t>Pre(r)</a:t>
            </a:r>
          </a:p>
        </p:txBody>
      </p:sp>
      <p:sp>
        <p:nvSpPr>
          <p:cNvPr id="47" name="右大括号 46"/>
          <p:cNvSpPr/>
          <p:nvPr/>
        </p:nvSpPr>
        <p:spPr>
          <a:xfrm rot="5400000">
            <a:off x="4391824" y="1245967"/>
            <a:ext cx="346984" cy="8627592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右大括号 48"/>
          <p:cNvSpPr/>
          <p:nvPr/>
        </p:nvSpPr>
        <p:spPr>
          <a:xfrm rot="16200000">
            <a:off x="1781528" y="962890"/>
            <a:ext cx="346984" cy="3406998"/>
          </a:xfrm>
          <a:prstGeom prst="rightBrace">
            <a:avLst>
              <a:gd name="adj1" fmla="val 59753"/>
              <a:gd name="adj2" fmla="val 461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078237" y="3645024"/>
            <a:ext cx="5958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 err="1"/>
              <a:t>Piv</a:t>
            </a:r>
            <a:r>
              <a:rPr lang="en-US" altLang="zh-CN" sz="2000" i="1" dirty="0"/>
              <a:t>(</a:t>
            </a:r>
            <a:r>
              <a:rPr lang="en-US" altLang="zh-CN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 is the pivotal prefix of q(</a:t>
            </a:r>
            <a:r>
              <a:rPr lang="en-US" altLang="zh-CN" sz="2000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</a:t>
            </a:r>
          </a:p>
          <a:p>
            <a:pPr lvl="1"/>
            <a:r>
              <a:rPr lang="en-US" altLang="zh-CN" sz="2000" i="1" dirty="0"/>
              <a:t>|</a:t>
            </a:r>
            <a:r>
              <a:rPr lang="en-US" altLang="zh-CN" sz="2000" i="1" dirty="0" err="1"/>
              <a:t>Piv</a:t>
            </a:r>
            <a:r>
              <a:rPr lang="en-US" altLang="zh-CN" sz="2000" i="1" dirty="0"/>
              <a:t>(</a:t>
            </a:r>
            <a:r>
              <a:rPr lang="en-US" altLang="zh-CN" sz="2000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)|= </a:t>
            </a:r>
            <a:r>
              <a:rPr lang="el-GR" altLang="zh-CN" sz="2000" i="1" dirty="0"/>
              <a:t>τ</a:t>
            </a:r>
            <a:r>
              <a:rPr lang="en-US" altLang="zh-CN" sz="2000" i="1" dirty="0"/>
              <a:t>+1 and the q-grams in </a:t>
            </a:r>
            <a:r>
              <a:rPr lang="en-US" altLang="zh-CN" sz="2000" i="1" dirty="0" err="1"/>
              <a:t>Piv</a:t>
            </a:r>
            <a:r>
              <a:rPr lang="en-US" altLang="zh-CN" sz="2000" i="1" dirty="0"/>
              <a:t>(</a:t>
            </a:r>
            <a:r>
              <a:rPr lang="en-US" altLang="zh-CN" sz="2000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 are disjoint</a:t>
            </a:r>
          </a:p>
        </p:txBody>
      </p:sp>
      <p:cxnSp>
        <p:nvCxnSpPr>
          <p:cNvPr id="4" name="直接箭头连接符 3"/>
          <p:cNvCxnSpPr>
            <a:stCxn id="40" idx="0"/>
          </p:cNvCxnSpPr>
          <p:nvPr/>
        </p:nvCxnSpPr>
        <p:spPr>
          <a:xfrm flipV="1">
            <a:off x="538436" y="4352910"/>
            <a:ext cx="576064" cy="372234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29" idx="0"/>
          </p:cNvCxnSpPr>
          <p:nvPr/>
        </p:nvCxnSpPr>
        <p:spPr>
          <a:xfrm flipH="1" flipV="1">
            <a:off x="1163201" y="4352910"/>
            <a:ext cx="1093164" cy="372234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30" idx="0"/>
          </p:cNvCxnSpPr>
          <p:nvPr/>
        </p:nvCxnSpPr>
        <p:spPr>
          <a:xfrm flipH="1" flipV="1">
            <a:off x="1259633" y="4352912"/>
            <a:ext cx="1572796" cy="372232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1115616" y="3183867"/>
            <a:ext cx="1142982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 flipH="1">
            <a:off x="2410998" y="3183867"/>
            <a:ext cx="998611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2258597" y="3183867"/>
            <a:ext cx="75466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1547664" y="3573016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 err="1"/>
              <a:t>Piv</a:t>
            </a:r>
            <a:r>
              <a:rPr lang="en-US" altLang="zh-CN" sz="2000" i="1" dirty="0"/>
              <a:t>(r)</a:t>
            </a:r>
          </a:p>
        </p:txBody>
      </p:sp>
      <p:sp>
        <p:nvSpPr>
          <p:cNvPr id="68" name="矩形 67"/>
          <p:cNvSpPr/>
          <p:nvPr/>
        </p:nvSpPr>
        <p:spPr>
          <a:xfrm>
            <a:off x="437854" y="4001671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 err="1"/>
              <a:t>Piv</a:t>
            </a:r>
            <a:r>
              <a:rPr lang="en-US" altLang="zh-CN" sz="2000" i="1" dirty="0"/>
              <a:t>(s)</a:t>
            </a:r>
          </a:p>
        </p:txBody>
      </p:sp>
      <p:sp>
        <p:nvSpPr>
          <p:cNvPr id="53" name="矩形 52"/>
          <p:cNvSpPr/>
          <p:nvPr/>
        </p:nvSpPr>
        <p:spPr>
          <a:xfrm>
            <a:off x="6012160" y="2308810"/>
            <a:ext cx="2025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/>
              <a:t>suffix(r)</a:t>
            </a:r>
          </a:p>
        </p:txBody>
      </p:sp>
      <p:sp>
        <p:nvSpPr>
          <p:cNvPr id="54" name="右大括号 53"/>
          <p:cNvSpPr/>
          <p:nvPr/>
        </p:nvSpPr>
        <p:spPr>
          <a:xfrm rot="16200000">
            <a:off x="6453493" y="382324"/>
            <a:ext cx="256094" cy="4595144"/>
          </a:xfrm>
          <a:prstGeom prst="rightBrace">
            <a:avLst>
              <a:gd name="adj1" fmla="val 59753"/>
              <a:gd name="adj2" fmla="val 461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-396552" y="6021288"/>
            <a:ext cx="9721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i="1" dirty="0"/>
              <a:t>If </a:t>
            </a:r>
            <a:r>
              <a:rPr lang="en-US" altLang="zh-CN" sz="2400" i="1" dirty="0" err="1"/>
              <a:t>piv</a:t>
            </a:r>
            <a:r>
              <a:rPr lang="en-US" altLang="zh-CN" sz="2400" i="1" dirty="0"/>
              <a:t>(s) ∩ pre(r)</a:t>
            </a:r>
            <a:r>
              <a:rPr lang="en-US" altLang="zh-CN" sz="2400" i="1" dirty="0">
                <a:latin typeface="Times New Roman"/>
                <a:cs typeface="Times New Roman"/>
              </a:rPr>
              <a:t> =</a:t>
            </a:r>
            <a:r>
              <a:rPr lang="en-US" altLang="zh-CN" sz="2400" i="1" dirty="0"/>
              <a:t> </a:t>
            </a:r>
            <a:r>
              <a:rPr lang="el-GR" altLang="zh-CN" sz="2400" i="1" dirty="0">
                <a:latin typeface="Times New Roman"/>
                <a:cs typeface="Times New Roman"/>
              </a:rPr>
              <a:t>ϕ </a:t>
            </a:r>
            <a:r>
              <a:rPr lang="en-US" altLang="zh-CN" sz="2400" i="1" dirty="0">
                <a:latin typeface="Times New Roman"/>
                <a:cs typeface="Times New Roman"/>
              </a:rPr>
              <a:t>and </a:t>
            </a:r>
            <a:r>
              <a:rPr lang="en-US" altLang="zh-CN" sz="2400" i="1" dirty="0" err="1"/>
              <a:t>piv</a:t>
            </a:r>
            <a:r>
              <a:rPr lang="en-US" altLang="zh-CN" sz="2400" i="1" dirty="0"/>
              <a:t>(r) ∩ pre(s)</a:t>
            </a:r>
            <a:r>
              <a:rPr lang="el-GR" altLang="zh-CN" sz="2400" i="1" dirty="0"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latin typeface="Times New Roman"/>
                <a:cs typeface="Times New Roman"/>
              </a:rPr>
              <a:t>=</a:t>
            </a:r>
            <a:r>
              <a:rPr lang="en-US" altLang="zh-CN" sz="2400" i="1" dirty="0"/>
              <a:t> </a:t>
            </a:r>
            <a:r>
              <a:rPr lang="el-GR" altLang="zh-CN" sz="2400" i="1" dirty="0">
                <a:latin typeface="Times New Roman"/>
                <a:cs typeface="Times New Roman"/>
              </a:rPr>
              <a:t>ϕ</a:t>
            </a:r>
            <a:r>
              <a:rPr lang="en-US" altLang="zh-CN" sz="2400" i="1" dirty="0">
                <a:latin typeface="Times New Roman"/>
                <a:cs typeface="Times New Roman"/>
              </a:rPr>
              <a:t>, </a:t>
            </a:r>
            <a:r>
              <a:rPr lang="en-US" altLang="zh-CN" sz="2400" i="1" dirty="0"/>
              <a:t>ED(</a:t>
            </a:r>
            <a:r>
              <a:rPr lang="en-US" altLang="zh-CN" sz="2400" i="1" dirty="0" err="1"/>
              <a:t>r,s</a:t>
            </a:r>
            <a:r>
              <a:rPr lang="en-US" altLang="zh-CN" sz="2400" i="1" dirty="0"/>
              <a:t>) &gt; </a:t>
            </a:r>
            <a:r>
              <a:rPr lang="el-GR" altLang="zh-CN" sz="2400" i="1" dirty="0"/>
              <a:t>τ</a:t>
            </a:r>
            <a:r>
              <a:rPr lang="en-US" altLang="zh-CN" sz="2400" i="1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51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"/>
    </mc:Choice>
    <mc:Fallback xmlns="">
      <p:transition spd="slow" advTm="63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2555776" y="5621178"/>
            <a:ext cx="4518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000" dirty="0"/>
              <a:t>q(</a:t>
            </a:r>
            <a:r>
              <a:rPr lang="en-US" altLang="zh-CN" sz="2000" i="1" dirty="0"/>
              <a:t>s</a:t>
            </a:r>
            <a:r>
              <a:rPr lang="en-US" altLang="zh-CN" sz="2000" dirty="0"/>
              <a:t>): The sorted </a:t>
            </a:r>
            <a:r>
              <a:rPr lang="en-US" altLang="zh-CN" sz="2000" i="1" dirty="0"/>
              <a:t>q</a:t>
            </a:r>
            <a:r>
              <a:rPr lang="en-US" altLang="zh-CN" sz="2000" dirty="0"/>
              <a:t>-gram set of string </a:t>
            </a:r>
            <a:r>
              <a:rPr lang="en-US" altLang="zh-CN" sz="2000" i="1" dirty="0"/>
              <a:t>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Pivotal Prefix Filter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80597" y="1268760"/>
            <a:ext cx="5433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dirty="0"/>
              <a:t>Sort all q-grams by global ordering, such as </a:t>
            </a:r>
            <a:r>
              <a:rPr lang="en-US" altLang="zh-CN" sz="2000" i="1" dirty="0" err="1"/>
              <a:t>idf</a:t>
            </a:r>
            <a:endParaRPr lang="en-US" altLang="zh-CN" sz="2000" i="1" dirty="0"/>
          </a:p>
        </p:txBody>
      </p:sp>
      <p:sp>
        <p:nvSpPr>
          <p:cNvPr id="12" name="矩形 11"/>
          <p:cNvSpPr/>
          <p:nvPr/>
        </p:nvSpPr>
        <p:spPr>
          <a:xfrm>
            <a:off x="289527" y="5477162"/>
            <a:ext cx="2407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/>
              <a:t>             Pre(s)</a:t>
            </a:r>
          </a:p>
        </p:txBody>
      </p:sp>
      <p:sp>
        <p:nvSpPr>
          <p:cNvPr id="7" name="矩形 6"/>
          <p:cNvSpPr/>
          <p:nvPr/>
        </p:nvSpPr>
        <p:spPr>
          <a:xfrm>
            <a:off x="1394501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1969449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rgbClr val="FF0000"/>
                </a:solidFill>
              </a:rPr>
              <a:t>g</a:t>
            </a:r>
            <a:r>
              <a:rPr lang="en-US" altLang="zh-CN" sz="2400" i="1" baseline="-25000" dirty="0">
                <a:solidFill>
                  <a:srgbClr val="FF0000"/>
                </a:solidFill>
              </a:rPr>
              <a:t>8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45513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17" name="矩形 16"/>
          <p:cNvSpPr/>
          <p:nvPr/>
        </p:nvSpPr>
        <p:spPr>
          <a:xfrm>
            <a:off x="3120461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rgbClr val="FF0000"/>
                </a:solidFill>
              </a:rPr>
              <a:t>g</a:t>
            </a:r>
            <a:r>
              <a:rPr lang="en-US" altLang="zh-CN" sz="2400" i="1" baseline="-25000" dirty="0">
                <a:solidFill>
                  <a:srgbClr val="FF0000"/>
                </a:solidFill>
              </a:rPr>
              <a:t>10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76180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851128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427192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002140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578204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153152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729216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304164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51520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826468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rgbClr val="FF0000"/>
                </a:solidFill>
              </a:rPr>
              <a:t>g</a:t>
            </a:r>
            <a:r>
              <a:rPr lang="en-US" altLang="zh-CN" sz="2400" i="1" baseline="-25000" dirty="0">
                <a:solidFill>
                  <a:srgbClr val="FF0000"/>
                </a:solidFill>
              </a:rPr>
              <a:t>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93385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6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68333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9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44397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11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119345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13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275064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3" name="矩形 32"/>
          <p:cNvSpPr/>
          <p:nvPr/>
        </p:nvSpPr>
        <p:spPr>
          <a:xfrm>
            <a:off x="4850012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426076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001024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577088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152036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728100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303048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250404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1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25352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3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7470" y="1844824"/>
            <a:ext cx="4564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000" dirty="0"/>
              <a:t>q(</a:t>
            </a:r>
            <a:r>
              <a:rPr lang="en-US" altLang="zh-CN" sz="2000" i="1" dirty="0"/>
              <a:t>r</a:t>
            </a:r>
            <a:r>
              <a:rPr lang="en-US" altLang="zh-CN" sz="2000" dirty="0"/>
              <a:t>) : The sorted </a:t>
            </a:r>
            <a:r>
              <a:rPr lang="en-US" altLang="zh-CN" sz="2000" i="1" dirty="0"/>
              <a:t>q</a:t>
            </a:r>
            <a:r>
              <a:rPr lang="en-US" altLang="zh-CN" sz="2000" dirty="0"/>
              <a:t>-gram set of string </a:t>
            </a:r>
            <a:r>
              <a:rPr lang="en-US" altLang="zh-CN" sz="2000" i="1" dirty="0"/>
              <a:t>r</a:t>
            </a:r>
          </a:p>
        </p:txBody>
      </p:sp>
      <p:sp>
        <p:nvSpPr>
          <p:cNvPr id="9" name="右大括号 8"/>
          <p:cNvSpPr/>
          <p:nvPr/>
        </p:nvSpPr>
        <p:spPr>
          <a:xfrm rot="16200000">
            <a:off x="4391824" y="-1935439"/>
            <a:ext cx="346984" cy="8627592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-396552" y="6021288"/>
            <a:ext cx="9721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i="1" dirty="0">
                <a:solidFill>
                  <a:srgbClr val="FF0000"/>
                </a:solidFill>
              </a:rPr>
              <a:t>Pivotal Prefix Filter:</a:t>
            </a:r>
            <a:r>
              <a:rPr lang="en-US" altLang="zh-CN" sz="2400" i="1" dirty="0"/>
              <a:t> If last(s)&gt; last(r)</a:t>
            </a:r>
            <a:r>
              <a:rPr lang="el-GR" altLang="zh-CN" sz="2400" i="1" dirty="0"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latin typeface="Times New Roman"/>
                <a:cs typeface="Times New Roman"/>
              </a:rPr>
              <a:t>and </a:t>
            </a:r>
            <a:r>
              <a:rPr lang="en-US" altLang="zh-CN" sz="2400" i="1" dirty="0" err="1"/>
              <a:t>piv</a:t>
            </a:r>
            <a:r>
              <a:rPr lang="en-US" altLang="zh-CN" sz="2400" i="1" dirty="0"/>
              <a:t>(r) ∩ pre(s)</a:t>
            </a:r>
            <a:r>
              <a:rPr lang="el-GR" altLang="zh-CN" sz="2400" i="1" dirty="0"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latin typeface="Times New Roman"/>
                <a:cs typeface="Times New Roman"/>
              </a:rPr>
              <a:t>=</a:t>
            </a:r>
            <a:r>
              <a:rPr lang="en-US" altLang="zh-CN" sz="2400" i="1" dirty="0"/>
              <a:t> </a:t>
            </a:r>
            <a:r>
              <a:rPr lang="el-GR" altLang="zh-CN" sz="2400" i="1" dirty="0">
                <a:latin typeface="Times New Roman"/>
                <a:cs typeface="Times New Roman"/>
              </a:rPr>
              <a:t>ϕ</a:t>
            </a:r>
            <a:r>
              <a:rPr lang="en-US" altLang="zh-CN" sz="2400" i="1" dirty="0">
                <a:latin typeface="Times New Roman"/>
                <a:cs typeface="Times New Roman"/>
              </a:rPr>
              <a:t>, </a:t>
            </a:r>
            <a:r>
              <a:rPr lang="en-US" altLang="zh-CN" sz="2400" i="1" dirty="0"/>
              <a:t>ED(</a:t>
            </a:r>
            <a:r>
              <a:rPr lang="en-US" altLang="zh-CN" sz="2400" i="1" dirty="0" err="1"/>
              <a:t>r,s</a:t>
            </a:r>
            <a:r>
              <a:rPr lang="en-US" altLang="zh-CN" sz="2400" i="1" dirty="0"/>
              <a:t>) &gt; </a:t>
            </a:r>
            <a:r>
              <a:rPr lang="el-GR" altLang="zh-CN" sz="2400" i="1" dirty="0"/>
              <a:t>τ</a:t>
            </a:r>
            <a:r>
              <a:rPr lang="en-US" altLang="zh-CN" sz="2400" i="1" dirty="0"/>
              <a:t> </a:t>
            </a:r>
          </a:p>
        </p:txBody>
      </p:sp>
      <p:sp>
        <p:nvSpPr>
          <p:cNvPr id="45" name="右大括号 44"/>
          <p:cNvSpPr/>
          <p:nvPr/>
        </p:nvSpPr>
        <p:spPr>
          <a:xfrm rot="5400000">
            <a:off x="1819534" y="3568233"/>
            <a:ext cx="346984" cy="3406998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053872" y="2020778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/>
              <a:t>Pre(r)</a:t>
            </a:r>
          </a:p>
        </p:txBody>
      </p:sp>
      <p:sp>
        <p:nvSpPr>
          <p:cNvPr id="47" name="右大括号 46"/>
          <p:cNvSpPr/>
          <p:nvPr/>
        </p:nvSpPr>
        <p:spPr>
          <a:xfrm rot="5400000">
            <a:off x="4391824" y="1245967"/>
            <a:ext cx="346984" cy="8627592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右大括号 48"/>
          <p:cNvSpPr/>
          <p:nvPr/>
        </p:nvSpPr>
        <p:spPr>
          <a:xfrm rot="16200000">
            <a:off x="1781528" y="962890"/>
            <a:ext cx="346984" cy="3406998"/>
          </a:xfrm>
          <a:prstGeom prst="rightBrace">
            <a:avLst>
              <a:gd name="adj1" fmla="val 59753"/>
              <a:gd name="adj2" fmla="val 461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078237" y="3645024"/>
            <a:ext cx="5958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 err="1"/>
              <a:t>Piv</a:t>
            </a:r>
            <a:r>
              <a:rPr lang="en-US" altLang="zh-CN" sz="2000" i="1" dirty="0"/>
              <a:t>(</a:t>
            </a:r>
            <a:r>
              <a:rPr lang="en-US" altLang="zh-CN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 is the pivotal prefix of q(</a:t>
            </a:r>
            <a:r>
              <a:rPr lang="en-US" altLang="zh-CN" sz="2000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</a:t>
            </a:r>
          </a:p>
          <a:p>
            <a:pPr lvl="1"/>
            <a:r>
              <a:rPr lang="en-US" altLang="zh-CN" sz="2000" i="1" dirty="0"/>
              <a:t>|</a:t>
            </a:r>
            <a:r>
              <a:rPr lang="en-US" altLang="zh-CN" sz="2000" i="1" dirty="0" err="1"/>
              <a:t>Piv</a:t>
            </a:r>
            <a:r>
              <a:rPr lang="en-US" altLang="zh-CN" sz="2000" i="1" dirty="0"/>
              <a:t>(</a:t>
            </a:r>
            <a:r>
              <a:rPr lang="en-US" altLang="zh-CN" sz="2000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)|= </a:t>
            </a:r>
            <a:r>
              <a:rPr lang="el-GR" altLang="zh-CN" sz="2000" i="1" dirty="0"/>
              <a:t>τ</a:t>
            </a:r>
            <a:r>
              <a:rPr lang="en-US" altLang="zh-CN" sz="2000" i="1" dirty="0"/>
              <a:t>+1 and the q-grams in </a:t>
            </a:r>
            <a:r>
              <a:rPr lang="en-US" altLang="zh-CN" sz="2000" i="1" dirty="0" err="1"/>
              <a:t>Piv</a:t>
            </a:r>
            <a:r>
              <a:rPr lang="en-US" altLang="zh-CN" sz="2000" i="1" dirty="0"/>
              <a:t>(</a:t>
            </a:r>
            <a:r>
              <a:rPr lang="en-US" altLang="zh-CN" sz="2000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 are disjoint</a:t>
            </a:r>
          </a:p>
        </p:txBody>
      </p:sp>
      <p:cxnSp>
        <p:nvCxnSpPr>
          <p:cNvPr id="4" name="直接箭头连接符 3"/>
          <p:cNvCxnSpPr>
            <a:stCxn id="40" idx="0"/>
          </p:cNvCxnSpPr>
          <p:nvPr/>
        </p:nvCxnSpPr>
        <p:spPr>
          <a:xfrm flipV="1">
            <a:off x="538436" y="4352910"/>
            <a:ext cx="576064" cy="372234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29" idx="0"/>
          </p:cNvCxnSpPr>
          <p:nvPr/>
        </p:nvCxnSpPr>
        <p:spPr>
          <a:xfrm flipH="1" flipV="1">
            <a:off x="1163201" y="4352910"/>
            <a:ext cx="1093164" cy="372234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30" idx="0"/>
          </p:cNvCxnSpPr>
          <p:nvPr/>
        </p:nvCxnSpPr>
        <p:spPr>
          <a:xfrm flipH="1" flipV="1">
            <a:off x="1259633" y="4352912"/>
            <a:ext cx="1572796" cy="372232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1115616" y="3183867"/>
            <a:ext cx="1142982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 flipH="1">
            <a:off x="2410998" y="3183867"/>
            <a:ext cx="998611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2258597" y="3183867"/>
            <a:ext cx="75466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1547664" y="3573016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 err="1"/>
              <a:t>Piv</a:t>
            </a:r>
            <a:r>
              <a:rPr lang="en-US" altLang="zh-CN" sz="2000" i="1" dirty="0"/>
              <a:t>(r)</a:t>
            </a:r>
          </a:p>
        </p:txBody>
      </p:sp>
      <p:sp>
        <p:nvSpPr>
          <p:cNvPr id="68" name="矩形 67"/>
          <p:cNvSpPr/>
          <p:nvPr/>
        </p:nvSpPr>
        <p:spPr>
          <a:xfrm>
            <a:off x="437854" y="4001671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 err="1"/>
              <a:t>Piv</a:t>
            </a:r>
            <a:r>
              <a:rPr lang="en-US" altLang="zh-CN" sz="2000" i="1" dirty="0"/>
              <a:t>(s)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11960" y="422108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4850216" y="421751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5495747" y="4233862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6191113" y="423876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6804248" y="423876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7466758" y="423876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78" name="TextBox 77"/>
          <p:cNvSpPr txBox="1"/>
          <p:nvPr/>
        </p:nvSpPr>
        <p:spPr>
          <a:xfrm>
            <a:off x="8114830" y="423876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2348880"/>
            <a:ext cx="73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last(r)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28744" y="5229200"/>
            <a:ext cx="75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last(s)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012160" y="2308810"/>
            <a:ext cx="2025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/>
              <a:t>suffix(r)</a:t>
            </a:r>
          </a:p>
        </p:txBody>
      </p:sp>
      <p:sp>
        <p:nvSpPr>
          <p:cNvPr id="60" name="右大括号 59"/>
          <p:cNvSpPr/>
          <p:nvPr/>
        </p:nvSpPr>
        <p:spPr>
          <a:xfrm rot="16200000">
            <a:off x="6453493" y="382324"/>
            <a:ext cx="256094" cy="4595144"/>
          </a:xfrm>
          <a:prstGeom prst="rightBrace">
            <a:avLst>
              <a:gd name="adj1" fmla="val 59753"/>
              <a:gd name="adj2" fmla="val 461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4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"/>
    </mc:Choice>
    <mc:Fallback xmlns="">
      <p:transition spd="slow" advTm="3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2555776" y="5621178"/>
            <a:ext cx="4518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000" dirty="0"/>
              <a:t>q(</a:t>
            </a:r>
            <a:r>
              <a:rPr lang="en-US" altLang="zh-CN" sz="2000" i="1" dirty="0"/>
              <a:t>s</a:t>
            </a:r>
            <a:r>
              <a:rPr lang="en-US" altLang="zh-CN" sz="2000" dirty="0"/>
              <a:t>): The sorted </a:t>
            </a:r>
            <a:r>
              <a:rPr lang="en-US" altLang="zh-CN" sz="2000" i="1" dirty="0"/>
              <a:t>q</a:t>
            </a:r>
            <a:r>
              <a:rPr lang="en-US" altLang="zh-CN" sz="2000" dirty="0"/>
              <a:t>-gram set of string </a:t>
            </a:r>
            <a:r>
              <a:rPr lang="en-US" altLang="zh-CN" sz="2000" i="1" dirty="0"/>
              <a:t>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Pivotal Prefix Filter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80597" y="1268760"/>
            <a:ext cx="5433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dirty="0"/>
              <a:t>Sort all q-grams by global ordering, such as </a:t>
            </a:r>
            <a:r>
              <a:rPr lang="en-US" altLang="zh-CN" sz="2000" i="1" dirty="0" err="1"/>
              <a:t>idf</a:t>
            </a:r>
            <a:endParaRPr lang="en-US" altLang="zh-CN" sz="2000" i="1" dirty="0"/>
          </a:p>
        </p:txBody>
      </p:sp>
      <p:sp>
        <p:nvSpPr>
          <p:cNvPr id="12" name="矩形 11"/>
          <p:cNvSpPr/>
          <p:nvPr/>
        </p:nvSpPr>
        <p:spPr>
          <a:xfrm>
            <a:off x="289527" y="5477162"/>
            <a:ext cx="2407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/>
              <a:t>             Pre(s)</a:t>
            </a:r>
          </a:p>
        </p:txBody>
      </p:sp>
      <p:sp>
        <p:nvSpPr>
          <p:cNvPr id="7" name="矩形 6"/>
          <p:cNvSpPr/>
          <p:nvPr/>
        </p:nvSpPr>
        <p:spPr>
          <a:xfrm>
            <a:off x="1394501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6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69449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9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45513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12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120461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13</a:t>
            </a:r>
            <a:endParaRPr lang="zh-CN" altLang="en-US" sz="2800" i="1" baseline="-250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76180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851128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427192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002140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578204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153152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729216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304164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51520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1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6468" y="2823827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4</a:t>
            </a:r>
            <a:endParaRPr lang="zh-CN" alt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93385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968333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rgbClr val="FF0000"/>
                </a:solidFill>
              </a:rPr>
              <a:t>g</a:t>
            </a:r>
            <a:r>
              <a:rPr lang="en-US" altLang="zh-CN" sz="2400" i="1" baseline="-25000" dirty="0">
                <a:solidFill>
                  <a:srgbClr val="FF0000"/>
                </a:solidFill>
              </a:rPr>
              <a:t>7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544397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rgbClr val="FF0000"/>
                </a:solidFill>
              </a:rPr>
              <a:t>g</a:t>
            </a:r>
            <a:r>
              <a:rPr lang="en-US" altLang="zh-CN" sz="2400" i="1" baseline="-25000" dirty="0">
                <a:solidFill>
                  <a:srgbClr val="FF0000"/>
                </a:solidFill>
              </a:rPr>
              <a:t>10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119345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</a:rPr>
              <a:t>g</a:t>
            </a:r>
            <a:r>
              <a:rPr lang="en-US" altLang="zh-CN" sz="2400" i="1" baseline="-25000" dirty="0">
                <a:solidFill>
                  <a:schemeClr val="tx1"/>
                </a:solidFill>
              </a:rPr>
              <a:t>11</a:t>
            </a:r>
            <a:endParaRPr lang="zh-CN" altLang="en-US" sz="2400" dirty="0"/>
          </a:p>
        </p:txBody>
      </p:sp>
      <p:sp>
        <p:nvSpPr>
          <p:cNvPr id="32" name="矩形 31"/>
          <p:cNvSpPr/>
          <p:nvPr/>
        </p:nvSpPr>
        <p:spPr>
          <a:xfrm>
            <a:off x="4275064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3" name="矩形 32"/>
          <p:cNvSpPr/>
          <p:nvPr/>
        </p:nvSpPr>
        <p:spPr>
          <a:xfrm>
            <a:off x="4850012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426076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001024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577088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152036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728100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8303048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250404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rgbClr val="FF0000"/>
                </a:solidFill>
              </a:rPr>
              <a:t>g</a:t>
            </a:r>
            <a:r>
              <a:rPr lang="en-US" altLang="zh-CN" sz="2400" i="1" baseline="-25000" dirty="0">
                <a:solidFill>
                  <a:srgbClr val="FF0000"/>
                </a:solidFill>
              </a:rPr>
              <a:t>3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25352" y="4725144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97470" y="1844824"/>
            <a:ext cx="4564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sz="2000" dirty="0"/>
              <a:t>q(</a:t>
            </a:r>
            <a:r>
              <a:rPr lang="en-US" altLang="zh-CN" sz="2000" i="1" dirty="0"/>
              <a:t>r</a:t>
            </a:r>
            <a:r>
              <a:rPr lang="en-US" altLang="zh-CN" sz="2000" dirty="0"/>
              <a:t>) : The sorted </a:t>
            </a:r>
            <a:r>
              <a:rPr lang="en-US" altLang="zh-CN" sz="2000" i="1" dirty="0"/>
              <a:t>q</a:t>
            </a:r>
            <a:r>
              <a:rPr lang="en-US" altLang="zh-CN" sz="2000" dirty="0"/>
              <a:t>-gram set of string </a:t>
            </a:r>
            <a:r>
              <a:rPr lang="en-US" altLang="zh-CN" sz="2000" i="1" dirty="0"/>
              <a:t>r</a:t>
            </a:r>
          </a:p>
        </p:txBody>
      </p:sp>
      <p:sp>
        <p:nvSpPr>
          <p:cNvPr id="9" name="右大括号 8"/>
          <p:cNvSpPr/>
          <p:nvPr/>
        </p:nvSpPr>
        <p:spPr>
          <a:xfrm rot="16200000">
            <a:off x="4391824" y="-1935439"/>
            <a:ext cx="346984" cy="8627592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-396552" y="6021288"/>
            <a:ext cx="9721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i="1" dirty="0">
                <a:solidFill>
                  <a:srgbClr val="FF0000"/>
                </a:solidFill>
              </a:rPr>
              <a:t>Pivotal Prefix Filter:</a:t>
            </a:r>
            <a:r>
              <a:rPr lang="en-US" altLang="zh-CN" sz="2400" i="1" dirty="0"/>
              <a:t> If last(r)&gt; last(s)</a:t>
            </a:r>
            <a:r>
              <a:rPr lang="el-GR" altLang="zh-CN" sz="2400" i="1" dirty="0"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latin typeface="Times New Roman"/>
                <a:cs typeface="Times New Roman"/>
              </a:rPr>
              <a:t>and </a:t>
            </a:r>
            <a:r>
              <a:rPr lang="en-US" altLang="zh-CN" sz="2400" i="1" dirty="0" err="1"/>
              <a:t>piv</a:t>
            </a:r>
            <a:r>
              <a:rPr lang="en-US" altLang="zh-CN" sz="2400" i="1" dirty="0"/>
              <a:t>(s) ∩ pre(r)</a:t>
            </a:r>
            <a:r>
              <a:rPr lang="el-GR" altLang="zh-CN" sz="2400" i="1" dirty="0"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latin typeface="Times New Roman"/>
                <a:cs typeface="Times New Roman"/>
              </a:rPr>
              <a:t>=</a:t>
            </a:r>
            <a:r>
              <a:rPr lang="en-US" altLang="zh-CN" sz="2400" i="1" dirty="0"/>
              <a:t> </a:t>
            </a:r>
            <a:r>
              <a:rPr lang="el-GR" altLang="zh-CN" sz="2400" i="1" dirty="0">
                <a:latin typeface="Times New Roman"/>
                <a:cs typeface="Times New Roman"/>
              </a:rPr>
              <a:t>ϕ</a:t>
            </a:r>
            <a:r>
              <a:rPr lang="en-US" altLang="zh-CN" sz="2400" i="1" dirty="0">
                <a:latin typeface="Times New Roman"/>
                <a:cs typeface="Times New Roman"/>
              </a:rPr>
              <a:t>, </a:t>
            </a:r>
            <a:r>
              <a:rPr lang="en-US" altLang="zh-CN" sz="2400" i="1" dirty="0"/>
              <a:t>ED(</a:t>
            </a:r>
            <a:r>
              <a:rPr lang="en-US" altLang="zh-CN" sz="2400" i="1" dirty="0" err="1"/>
              <a:t>r,s</a:t>
            </a:r>
            <a:r>
              <a:rPr lang="en-US" altLang="zh-CN" sz="2400" i="1" dirty="0"/>
              <a:t>) &gt; </a:t>
            </a:r>
            <a:r>
              <a:rPr lang="el-GR" altLang="zh-CN" sz="2400" i="1" dirty="0"/>
              <a:t>τ</a:t>
            </a:r>
            <a:r>
              <a:rPr lang="en-US" altLang="zh-CN" sz="2400" i="1" dirty="0"/>
              <a:t> </a:t>
            </a:r>
          </a:p>
        </p:txBody>
      </p:sp>
      <p:sp>
        <p:nvSpPr>
          <p:cNvPr id="45" name="右大括号 44"/>
          <p:cNvSpPr/>
          <p:nvPr/>
        </p:nvSpPr>
        <p:spPr>
          <a:xfrm rot="5400000">
            <a:off x="1819534" y="3568233"/>
            <a:ext cx="346984" cy="3406998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053872" y="2020778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/>
              <a:t>Pre(r)</a:t>
            </a:r>
          </a:p>
        </p:txBody>
      </p:sp>
      <p:sp>
        <p:nvSpPr>
          <p:cNvPr id="47" name="右大括号 46"/>
          <p:cNvSpPr/>
          <p:nvPr/>
        </p:nvSpPr>
        <p:spPr>
          <a:xfrm rot="5400000">
            <a:off x="4391824" y="1245967"/>
            <a:ext cx="346984" cy="8627592"/>
          </a:xfrm>
          <a:prstGeom prst="rightBrace">
            <a:avLst>
              <a:gd name="adj1" fmla="val 59753"/>
              <a:gd name="adj2" fmla="val 5519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右大括号 48"/>
          <p:cNvSpPr/>
          <p:nvPr/>
        </p:nvSpPr>
        <p:spPr>
          <a:xfrm rot="16200000">
            <a:off x="1781528" y="962890"/>
            <a:ext cx="346984" cy="3406998"/>
          </a:xfrm>
          <a:prstGeom prst="rightBrace">
            <a:avLst>
              <a:gd name="adj1" fmla="val 59753"/>
              <a:gd name="adj2" fmla="val 461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078237" y="3645024"/>
            <a:ext cx="5958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 err="1"/>
              <a:t>Piv</a:t>
            </a:r>
            <a:r>
              <a:rPr lang="en-US" altLang="zh-CN" sz="2000" i="1" dirty="0"/>
              <a:t>(</a:t>
            </a:r>
            <a:r>
              <a:rPr lang="en-US" altLang="zh-CN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 is the pivotal prefix of q(</a:t>
            </a:r>
            <a:r>
              <a:rPr lang="en-US" altLang="zh-CN" sz="2000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</a:t>
            </a:r>
          </a:p>
          <a:p>
            <a:pPr lvl="1"/>
            <a:r>
              <a:rPr lang="en-US" altLang="zh-CN" sz="2000" i="1" dirty="0"/>
              <a:t>|</a:t>
            </a:r>
            <a:r>
              <a:rPr lang="en-US" altLang="zh-CN" sz="2000" i="1" dirty="0" err="1"/>
              <a:t>Piv</a:t>
            </a:r>
            <a:r>
              <a:rPr lang="en-US" altLang="zh-CN" sz="2000" i="1" dirty="0"/>
              <a:t>(</a:t>
            </a:r>
            <a:r>
              <a:rPr lang="en-US" altLang="zh-CN" sz="2000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)|= </a:t>
            </a:r>
            <a:r>
              <a:rPr lang="el-GR" altLang="zh-CN" sz="2000" i="1" dirty="0"/>
              <a:t>τ</a:t>
            </a:r>
            <a:r>
              <a:rPr lang="en-US" altLang="zh-CN" sz="2000" i="1" dirty="0"/>
              <a:t>+1 and the q-grams in </a:t>
            </a:r>
            <a:r>
              <a:rPr lang="en-US" altLang="zh-CN" sz="2000" i="1" dirty="0" err="1"/>
              <a:t>Piv</a:t>
            </a:r>
            <a:r>
              <a:rPr lang="en-US" altLang="zh-CN" sz="2000" i="1" dirty="0"/>
              <a:t>(</a:t>
            </a:r>
            <a:r>
              <a:rPr lang="en-US" altLang="zh-CN" sz="2000" i="1" dirty="0">
                <a:latin typeface="Times New Roman"/>
                <a:cs typeface="Times New Roman"/>
              </a:rPr>
              <a:t>•</a:t>
            </a:r>
            <a:r>
              <a:rPr lang="en-US" altLang="zh-CN" sz="2000" i="1" dirty="0"/>
              <a:t>) are disjoint</a:t>
            </a:r>
          </a:p>
        </p:txBody>
      </p:sp>
      <p:cxnSp>
        <p:nvCxnSpPr>
          <p:cNvPr id="4" name="直接箭头连接符 3"/>
          <p:cNvCxnSpPr>
            <a:stCxn id="40" idx="0"/>
          </p:cNvCxnSpPr>
          <p:nvPr/>
        </p:nvCxnSpPr>
        <p:spPr>
          <a:xfrm flipV="1">
            <a:off x="538436" y="4352910"/>
            <a:ext cx="576064" cy="372234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29" idx="0"/>
          </p:cNvCxnSpPr>
          <p:nvPr/>
        </p:nvCxnSpPr>
        <p:spPr>
          <a:xfrm flipH="1" flipV="1">
            <a:off x="1163201" y="4352910"/>
            <a:ext cx="1093164" cy="372234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30" idx="0"/>
          </p:cNvCxnSpPr>
          <p:nvPr/>
        </p:nvCxnSpPr>
        <p:spPr>
          <a:xfrm flipH="1" flipV="1">
            <a:off x="1259633" y="4352912"/>
            <a:ext cx="1572796" cy="372232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1115616" y="3183867"/>
            <a:ext cx="1142982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 flipH="1">
            <a:off x="2410998" y="3183867"/>
            <a:ext cx="998611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2258597" y="3183867"/>
            <a:ext cx="75466" cy="461157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1547664" y="3573016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 err="1"/>
              <a:t>Piv</a:t>
            </a:r>
            <a:r>
              <a:rPr lang="en-US" altLang="zh-CN" sz="2000" i="1" dirty="0"/>
              <a:t>(r)</a:t>
            </a:r>
          </a:p>
        </p:txBody>
      </p:sp>
      <p:sp>
        <p:nvSpPr>
          <p:cNvPr id="68" name="矩形 67"/>
          <p:cNvSpPr/>
          <p:nvPr/>
        </p:nvSpPr>
        <p:spPr>
          <a:xfrm>
            <a:off x="437854" y="4001671"/>
            <a:ext cx="1501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 err="1"/>
              <a:t>Piv</a:t>
            </a:r>
            <a:r>
              <a:rPr lang="en-US" altLang="zh-CN" sz="2000" i="1" dirty="0"/>
              <a:t>(s)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11960" y="3093674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4850216" y="3090101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74" name="TextBox 73"/>
          <p:cNvSpPr txBox="1"/>
          <p:nvPr/>
        </p:nvSpPr>
        <p:spPr>
          <a:xfrm>
            <a:off x="5495747" y="310644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75" name="TextBox 74"/>
          <p:cNvSpPr txBox="1"/>
          <p:nvPr/>
        </p:nvSpPr>
        <p:spPr>
          <a:xfrm>
            <a:off x="6191113" y="3111351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6804248" y="3111351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7466758" y="3111351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78" name="TextBox 77"/>
          <p:cNvSpPr txBox="1"/>
          <p:nvPr/>
        </p:nvSpPr>
        <p:spPr>
          <a:xfrm>
            <a:off x="8114830" y="3111351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i="1" dirty="0"/>
              <a:t>&gt;g</a:t>
            </a:r>
            <a:r>
              <a:rPr lang="en-US" altLang="zh-CN" sz="2400" i="1" baseline="-25000" dirty="0"/>
              <a:t>10</a:t>
            </a:r>
            <a:endParaRPr lang="zh-CN" altLang="en-US" sz="2400" i="1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2348880"/>
            <a:ext cx="73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last(r)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059832" y="5229200"/>
            <a:ext cx="75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FF0000"/>
                </a:solidFill>
              </a:rPr>
              <a:t>last(s)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012160" y="2276872"/>
            <a:ext cx="2025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000" i="1" dirty="0"/>
              <a:t>suffix(r)</a:t>
            </a:r>
          </a:p>
        </p:txBody>
      </p:sp>
      <p:sp>
        <p:nvSpPr>
          <p:cNvPr id="60" name="右大括号 59"/>
          <p:cNvSpPr/>
          <p:nvPr/>
        </p:nvSpPr>
        <p:spPr>
          <a:xfrm rot="16200000">
            <a:off x="6453493" y="350386"/>
            <a:ext cx="256094" cy="4595144"/>
          </a:xfrm>
          <a:prstGeom prst="rightBrace">
            <a:avLst>
              <a:gd name="adj1" fmla="val 59753"/>
              <a:gd name="adj2" fmla="val 461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5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"/>
    </mc:Choice>
    <mc:Fallback xmlns="">
      <p:transition spd="slow" advTm="22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Pivotal Prefix Filter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altLang="zh-CN" sz="2400" i="1" dirty="0"/>
              <a:t>If last(r)&gt; last(s)</a:t>
            </a:r>
            <a:r>
              <a:rPr lang="el-GR" altLang="zh-CN" sz="2400" i="1" dirty="0"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latin typeface="Times New Roman"/>
                <a:cs typeface="Times New Roman"/>
              </a:rPr>
              <a:t>and </a:t>
            </a:r>
            <a:r>
              <a:rPr lang="en-US" altLang="zh-CN" sz="2400" i="1" dirty="0" err="1"/>
              <a:t>piv</a:t>
            </a:r>
            <a:r>
              <a:rPr lang="en-US" altLang="zh-CN" sz="2400" i="1" dirty="0"/>
              <a:t>(s) ∩ pre(r)</a:t>
            </a:r>
            <a:r>
              <a:rPr lang="el-GR" altLang="zh-CN" sz="2400" i="1" dirty="0"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latin typeface="Times New Roman"/>
                <a:cs typeface="Times New Roman"/>
              </a:rPr>
              <a:t>=</a:t>
            </a:r>
            <a:r>
              <a:rPr lang="en-US" altLang="zh-CN" sz="2400" i="1" dirty="0"/>
              <a:t> </a:t>
            </a:r>
            <a:r>
              <a:rPr lang="el-GR" altLang="zh-CN" sz="2400" i="1" dirty="0">
                <a:latin typeface="Times New Roman"/>
                <a:cs typeface="Times New Roman"/>
              </a:rPr>
              <a:t>ϕ</a:t>
            </a:r>
            <a:r>
              <a:rPr lang="en-US" altLang="zh-CN" sz="2400" i="1" dirty="0">
                <a:latin typeface="Times New Roman"/>
                <a:cs typeface="Times New Roman"/>
              </a:rPr>
              <a:t>, </a:t>
            </a:r>
            <a:r>
              <a:rPr lang="en-US" altLang="zh-CN" sz="2400" i="1" dirty="0"/>
              <a:t>ED(</a:t>
            </a:r>
            <a:r>
              <a:rPr lang="en-US" altLang="zh-CN" sz="2400" i="1" dirty="0" err="1"/>
              <a:t>r,s</a:t>
            </a:r>
            <a:r>
              <a:rPr lang="en-US" altLang="zh-CN" sz="2400" i="1" dirty="0"/>
              <a:t>) &gt; </a:t>
            </a:r>
            <a:r>
              <a:rPr lang="el-GR" altLang="zh-CN" sz="2400" i="1" dirty="0"/>
              <a:t>τ</a:t>
            </a:r>
            <a:endParaRPr lang="en-US" altLang="zh-CN" sz="2400" i="1" dirty="0"/>
          </a:p>
          <a:p>
            <a:pPr marL="0" lvl="1" indent="0" algn="ctr">
              <a:buNone/>
            </a:pPr>
            <a:r>
              <a:rPr lang="en-US" altLang="zh-CN" sz="2400" i="1" dirty="0"/>
              <a:t>If last(s)&gt; last(r)</a:t>
            </a:r>
            <a:r>
              <a:rPr lang="el-GR" altLang="zh-CN" sz="2400" i="1" dirty="0"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latin typeface="Times New Roman"/>
                <a:cs typeface="Times New Roman"/>
              </a:rPr>
              <a:t>and </a:t>
            </a:r>
            <a:r>
              <a:rPr lang="en-US" altLang="zh-CN" sz="2400" i="1" dirty="0" err="1"/>
              <a:t>piv</a:t>
            </a:r>
            <a:r>
              <a:rPr lang="en-US" altLang="zh-CN" sz="2400" i="1" dirty="0"/>
              <a:t>(r) ∩ pre(s)</a:t>
            </a:r>
            <a:r>
              <a:rPr lang="el-GR" altLang="zh-CN" sz="2400" i="1" dirty="0">
                <a:latin typeface="Times New Roman"/>
                <a:cs typeface="Times New Roman"/>
              </a:rPr>
              <a:t> </a:t>
            </a:r>
            <a:r>
              <a:rPr lang="en-US" altLang="zh-CN" sz="2400" i="1" dirty="0">
                <a:latin typeface="Times New Roman"/>
                <a:cs typeface="Times New Roman"/>
              </a:rPr>
              <a:t>=</a:t>
            </a:r>
            <a:r>
              <a:rPr lang="en-US" altLang="zh-CN" sz="2400" i="1" dirty="0"/>
              <a:t> </a:t>
            </a:r>
            <a:r>
              <a:rPr lang="el-GR" altLang="zh-CN" sz="2400" i="1" dirty="0">
                <a:latin typeface="Times New Roman"/>
                <a:cs typeface="Times New Roman"/>
              </a:rPr>
              <a:t>ϕ</a:t>
            </a:r>
            <a:r>
              <a:rPr lang="en-US" altLang="zh-CN" sz="2400" i="1" dirty="0">
                <a:latin typeface="Times New Roman"/>
                <a:cs typeface="Times New Roman"/>
              </a:rPr>
              <a:t>, </a:t>
            </a:r>
            <a:r>
              <a:rPr lang="en-US" altLang="zh-CN" sz="2400" i="1" dirty="0"/>
              <a:t>ED(</a:t>
            </a:r>
            <a:r>
              <a:rPr lang="en-US" altLang="zh-CN" sz="2400" i="1" dirty="0" err="1"/>
              <a:t>r,s</a:t>
            </a:r>
            <a:r>
              <a:rPr lang="en-US" altLang="zh-CN" sz="2400" i="1" dirty="0"/>
              <a:t>) &gt; </a:t>
            </a:r>
            <a:r>
              <a:rPr lang="el-GR" altLang="zh-CN" sz="2400" i="1" dirty="0"/>
              <a:t>τ</a:t>
            </a:r>
            <a:r>
              <a:rPr lang="en-US" altLang="zh-CN" sz="2400" i="1" dirty="0"/>
              <a:t> </a:t>
            </a:r>
          </a:p>
          <a:p>
            <a:pPr marL="0" lvl="1" indent="0">
              <a:buNone/>
            </a:pPr>
            <a:endParaRPr lang="en-US" altLang="zh-CN" dirty="0"/>
          </a:p>
          <a:p>
            <a:r>
              <a:rPr lang="en-US" altLang="zh-CN" dirty="0"/>
              <a:t>Existence: There must exist </a:t>
            </a:r>
            <a:r>
              <a:rPr lang="el-GR" altLang="zh-CN" i="1" dirty="0"/>
              <a:t>τ</a:t>
            </a:r>
            <a:r>
              <a:rPr lang="en-US" altLang="zh-CN" i="1" dirty="0"/>
              <a:t>+1</a:t>
            </a:r>
            <a:r>
              <a:rPr lang="en-US" altLang="zh-CN" dirty="0"/>
              <a:t> disjoint grams in the prefix</a:t>
            </a:r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dirty="0"/>
              <a:t>The Pivotal Prefix is a subset of the Prefix</a:t>
            </a:r>
          </a:p>
          <a:p>
            <a:pPr lvl="1"/>
            <a:r>
              <a:rPr lang="en-US" altLang="zh-CN" dirty="0"/>
              <a:t>The pivotal prefix filter dominates the prefix filter</a:t>
            </a:r>
          </a:p>
          <a:p>
            <a:pPr lvl="1"/>
            <a:r>
              <a:rPr lang="en-US" altLang="zh-CN" dirty="0"/>
              <a:t>Signature size are O(</a:t>
            </a:r>
            <a:r>
              <a:rPr lang="el-GR" altLang="zh-CN" i="1" dirty="0"/>
              <a:t>τ</a:t>
            </a:r>
            <a:r>
              <a:rPr lang="en-US" altLang="zh-CN" dirty="0"/>
              <a:t>) and O(q</a:t>
            </a:r>
            <a:r>
              <a:rPr lang="el-GR" altLang="zh-CN" dirty="0"/>
              <a:t>τ</a:t>
            </a:r>
            <a:r>
              <a:rPr lang="en-US" altLang="zh-CN" dirty="0"/>
              <a:t>) respectively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620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"/>
    </mc:Choice>
    <mc:Fallback xmlns="">
      <p:transition spd="slow" advTm="18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Search is Important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199768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Source: http://www.internetlivestats.com/google-search-statistics/</a:t>
            </a:r>
            <a:endParaRPr lang="zh-CN" altLang="en-US" sz="1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7"/>
            <a:ext cx="8131206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522035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Google Searches per Year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457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"/>
    </mc:Choice>
    <mc:Fallback xmlns="">
      <p:transition spd="slow" advTm="72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795320" cy="5616624"/>
          </a:xfrm>
        </p:spPr>
        <p:txBody>
          <a:bodyPr>
            <a:normAutofit/>
          </a:bodyPr>
          <a:lstStyle/>
          <a:p>
            <a:endParaRPr lang="en-US" altLang="zh-CN" sz="2400" dirty="0"/>
          </a:p>
          <a:p>
            <a:endParaRPr lang="en-US" altLang="zh-CN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516755"/>
              </p:ext>
            </p:extLst>
          </p:nvPr>
        </p:nvGraphicFramePr>
        <p:xfrm>
          <a:off x="1475656" y="1628800"/>
          <a:ext cx="6096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Method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|Sig(r)|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|Sig(s)|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Prefix Filter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O(q</a:t>
                      </a:r>
                      <a:r>
                        <a:rPr lang="el-GR" altLang="zh-CN" sz="1800" i="1" dirty="0"/>
                        <a:t>τ</a:t>
                      </a:r>
                      <a:r>
                        <a:rPr lang="en-US" altLang="zh-CN" sz="1800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O(q</a:t>
                      </a:r>
                      <a:r>
                        <a:rPr lang="el-GR" altLang="zh-CN" sz="1800" i="1" dirty="0"/>
                        <a:t>τ</a:t>
                      </a:r>
                      <a:r>
                        <a:rPr lang="en-US" altLang="zh-CN" sz="1800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Mismatch</a:t>
                      </a:r>
                      <a:r>
                        <a:rPr lang="en-US" altLang="zh-CN" baseline="0" dirty="0"/>
                        <a:t> Filter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O(q</a:t>
                      </a:r>
                      <a:r>
                        <a:rPr lang="el-GR" altLang="zh-CN" sz="1800" i="1" dirty="0"/>
                        <a:t>τ</a:t>
                      </a:r>
                      <a:r>
                        <a:rPr lang="en-US" altLang="zh-CN" sz="1800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O(q</a:t>
                      </a:r>
                      <a:r>
                        <a:rPr lang="el-GR" altLang="zh-CN" sz="1800" i="1" dirty="0"/>
                        <a:t>τ</a:t>
                      </a:r>
                      <a:r>
                        <a:rPr lang="en-US" altLang="zh-CN" sz="1800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Qchunk</a:t>
                      </a:r>
                      <a:r>
                        <a:rPr lang="en-US" altLang="zh-CN" dirty="0"/>
                        <a:t> Filter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O(</a:t>
                      </a:r>
                      <a:r>
                        <a:rPr lang="el-GR" altLang="zh-CN" sz="1800" i="1" dirty="0"/>
                        <a:t>τ</a:t>
                      </a:r>
                      <a:r>
                        <a:rPr lang="en-US" altLang="zh-CN" sz="1800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O(</a:t>
                      </a:r>
                      <a:r>
                        <a:rPr lang="en-US" altLang="zh-CN" sz="1800" i="1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CN" sz="1800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Pivotal Prefix Filter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O(</a:t>
                      </a:r>
                      <a:r>
                        <a:rPr lang="el-GR" altLang="zh-CN" sz="1800" i="1" dirty="0"/>
                        <a:t>τ</a:t>
                      </a:r>
                      <a:r>
                        <a:rPr lang="en-US" altLang="zh-CN" sz="1800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O(q</a:t>
                      </a:r>
                      <a:r>
                        <a:rPr lang="el-GR" altLang="zh-CN" sz="1800" i="1" dirty="0"/>
                        <a:t>τ</a:t>
                      </a:r>
                      <a:r>
                        <a:rPr lang="en-US" altLang="zh-CN" sz="1800" dirty="0"/>
                        <a:t>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内容占位符 2"/>
          <p:cNvSpPr txBox="1">
            <a:spLocks/>
          </p:cNvSpPr>
          <p:nvPr/>
        </p:nvSpPr>
        <p:spPr>
          <a:xfrm>
            <a:off x="0" y="3789040"/>
            <a:ext cx="9334872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Mismatch Filter [Xiao VLDB08]  : </a:t>
            </a:r>
            <a:r>
              <a:rPr lang="en-US" altLang="zh-CN" sz="1800" dirty="0"/>
              <a:t>Shorten prefix length, but still O(q</a:t>
            </a:r>
            <a:r>
              <a:rPr lang="el-GR" altLang="zh-CN" sz="1800" i="1" dirty="0"/>
              <a:t>τ</a:t>
            </a:r>
            <a:r>
              <a:rPr lang="en-US" altLang="zh-CN" sz="1800" dirty="0"/>
              <a:t>)</a:t>
            </a:r>
          </a:p>
          <a:p>
            <a:r>
              <a:rPr lang="en-US" altLang="zh-CN" sz="2000" dirty="0" err="1"/>
              <a:t>Qchunk</a:t>
            </a:r>
            <a:r>
              <a:rPr lang="en-US" altLang="zh-CN" sz="2000" dirty="0"/>
              <a:t> Filter[Qin SIGMOD11]  : </a:t>
            </a:r>
            <a:r>
              <a:rPr lang="en-US" altLang="zh-CN" sz="1800" dirty="0"/>
              <a:t>Shorten one to O(</a:t>
            </a:r>
            <a:r>
              <a:rPr lang="el-GR" altLang="zh-CN" sz="1800" i="1" dirty="0"/>
              <a:t>τ</a:t>
            </a:r>
            <a:r>
              <a:rPr lang="en-US" altLang="zh-CN" sz="1800" dirty="0"/>
              <a:t>)  but increased the other one to O(</a:t>
            </a:r>
            <a:r>
              <a:rPr lang="en-US" altLang="zh-CN" sz="1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800" dirty="0"/>
              <a:t>)</a:t>
            </a:r>
          </a:p>
          <a:p>
            <a:r>
              <a:rPr lang="en-US" altLang="zh-CN" sz="2000" dirty="0"/>
              <a:t>Adaptive Prefix[Wang SIGMOD12]</a:t>
            </a:r>
          </a:p>
          <a:p>
            <a:pPr lvl="1"/>
            <a:r>
              <a:rPr lang="en-US" altLang="zh-CN" sz="1800" dirty="0"/>
              <a:t>Increase prefix length to reduce candidate number</a:t>
            </a:r>
          </a:p>
          <a:p>
            <a:pPr lvl="1"/>
            <a:r>
              <a:rPr lang="en-US" altLang="zh-CN" sz="1800" dirty="0"/>
              <a:t>Orthogonal and can be integrated into our method</a:t>
            </a:r>
          </a:p>
          <a:p>
            <a:r>
              <a:rPr lang="en-US" altLang="zh-CN" sz="2000" dirty="0"/>
              <a:t>Flamingo[Li ICDE08]</a:t>
            </a:r>
          </a:p>
          <a:p>
            <a:pPr lvl="1"/>
            <a:r>
              <a:rPr lang="en-US" altLang="zh-CN" sz="1800" dirty="0"/>
              <a:t>Based on count filter. Accelerating counting process.</a:t>
            </a:r>
          </a:p>
          <a:p>
            <a:pPr lvl="1"/>
            <a:r>
              <a:rPr lang="en-US" altLang="zh-CN" sz="1800" dirty="0"/>
              <a:t>Orthogonal and can be integrated into our method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80431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"/>
    </mc:Choice>
    <mc:Fallback xmlns="">
      <p:transition spd="slow" advTm="31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Pivotal Search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Indexing</a:t>
            </a:r>
          </a:p>
          <a:p>
            <a:pPr lvl="1"/>
            <a:r>
              <a:rPr lang="en-US" altLang="zh-CN" dirty="0"/>
              <a:t>Build inverted indexes for both the prefix and the </a:t>
            </a:r>
          </a:p>
          <a:p>
            <a:pPr marL="457200" lvl="1" indent="0">
              <a:buNone/>
            </a:pPr>
            <a:r>
              <a:rPr lang="en-US" altLang="zh-CN" dirty="0"/>
              <a:t>    pivotal prefix of the data strings</a:t>
            </a:r>
          </a:p>
          <a:p>
            <a:r>
              <a:rPr lang="en-US" altLang="zh-CN" dirty="0"/>
              <a:t>Querying</a:t>
            </a:r>
          </a:p>
          <a:p>
            <a:pPr lvl="1"/>
            <a:r>
              <a:rPr lang="en-US" altLang="zh-CN" dirty="0"/>
              <a:t>Generate prefix and pivotal prefix for the query string</a:t>
            </a:r>
          </a:p>
          <a:p>
            <a:pPr lvl="1"/>
            <a:r>
              <a:rPr lang="en-US" altLang="zh-CN" dirty="0"/>
              <a:t>Probe the </a:t>
            </a:r>
            <a:r>
              <a:rPr lang="en-US" altLang="zh-CN" dirty="0">
                <a:solidFill>
                  <a:srgbClr val="FF0000"/>
                </a:solidFill>
              </a:rPr>
              <a:t>prefix index</a:t>
            </a:r>
            <a:r>
              <a:rPr lang="en-US" altLang="zh-CN" dirty="0"/>
              <a:t> with the </a:t>
            </a:r>
            <a:r>
              <a:rPr lang="en-US" altLang="zh-CN" dirty="0">
                <a:solidFill>
                  <a:srgbClr val="FF0000"/>
                </a:solidFill>
              </a:rPr>
              <a:t>pivotal prefix</a:t>
            </a:r>
            <a:r>
              <a:rPr lang="en-US" altLang="zh-CN" dirty="0"/>
              <a:t> of the query</a:t>
            </a:r>
          </a:p>
          <a:p>
            <a:pPr lvl="1"/>
            <a:r>
              <a:rPr lang="en-US" altLang="zh-CN" dirty="0"/>
              <a:t>Probe the </a:t>
            </a:r>
            <a:r>
              <a:rPr lang="en-US" altLang="zh-CN" dirty="0">
                <a:solidFill>
                  <a:srgbClr val="FF0000"/>
                </a:solidFill>
              </a:rPr>
              <a:t>pivotal prefix index</a:t>
            </a:r>
            <a:r>
              <a:rPr lang="en-US" altLang="zh-CN" dirty="0"/>
              <a:t> with the </a:t>
            </a:r>
            <a:r>
              <a:rPr lang="en-US" altLang="zh-CN" dirty="0">
                <a:solidFill>
                  <a:srgbClr val="FF0000"/>
                </a:solidFill>
              </a:rPr>
              <a:t>prefix</a:t>
            </a:r>
            <a:r>
              <a:rPr lang="en-US" altLang="zh-CN" dirty="0"/>
              <a:t> of the query</a:t>
            </a:r>
          </a:p>
          <a:p>
            <a:pPr lvl="1"/>
            <a:r>
              <a:rPr lang="en-US" altLang="zh-CN" dirty="0"/>
              <a:t>Verify the candidates and output 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872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"/>
    </mc:Choice>
    <mc:Fallback xmlns="">
      <p:transition spd="slow" advTm="16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Pivotal Prefix Selection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556792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/>
              <a:t>Evaluating Different Pivotal Prefixes: </a:t>
            </a:r>
          </a:p>
          <a:p>
            <a:r>
              <a:rPr lang="en-US" altLang="zh-CN" sz="2800" dirty="0"/>
              <a:t>The longer the inverted lists we probe, the more candidates we may have.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15816" y="3212976"/>
                <a:ext cx="4987071" cy="878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𝑝𝑖𝑣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00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altLang="zh-CN" sz="20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altLang="zh-CN" sz="2000" i="1">
                                  <a:latin typeface="Cambria Math"/>
                                  <a:ea typeface="Cambria Math"/>
                                </a:rPr>
                                <m:t>𝑝𝑖𝑣</m:t>
                              </m:r>
                              <m:r>
                                <a:rPr lang="en-US" altLang="zh-CN" sz="20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  <m:r>
                                <a:rPr lang="en-US" altLang="zh-CN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𝑙𝑒𝑛𝑔𝑡h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𝑖𝑛𝑣𝑒𝑟𝑡𝑒𝑑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𝑙𝑖𝑠𝑡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212976"/>
                <a:ext cx="4987071" cy="8789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3808" y="4212957"/>
                <a:ext cx="3454535" cy="878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𝑝𝑖𝑣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00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altLang="zh-CN" sz="20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altLang="zh-CN" sz="2000" i="1">
                                  <a:latin typeface="Cambria Math"/>
                                  <a:ea typeface="Cambria Math"/>
                                </a:rPr>
                                <m:t>𝑝𝑖𝑣</m:t>
                              </m:r>
                              <m:r>
                                <a:rPr lang="en-US" altLang="zh-CN" sz="20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en-US" altLang="zh-CN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𝑓𝑟𝑒𝑞𝑢𝑒𝑛𝑐𝑦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212957"/>
                <a:ext cx="3454535" cy="8789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81816" y="3387164"/>
            <a:ext cx="2239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For query string: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4382233"/>
            <a:ext cx="2066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For data string: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46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"/>
    </mc:Choice>
    <mc:Fallback xmlns="">
      <p:transition spd="slow" advTm="15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Optimal Pivotal Prefix Selection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2357" y="1412776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/>
              <a:t>Dynamic Programming: </a:t>
            </a:r>
          </a:p>
        </p:txBody>
      </p:sp>
      <p:sp>
        <p:nvSpPr>
          <p:cNvPr id="9" name="矩形 8"/>
          <p:cNvSpPr/>
          <p:nvPr/>
        </p:nvSpPr>
        <p:spPr>
          <a:xfrm>
            <a:off x="1813959" y="457183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388907" y="457183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964971" y="457183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539919" y="457183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115983" y="457183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690931" y="457183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266995" y="457183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841943" y="4571836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" name="右大括号 21"/>
          <p:cNvSpPr/>
          <p:nvPr/>
        </p:nvSpPr>
        <p:spPr>
          <a:xfrm rot="16200000">
            <a:off x="3652229" y="2356660"/>
            <a:ext cx="346984" cy="4034681"/>
          </a:xfrm>
          <a:prstGeom prst="rightBrace">
            <a:avLst>
              <a:gd name="adj1" fmla="val 59753"/>
              <a:gd name="adj2" fmla="val 461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/>
          <p:cNvCxnSpPr>
            <a:endCxn id="20" idx="2"/>
          </p:cNvCxnSpPr>
          <p:nvPr/>
        </p:nvCxnSpPr>
        <p:spPr>
          <a:xfrm flipH="1" flipV="1">
            <a:off x="6129975" y="4931876"/>
            <a:ext cx="19424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7793" y="3851756"/>
            <a:ext cx="7615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2000" b="1" i="1" dirty="0"/>
              <a:t>Select </a:t>
            </a:r>
            <a:r>
              <a:rPr lang="en-US" altLang="zh-CN" sz="2000" b="1" i="1" dirty="0">
                <a:solidFill>
                  <a:srgbClr val="FF0000"/>
                </a:solidFill>
              </a:rPr>
              <a:t>m-1</a:t>
            </a:r>
            <a:r>
              <a:rPr lang="en-US" altLang="zh-CN" sz="2000" b="1" i="1" dirty="0"/>
              <a:t> optimal pivotal q-grams from the first </a:t>
            </a:r>
            <a:r>
              <a:rPr lang="en-US" altLang="zh-CN" sz="2000" b="1" i="1" dirty="0">
                <a:solidFill>
                  <a:srgbClr val="FF0000"/>
                </a:solidFill>
              </a:rPr>
              <a:t>n-1</a:t>
            </a:r>
            <a:r>
              <a:rPr lang="en-US" altLang="zh-CN" sz="2000" b="1" i="1" dirty="0"/>
              <a:t> q-grams in prefix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78963" y="5363924"/>
            <a:ext cx="288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b="1" i="1" dirty="0"/>
              <a:t>Select as last pivotal q-gram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03648" y="2390285"/>
            <a:ext cx="6397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2400" b="1" i="1" dirty="0"/>
              <a:t>Object: Select </a:t>
            </a:r>
            <a:r>
              <a:rPr lang="en-US" altLang="zh-CN" sz="2400" b="1" i="1" dirty="0">
                <a:solidFill>
                  <a:srgbClr val="FF0000"/>
                </a:solidFill>
              </a:rPr>
              <a:t>m=</a:t>
            </a:r>
            <a:r>
              <a:rPr lang="el-GR" altLang="zh-CN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+1</a:t>
            </a:r>
            <a:r>
              <a:rPr lang="en-US" altLang="zh-CN" sz="2400" b="1" i="1" dirty="0">
                <a:latin typeface="Times New Roman"/>
                <a:cs typeface="Times New Roman"/>
              </a:rPr>
              <a:t> optimal pivotal q-grams </a:t>
            </a:r>
          </a:p>
          <a:p>
            <a:pPr marL="0" lvl="1"/>
            <a:r>
              <a:rPr lang="en-US" altLang="zh-CN" sz="2400" b="1" i="1" dirty="0">
                <a:latin typeface="Times New Roman"/>
                <a:cs typeface="Times New Roman"/>
              </a:rPr>
              <a:t>             from the first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n=q</a:t>
            </a:r>
            <a:r>
              <a:rPr lang="el-GR" altLang="zh-CN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+1</a:t>
            </a:r>
            <a:r>
              <a:rPr lang="en-US" altLang="zh-CN" sz="2400" b="1" i="1" dirty="0">
                <a:latin typeface="Times New Roman"/>
                <a:cs typeface="Times New Roman"/>
              </a:rPr>
              <a:t> grams in the prefix</a:t>
            </a:r>
            <a:endParaRPr lang="en-US" altLang="zh-CN" sz="2400" b="1" i="1" dirty="0"/>
          </a:p>
        </p:txBody>
      </p:sp>
    </p:spTree>
    <p:extLst>
      <p:ext uri="{BB962C8B-B14F-4D97-AF65-F5344CB8AC3E}">
        <p14:creationId xmlns:p14="http://schemas.microsoft.com/office/powerpoint/2010/main" val="34145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"/>
    </mc:Choice>
    <mc:Fallback xmlns="">
      <p:transition spd="slow" advTm="23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Optimal Pivotal Prefix Selection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2357" y="1412776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/>
              <a:t>Dynamic Programming: </a:t>
            </a:r>
          </a:p>
        </p:txBody>
      </p:sp>
      <p:sp>
        <p:nvSpPr>
          <p:cNvPr id="9" name="矩形 8"/>
          <p:cNvSpPr/>
          <p:nvPr/>
        </p:nvSpPr>
        <p:spPr>
          <a:xfrm>
            <a:off x="1408112" y="306896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983060" y="306896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559124" y="306896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134072" y="306896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710136" y="306896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285084" y="306896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861148" y="3068960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36096" y="306896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大括号 21"/>
          <p:cNvSpPr/>
          <p:nvPr/>
        </p:nvSpPr>
        <p:spPr>
          <a:xfrm rot="16200000">
            <a:off x="2958350" y="1141817"/>
            <a:ext cx="346985" cy="3458616"/>
          </a:xfrm>
          <a:prstGeom prst="rightBrace">
            <a:avLst>
              <a:gd name="adj1" fmla="val 59753"/>
              <a:gd name="adj2" fmla="val 461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/>
          <p:cNvCxnSpPr/>
          <p:nvPr/>
        </p:nvCxnSpPr>
        <p:spPr>
          <a:xfrm flipH="1" flipV="1">
            <a:off x="5146948" y="3429000"/>
            <a:ext cx="19424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9552" y="2348880"/>
            <a:ext cx="606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b="1" i="1" dirty="0"/>
              <a:t>Select </a:t>
            </a:r>
            <a:r>
              <a:rPr lang="en-US" altLang="zh-CN" b="1" i="1" dirty="0">
                <a:solidFill>
                  <a:srgbClr val="FF0000"/>
                </a:solidFill>
              </a:rPr>
              <a:t>m-1</a:t>
            </a:r>
            <a:r>
              <a:rPr lang="en-US" altLang="zh-CN" b="1" i="1" dirty="0"/>
              <a:t> optimal pivotal q-grams from the first </a:t>
            </a:r>
            <a:r>
              <a:rPr lang="en-US" altLang="zh-CN" b="1" i="1" dirty="0">
                <a:solidFill>
                  <a:srgbClr val="FF0000"/>
                </a:solidFill>
              </a:rPr>
              <a:t>n-2</a:t>
            </a:r>
            <a:r>
              <a:rPr lang="en-US" altLang="zh-CN" b="1" i="1" dirty="0"/>
              <a:t> q-grams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95936" y="3861048"/>
            <a:ext cx="3175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2000" b="1" i="1" dirty="0"/>
              <a:t>Select as last pivotal q-gram</a:t>
            </a:r>
          </a:p>
        </p:txBody>
      </p:sp>
    </p:spTree>
    <p:extLst>
      <p:ext uri="{BB962C8B-B14F-4D97-AF65-F5344CB8AC3E}">
        <p14:creationId xmlns:p14="http://schemas.microsoft.com/office/powerpoint/2010/main" val="153610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"/>
    </mc:Choice>
    <mc:Fallback xmlns="">
      <p:transition spd="slow" advTm="26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Optimal Pivotal Prefix Selection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2357" y="1412776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/>
              <a:t>Dynamic Programming: </a:t>
            </a:r>
          </a:p>
        </p:txBody>
      </p:sp>
      <p:sp>
        <p:nvSpPr>
          <p:cNvPr id="9" name="矩形 8"/>
          <p:cNvSpPr/>
          <p:nvPr/>
        </p:nvSpPr>
        <p:spPr>
          <a:xfrm>
            <a:off x="1408112" y="306896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983060" y="306896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559124" y="306896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134072" y="3068960"/>
            <a:ext cx="576064" cy="3600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10136" y="306896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285084" y="306896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861148" y="306896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436096" y="3068960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大括号 21"/>
          <p:cNvSpPr/>
          <p:nvPr/>
        </p:nvSpPr>
        <p:spPr>
          <a:xfrm rot="16200000">
            <a:off x="2074325" y="1984869"/>
            <a:ext cx="387961" cy="1731538"/>
          </a:xfrm>
          <a:prstGeom prst="rightBrace">
            <a:avLst>
              <a:gd name="adj1" fmla="val 59753"/>
              <a:gd name="adj2" fmla="val 461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/>
          <p:cNvCxnSpPr/>
          <p:nvPr/>
        </p:nvCxnSpPr>
        <p:spPr>
          <a:xfrm flipH="1" flipV="1">
            <a:off x="3438540" y="3429000"/>
            <a:ext cx="19424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39530" y="2348880"/>
            <a:ext cx="6129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b="1" i="1" dirty="0"/>
              <a:t>Select </a:t>
            </a:r>
            <a:r>
              <a:rPr lang="en-US" altLang="zh-CN" b="1" i="1" dirty="0">
                <a:solidFill>
                  <a:srgbClr val="FF0000"/>
                </a:solidFill>
              </a:rPr>
              <a:t>m-1</a:t>
            </a:r>
            <a:r>
              <a:rPr lang="en-US" altLang="zh-CN" b="1" i="1" dirty="0"/>
              <a:t> optimal pivotal q-grams from the first </a:t>
            </a:r>
            <a:r>
              <a:rPr lang="en-US" altLang="zh-CN" b="1" i="1" dirty="0">
                <a:solidFill>
                  <a:srgbClr val="FF0000"/>
                </a:solidFill>
              </a:rPr>
              <a:t>m-1</a:t>
            </a:r>
            <a:r>
              <a:rPr lang="en-US" altLang="zh-CN" b="1" i="1" dirty="0"/>
              <a:t> q-grams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7528" y="3861048"/>
            <a:ext cx="288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b="1" i="1" dirty="0"/>
              <a:t>Select as last pivotal q-gram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9052" y="5176356"/>
                <a:ext cx="7158883" cy="653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min</m:t>
                          </m:r>
                        </m:e>
                        <m:lim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1≤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lim>
                      </m:limLow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𝑤𝑒𝑖𝑔h𝑡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altLang="zh-CN" sz="2800" i="1" baseline="-250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CN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−1)</m:t>
                          </m:r>
                        </m:e>
                      </m:d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52" y="5176356"/>
                <a:ext cx="7158883" cy="6532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878308" y="5989930"/>
                <a:ext cx="79385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/>
                        </a:rPr>
                        <m:t>𝑤</m:t>
                      </m:r>
                      <m:r>
                        <a:rPr lang="en-US" altLang="zh-CN" b="0" i="1" smtClean="0">
                          <a:latin typeface="Cambria Math"/>
                        </a:rPr>
                        <m:t>𝑒𝑖𝑔h𝑡</m:t>
                      </m:r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𝑖𝑠</m:t>
                      </m:r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𝑙𝑒𝑛𝑔𝑡h</m:t>
                      </m:r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𝑜𝑓</m:t>
                      </m:r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𝑖𝑛𝑣𝑒𝑟𝑡𝑒𝑑</m:t>
                      </m:r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𝑙𝑖𝑠𝑡</m:t>
                      </m:r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𝑓𝑜𝑟</m:t>
                      </m:r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𝑞𝑢𝑒𝑟𝑦</m:t>
                      </m:r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𝑎𝑛𝑑</m:t>
                      </m:r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𝑓𝑟𝑒𝑞𝑢𝑒𝑛𝑐𝑦</m:t>
                      </m:r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𝑓𝑜𝑟</m:t>
                      </m:r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𝑑𝑎𝑡𝑎</m:t>
                      </m:r>
                      <m:r>
                        <a:rPr lang="en-US" altLang="zh-CN" b="0" i="1" smtClean="0">
                          <a:latin typeface="Cambria Math"/>
                        </a:rPr>
                        <m:t> </m:t>
                      </m:r>
                      <m:r>
                        <a:rPr lang="en-US" altLang="zh-CN" b="0" i="1" smtClean="0">
                          <a:latin typeface="Cambria Math"/>
                        </a:rPr>
                        <m:t>𝑠𝑡𝑟𝑖𝑛𝑔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08" y="5989930"/>
                <a:ext cx="793852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16264" y="4653136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/>
              <a:t>Recursive formula:</a:t>
            </a:r>
            <a:endParaRPr lang="zh-CN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354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"/>
    </mc:Choice>
    <mc:Fallback xmlns="">
      <p:transition spd="slow" advTm="18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27069" y="2133048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No</a:t>
            </a:r>
            <a:endParaRPr lang="zh-CN" altLang="en-US" sz="3200" b="1" i="1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Filter-and-Verification Framework</a:t>
            </a:r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4431757" y="2667350"/>
            <a:ext cx="901568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36512" y="2540521"/>
            <a:ext cx="1151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Dataset </a:t>
            </a:r>
            <a:r>
              <a:rPr lang="en-US" altLang="zh-CN" sz="2000" b="1" i="1" dirty="0"/>
              <a:t>R</a:t>
            </a:r>
            <a:endParaRPr lang="zh-CN" altLang="en-US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2072" y="3311356"/>
            <a:ext cx="1290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Threshold</a:t>
            </a:r>
            <a:r>
              <a:rPr lang="en-US" altLang="zh-CN" sz="2000" b="1" i="1" dirty="0"/>
              <a:t> </a:t>
            </a:r>
            <a:r>
              <a:rPr lang="el-GR" altLang="zh-CN" sz="2000" b="1" i="1" dirty="0">
                <a:latin typeface="Times New Roman"/>
                <a:cs typeface="Times New Roman"/>
              </a:rPr>
              <a:t>τ</a:t>
            </a:r>
            <a:endParaRPr lang="zh-CN" altLang="en-US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6880" y="1791425"/>
            <a:ext cx="148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Query string </a:t>
            </a:r>
            <a:r>
              <a:rPr lang="en-US" altLang="zh-CN" b="1" i="1" dirty="0"/>
              <a:t>s</a:t>
            </a:r>
            <a:endParaRPr lang="zh-CN" altLang="en-US" sz="20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8424" y="2508112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Results</a:t>
            </a:r>
            <a:endParaRPr lang="zh-CN" altLang="en-US" sz="2000" b="1" i="1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668344" y="2692778"/>
            <a:ext cx="731133" cy="105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0" idx="3"/>
            <a:endCxn id="17" idx="1"/>
          </p:cNvCxnSpPr>
          <p:nvPr/>
        </p:nvCxnSpPr>
        <p:spPr>
          <a:xfrm flipV="1">
            <a:off x="1115022" y="2739358"/>
            <a:ext cx="1019759" cy="121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134781" y="1767250"/>
            <a:ext cx="2371587" cy="1944216"/>
          </a:xfrm>
          <a:prstGeom prst="rect">
            <a:avLst/>
          </a:prstGeom>
          <a:solidFill>
            <a:schemeClr val="accent1">
              <a:alpha val="4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>
                <a:solidFill>
                  <a:schemeClr val="tx1"/>
                </a:solidFill>
              </a:rPr>
              <a:t>Filter:</a:t>
            </a: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Signature(s) ∩</a:t>
            </a: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Signature(r) =</a:t>
            </a:r>
            <a:r>
              <a:rPr lang="el-GR" altLang="zh-CN" sz="2400" b="1" dirty="0">
                <a:solidFill>
                  <a:schemeClr val="tx1"/>
                </a:solidFill>
              </a:rPr>
              <a:t> </a:t>
            </a:r>
            <a:r>
              <a:rPr lang="el-GR" altLang="zh-CN" sz="2400" i="1" dirty="0">
                <a:solidFill>
                  <a:schemeClr val="tx1"/>
                </a:solidFill>
                <a:latin typeface="Times New Roman"/>
                <a:cs typeface="Times New Roman"/>
              </a:rPr>
              <a:t>ϕ</a:t>
            </a:r>
            <a:r>
              <a:rPr lang="en-US" altLang="zh-CN" sz="2400" b="1" dirty="0">
                <a:solidFill>
                  <a:schemeClr val="tx1"/>
                </a:solidFill>
              </a:rPr>
              <a:t>?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12198" y="1778367"/>
            <a:ext cx="2299579" cy="1944216"/>
          </a:xfrm>
          <a:prstGeom prst="rect">
            <a:avLst/>
          </a:prstGeom>
          <a:solidFill>
            <a:schemeClr val="accent1">
              <a:alpha val="4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>
                <a:solidFill>
                  <a:srgbClr val="FF0000"/>
                </a:solidFill>
              </a:rPr>
              <a:t>Verify:</a:t>
            </a:r>
          </a:p>
          <a:p>
            <a:pPr algn="ctr"/>
            <a:r>
              <a:rPr lang="en-US" altLang="zh-CN" sz="2400" b="1" i="1" dirty="0">
                <a:solidFill>
                  <a:srgbClr val="FF0000"/>
                </a:solidFill>
              </a:rPr>
              <a:t>alignment filter?</a:t>
            </a: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If yes, ED(</a:t>
            </a:r>
            <a:r>
              <a:rPr lang="en-US" altLang="zh-CN" sz="2400" b="1" dirty="0" err="1">
                <a:solidFill>
                  <a:schemeClr val="tx1"/>
                </a:solidFill>
              </a:rPr>
              <a:t>r,s</a:t>
            </a:r>
            <a:r>
              <a:rPr lang="en-US" altLang="zh-CN" sz="2400" b="1" dirty="0">
                <a:solidFill>
                  <a:schemeClr val="tx1"/>
                </a:solidFill>
              </a:rPr>
              <a:t>) </a:t>
            </a:r>
            <a:r>
              <a:rPr lang="en-US" altLang="zh-CN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≤</a:t>
            </a:r>
            <a:r>
              <a:rPr lang="en-US" altLang="zh-CN" sz="2400" b="1" dirty="0">
                <a:solidFill>
                  <a:schemeClr val="tx1"/>
                </a:solidFill>
              </a:rPr>
              <a:t> </a:t>
            </a:r>
            <a:r>
              <a:rPr lang="el-GR" altLang="zh-CN" sz="2400" b="1" dirty="0">
                <a:solidFill>
                  <a:schemeClr val="tx1"/>
                </a:solidFill>
              </a:rPr>
              <a:t>τ</a:t>
            </a:r>
            <a:r>
              <a:rPr lang="en-US" altLang="zh-CN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35809" y="2139165"/>
            <a:ext cx="65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Yes</a:t>
            </a:r>
            <a:endParaRPr lang="zh-CN" altLang="en-US" sz="32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187624" y="2348880"/>
            <a:ext cx="76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/>
              <a:t>Index</a:t>
            </a:r>
            <a:endParaRPr lang="zh-CN" altLang="en-US" sz="24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6880" y="4581128"/>
                <a:ext cx="693837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i="1" dirty="0"/>
                  <a:t>Complexity Improvement</a:t>
                </a:r>
                <a:r>
                  <a:rPr lang="en-US" altLang="zh-CN" sz="3200" dirty="0"/>
                  <a:t>:</a:t>
                </a:r>
                <a:r>
                  <a:rPr lang="en-US" altLang="zh-CN" sz="2800" dirty="0"/>
                  <a:t> </a:t>
                </a:r>
              </a:p>
              <a:p>
                <a:r>
                  <a:rPr lang="en-US" altLang="zh-CN" sz="2800" dirty="0"/>
                  <a:t>Improved from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𝑂</m:t>
                    </m:r>
                    <m:r>
                      <a:rPr lang="en-US" altLang="zh-CN" sz="28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altLang="zh-CN" sz="2800" b="0" i="1" smtClean="0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zh-CN" sz="2800" b="0" i="1" smtClean="0">
                        <a:latin typeface="Cambria Math"/>
                      </a:rPr>
                      <m:t>∗</m:t>
                    </m:r>
                    <m:r>
                      <m:rPr>
                        <m:sty m:val="p"/>
                      </m:rPr>
                      <a:rPr lang="el-GR" altLang="zh-CN" sz="2800" b="0" i="1" smtClean="0">
                        <a:latin typeface="Cambria Math"/>
                      </a:rPr>
                      <m:t>τ</m:t>
                    </m:r>
                    <m:r>
                      <a:rPr lang="en-US" altLang="zh-CN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800" dirty="0"/>
                  <a:t>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𝑂</m:t>
                    </m:r>
                    <m:r>
                      <a:rPr lang="en-US" altLang="zh-CN" sz="2800" i="1">
                        <a:latin typeface="Cambria Math"/>
                      </a:rPr>
                      <m:t>(</m:t>
                    </m:r>
                    <m:r>
                      <a:rPr lang="en-US" altLang="zh-CN" sz="2800" b="0" i="1" smtClean="0">
                        <a:latin typeface="Cambria Math"/>
                      </a:rPr>
                      <m:t>𝑞</m:t>
                    </m:r>
                    <m:r>
                      <m:rPr>
                        <m:sty m:val="p"/>
                      </m:rPr>
                      <a:rPr lang="el-GR" altLang="zh-CN" sz="2800" i="1">
                        <a:latin typeface="Cambria Math"/>
                      </a:rPr>
                      <m:t>τ</m:t>
                    </m:r>
                    <m:r>
                      <a:rPr lang="en-US" altLang="zh-CN" sz="2800" b="0" i="1" baseline="30000" smtClean="0">
                        <a:latin typeface="Cambria Math"/>
                      </a:rPr>
                      <m:t>2</m:t>
                    </m:r>
                    <m:r>
                      <a:rPr lang="en-US" altLang="zh-CN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800" dirty="0"/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80" y="4581128"/>
                <a:ext cx="6938374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2285" t="-7784" b="-16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7"/>
    </mc:Choice>
    <mc:Fallback xmlns="">
      <p:transition spd="slow" advTm="135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Alignment Filter</a:t>
            </a:r>
            <a:endParaRPr lang="zh-CN" alt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36" y="1484784"/>
            <a:ext cx="5856163" cy="267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04" y="4590127"/>
                <a:ext cx="8635377" cy="2296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FF0000"/>
                    </a:solidFill>
                  </a:rPr>
                  <a:t>Intuition of Alignment Filter: </a:t>
                </a:r>
              </a:p>
              <a:p>
                <a:r>
                  <a:rPr lang="en-US" altLang="zh-CN" sz="2800" dirty="0"/>
                  <a:t>suppose in the best case we need </a:t>
                </a:r>
                <a:r>
                  <a:rPr lang="en-US" altLang="zh-CN" sz="2800" i="1" dirty="0" err="1"/>
                  <a:t>err</a:t>
                </a:r>
                <a:r>
                  <a:rPr lang="en-US" altLang="zh-CN" sz="2800" i="1" baseline="-25000" dirty="0" err="1"/>
                  <a:t>i</a:t>
                </a:r>
                <a:r>
                  <a:rPr lang="en-US" altLang="zh-CN" sz="2800" i="1" baseline="-25000" dirty="0"/>
                  <a:t> </a:t>
                </a:r>
                <a:r>
                  <a:rPr lang="en-US" altLang="zh-CN" sz="2800" dirty="0"/>
                  <a:t>edit operations to </a:t>
                </a:r>
              </a:p>
              <a:p>
                <a:r>
                  <a:rPr lang="en-US" altLang="zh-CN" sz="2800" dirty="0"/>
                  <a:t>transform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/>
                      </a:rPr>
                      <m:t>𝑔</m:t>
                    </m:r>
                    <m:r>
                      <a:rPr lang="en-US" altLang="zh-CN" sz="2800" i="1" baseline="-25000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2800" dirty="0"/>
                  <a:t> to a substring of </a:t>
                </a:r>
                <a:r>
                  <a:rPr lang="en-US" altLang="zh-CN" sz="2800" i="1" dirty="0"/>
                  <a:t>r</a:t>
                </a:r>
                <a:r>
                  <a:rPr lang="en-US" altLang="zh-CN" sz="2800" dirty="0"/>
                  <a:t>, then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dirty="0">
                        <a:latin typeface="Cambria Math"/>
                      </a:rPr>
                      <m:t>ED</m:t>
                    </m:r>
                    <m:d>
                      <m:d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dirty="0">
                            <a:latin typeface="Cambria Math"/>
                          </a:rPr>
                          <m:t>r</m:t>
                        </m:r>
                        <m:r>
                          <a:rPr lang="en-US" altLang="zh-CN" sz="2800" dirty="0"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CN" sz="2800" dirty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altLang="zh-CN" sz="2800" b="0" i="1" dirty="0" smtClean="0">
                        <a:latin typeface="Cambria Math"/>
                      </a:rPr>
                      <m:t>&gt;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8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CN" sz="2800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l-GR" altLang="zh-CN" sz="2800" i="1" dirty="0">
                            <a:latin typeface="Cambria Math"/>
                          </a:rPr>
                          <m:t>τ</m:t>
                        </m:r>
                        <m:r>
                          <a:rPr lang="en-US" altLang="zh-CN" sz="2800" i="1" dirty="0">
                            <a:latin typeface="Cambria Math"/>
                          </a:rPr>
                          <m:t>+1</m:t>
                        </m:r>
                      </m:sup>
                      <m:e>
                        <m:r>
                          <a:rPr lang="en-US" altLang="zh-CN" sz="2800" i="1" dirty="0">
                            <a:latin typeface="Cambria Math"/>
                          </a:rPr>
                          <m:t>𝑒𝑟𝑟</m:t>
                        </m:r>
                        <m:r>
                          <a:rPr lang="en-US" altLang="zh-CN" sz="2800" i="1" baseline="-25000" dirty="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endParaRPr lang="en-US" altLang="zh-CN" sz="2800" dirty="0"/>
              </a:p>
              <a:p>
                <a:endParaRPr lang="en-US" altLang="zh-CN" sz="2800" dirty="0"/>
              </a:p>
              <a:p>
                <a:r>
                  <a:rPr lang="en-US" altLang="zh-CN" sz="2800" dirty="0"/>
                  <a:t>If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8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CN" sz="2800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l-GR" altLang="zh-CN" sz="2800" i="1" dirty="0">
                            <a:latin typeface="Cambria Math"/>
                          </a:rPr>
                          <m:t>τ</m:t>
                        </m:r>
                        <m:r>
                          <a:rPr lang="en-US" altLang="zh-CN" sz="2800" i="1" dirty="0">
                            <a:latin typeface="Cambria Math"/>
                          </a:rPr>
                          <m:t>+1</m:t>
                        </m:r>
                      </m:sup>
                      <m:e>
                        <m:r>
                          <a:rPr lang="en-US" altLang="zh-CN" sz="2800" i="1" dirty="0">
                            <a:latin typeface="Cambria Math"/>
                          </a:rPr>
                          <m:t>𝑒𝑟𝑟</m:t>
                        </m:r>
                        <m:r>
                          <a:rPr lang="en-US" altLang="zh-CN" sz="2800" i="1" baseline="-25000" dirty="0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altLang="zh-CN" sz="2800" i="1" dirty="0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l-GR" altLang="zh-CN" sz="2800" i="1" dirty="0">
                        <a:latin typeface="Cambria Math"/>
                      </a:rPr>
                      <m:t>τ</m:t>
                    </m:r>
                    <m:r>
                      <a:rPr lang="en-US" altLang="zh-CN" sz="2800" dirty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800" dirty="0">
                        <a:latin typeface="Cambria Math"/>
                      </a:rPr>
                      <m:t>ED</m:t>
                    </m:r>
                    <m:d>
                      <m:d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dirty="0">
                            <a:latin typeface="Cambria Math"/>
                          </a:rPr>
                          <m:t>r</m:t>
                        </m:r>
                        <m:r>
                          <a:rPr lang="en-US" altLang="zh-CN" sz="2800" dirty="0"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CN" sz="2800" dirty="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altLang="zh-CN" sz="2800" dirty="0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l-GR" altLang="zh-CN" sz="2800" i="1" dirty="0">
                        <a:latin typeface="Cambria Math"/>
                      </a:rPr>
                      <m:t>τ</m:t>
                    </m:r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90127"/>
                <a:ext cx="8635377" cy="2296141"/>
              </a:xfrm>
              <a:prstGeom prst="rect">
                <a:avLst/>
              </a:prstGeom>
              <a:blipFill rotWithShape="1">
                <a:blip r:embed="rId3"/>
                <a:stretch>
                  <a:fillRect l="-1483" t="-2387" b="-6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467544" y="1196752"/>
            <a:ext cx="828092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306494" y="3813338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458894" y="3965738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"/>
    </mc:Choice>
    <mc:Fallback xmlns="">
      <p:transition spd="slow" advTm="18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Alignment Filter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306494" y="3813338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354" y="2116013"/>
                <a:ext cx="857843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/>
                      </a:rPr>
                      <m:t>𝑠𝑒𝑑</m:t>
                    </m:r>
                    <m:d>
                      <m:dPr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i="1" dirty="0">
                            <a:latin typeface="Cambria Math"/>
                          </a:rPr>
                          <m:t>𝑔</m:t>
                        </m:r>
                        <m:r>
                          <a:rPr lang="en-US" altLang="zh-CN" sz="2800" i="1" baseline="-25000" dirty="0">
                            <a:latin typeface="Cambria Math"/>
                          </a:rPr>
                          <m:t>𝑖</m:t>
                        </m:r>
                        <m:r>
                          <a:rPr lang="en-US" altLang="zh-CN" sz="2800" i="1" baseline="-25000" dirty="0">
                            <a:latin typeface="Cambria Math"/>
                          </a:rPr>
                          <m:t> , </m:t>
                        </m:r>
                        <m:r>
                          <a:rPr lang="en-US" altLang="zh-CN" sz="2800" i="1" dirty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 sz="2800" i="1" dirty="0"/>
                  <a:t> is the minimum edit distance between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/>
                      </a:rPr>
                      <m:t>𝑔</m:t>
                    </m:r>
                    <m:r>
                      <a:rPr lang="en-US" altLang="zh-CN" sz="2800" i="1" baseline="-25000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2800" i="1" baseline="-25000" dirty="0"/>
                  <a:t> </a:t>
                </a:r>
                <a:r>
                  <a:rPr lang="en-US" altLang="zh-CN" sz="2800" i="1" dirty="0"/>
                  <a:t>and </a:t>
                </a:r>
              </a:p>
              <a:p>
                <a:r>
                  <a:rPr lang="en-US" altLang="zh-CN" sz="2800" i="1" dirty="0"/>
                  <a:t>any substring of r.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4" y="2116013"/>
                <a:ext cx="8578439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21" t="-5732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2867" y="1640317"/>
            <a:ext cx="4995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/>
              <a:t>Substring edit distance (</a:t>
            </a:r>
            <a:r>
              <a:rPr lang="en-US" altLang="zh-CN" sz="3200" b="1" i="1" dirty="0" err="1"/>
              <a:t>sed</a:t>
            </a:r>
            <a:r>
              <a:rPr lang="en-US" altLang="zh-CN" sz="3200" b="1" i="1" dirty="0"/>
              <a:t>)</a:t>
            </a:r>
            <a:endParaRPr lang="en-US" altLang="zh-CN" sz="3200" b="1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4476883"/>
                <a:ext cx="5673028" cy="1040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i="1" dirty="0">
                    <a:solidFill>
                      <a:srgbClr val="FF0000"/>
                    </a:solidFill>
                  </a:rPr>
                  <a:t>Alignment filter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:</a:t>
                </a:r>
                <a:r>
                  <a:rPr lang="en-US" altLang="zh-CN" sz="2800" dirty="0"/>
                  <a:t> </a:t>
                </a:r>
              </a:p>
              <a:p>
                <a:r>
                  <a:rPr lang="en-US" altLang="zh-CN" sz="2800" dirty="0"/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8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CN" sz="2800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l-GR" altLang="zh-CN" sz="2800" i="1" dirty="0">
                            <a:latin typeface="Cambria Math"/>
                          </a:rPr>
                          <m:t>τ</m:t>
                        </m:r>
                        <m:r>
                          <a:rPr lang="en-US" altLang="zh-CN" sz="2800" i="1" dirty="0">
                            <a:latin typeface="Cambria Math"/>
                          </a:rPr>
                          <m:t>+1</m:t>
                        </m:r>
                      </m:sup>
                      <m:e>
                        <m:r>
                          <a:rPr lang="en-US" altLang="zh-CN" sz="2800" b="0" i="1" dirty="0" smtClean="0">
                            <a:latin typeface="Cambria Math"/>
                          </a:rPr>
                          <m:t>𝑠𝑒𝑑</m:t>
                        </m:r>
                        <m:r>
                          <a:rPr lang="en-US" altLang="zh-CN" sz="2800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zh-CN" sz="2800" b="0" i="1" dirty="0" smtClean="0">
                            <a:latin typeface="Cambria Math"/>
                          </a:rPr>
                          <m:t>𝑔𝑖</m:t>
                        </m:r>
                        <m:r>
                          <a:rPr lang="en-US" altLang="zh-CN" sz="2800" b="0" i="1" baseline="-25000" dirty="0" smtClean="0">
                            <a:latin typeface="Cambria Math"/>
                          </a:rPr>
                          <m:t> , </m:t>
                        </m:r>
                        <m:r>
                          <a:rPr lang="en-US" altLang="zh-CN" sz="2800" b="0" i="1" dirty="0" smtClean="0">
                            <a:latin typeface="Cambria Math"/>
                          </a:rPr>
                          <m:t>𝑟</m:t>
                        </m:r>
                        <m:r>
                          <a:rPr lang="en-US" altLang="zh-CN" sz="2800" b="0" i="1" dirty="0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CN" sz="2800" b="0" i="1" dirty="0" smtClean="0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l-GR" altLang="zh-CN" sz="2800" i="1" dirty="0">
                        <a:latin typeface="Cambria Math"/>
                      </a:rPr>
                      <m:t>τ</m:t>
                    </m:r>
                    <m:r>
                      <a:rPr lang="en-US" altLang="zh-CN" sz="2800" b="0" i="0" dirty="0" smtClean="0">
                        <a:latin typeface="Cambria Math"/>
                      </a:rPr>
                      <m:t>, 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 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𝐸𝐷</m:t>
                    </m:r>
                    <m:d>
                      <m:d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dirty="0" smtClean="0">
                            <a:latin typeface="Cambria Math"/>
                          </a:rPr>
                          <m:t>𝑟</m:t>
                        </m:r>
                        <m:r>
                          <a:rPr lang="en-US" altLang="zh-CN" sz="2800" b="0" i="1" dirty="0" smtClean="0">
                            <a:latin typeface="Cambria Math"/>
                          </a:rPr>
                          <m:t>, </m:t>
                        </m:r>
                        <m:r>
                          <a:rPr lang="en-US" altLang="zh-CN" sz="2800" b="0" i="1" dirty="0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altLang="zh-CN" sz="2800" b="0" i="1" dirty="0" smtClean="0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l-GR" altLang="zh-CN" sz="2800" i="1" dirty="0">
                        <a:latin typeface="Cambria Math"/>
                      </a:rPr>
                      <m:t>τ</m:t>
                    </m:r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76883"/>
                <a:ext cx="5673028" cy="1040349"/>
              </a:xfrm>
              <a:prstGeom prst="rect">
                <a:avLst/>
              </a:prstGeom>
              <a:blipFill rotWithShape="1">
                <a:blip r:embed="rId3"/>
                <a:stretch>
                  <a:fillRect l="-2685" t="-7602"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5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"/>
    </mc:Choice>
    <mc:Fallback xmlns="">
      <p:transition spd="slow" advTm="30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Alignment Filter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772816"/>
                <a:ext cx="8955721" cy="2763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i="1" dirty="0"/>
                  <a:t>Accelerating Calculation</a:t>
                </a:r>
                <a:r>
                  <a:rPr lang="en-US" altLang="zh-CN" sz="3200" dirty="0"/>
                  <a:t>:</a:t>
                </a:r>
                <a:r>
                  <a:rPr lang="en-US" altLang="zh-CN" sz="2800" dirty="0"/>
                  <a:t> 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US" altLang="zh-CN" sz="2800" dirty="0"/>
                  <a:t>The computation complexity of </a:t>
                </a:r>
                <a:r>
                  <a:rPr lang="en-US" altLang="zh-CN" sz="2800" i="1" dirty="0" err="1"/>
                  <a:t>sed</a:t>
                </a:r>
                <a:r>
                  <a:rPr lang="en-US" altLang="zh-CN" sz="2800" dirty="0"/>
                  <a:t>(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/>
                      </a:rPr>
                      <m:t>𝑔</m:t>
                    </m:r>
                    <m:r>
                      <a:rPr lang="en-US" altLang="zh-CN" sz="2800" i="1" baseline="-25000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2800" dirty="0"/>
                  <a:t>, r) is 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 smtClean="0">
                        <a:latin typeface="Cambria Math"/>
                      </a:rPr>
                      <m:t>q</m:t>
                    </m:r>
                    <m:r>
                      <a:rPr lang="en-US" altLang="zh-CN" sz="2800" b="0" i="0" dirty="0" smtClean="0"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800" b="0" i="0" dirty="0" smtClean="0">
                        <a:latin typeface="Cambria Math"/>
                      </a:rPr>
                      <m:t>r</m:t>
                    </m:r>
                    <m:r>
                      <a:rPr lang="en-US" altLang="zh-CN" sz="2800" b="0" i="0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altLang="zh-CN" sz="2800" dirty="0"/>
                  <a:t>). 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US" altLang="zh-CN" sz="2800" dirty="0"/>
                  <a:t>By position filter,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/>
                      </a:rPr>
                      <m:t>𝑔</m:t>
                    </m:r>
                    <m:r>
                      <a:rPr lang="en-US" altLang="zh-CN" sz="2800" i="1" baseline="-25000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CN" sz="2800" dirty="0"/>
                  <a:t> can only align to a substring </a:t>
                </a:r>
                <a:r>
                  <a:rPr lang="en-US" altLang="zh-CN" sz="2800" i="1" dirty="0"/>
                  <a:t>x</a:t>
                </a:r>
                <a:r>
                  <a:rPr lang="en-US" altLang="zh-CN" sz="2800" i="1" baseline="-25000" dirty="0"/>
                  <a:t>i</a:t>
                </a:r>
                <a:r>
                  <a:rPr lang="en-US" altLang="zh-CN" sz="2800" dirty="0"/>
                  <a:t> of r</a:t>
                </a:r>
              </a:p>
              <a:p>
                <a:pPr lvl="1"/>
                <a:r>
                  <a:rPr lang="en-US" altLang="zh-CN" sz="2800" dirty="0"/>
                  <a:t>	where |</a:t>
                </a:r>
                <a:r>
                  <a:rPr lang="en-US" altLang="zh-CN" sz="2800" i="1" dirty="0"/>
                  <a:t>x</a:t>
                </a:r>
                <a:r>
                  <a:rPr lang="en-US" altLang="zh-CN" sz="2800" i="1" baseline="-25000" dirty="0"/>
                  <a:t>i</a:t>
                </a:r>
                <a:r>
                  <a:rPr lang="en-US" altLang="zh-CN" sz="2800" dirty="0"/>
                  <a:t>|&lt;</a:t>
                </a:r>
                <a14:m>
                  <m:oMath xmlns:m="http://schemas.openxmlformats.org/officeDocument/2006/math">
                    <m:r>
                      <a:rPr lang="en-US" altLang="zh-CN" sz="2800" b="0" i="0" dirty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l-GR" altLang="zh-CN" sz="2800" b="0" i="1" dirty="0" smtClean="0">
                        <a:latin typeface="Cambria Math"/>
                      </a:rPr>
                      <m:t>τ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+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altLang="zh-CN" sz="2800" dirty="0"/>
                  <a:t>. 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US" altLang="zh-CN" sz="2800" dirty="0"/>
                  <a:t>Thus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800" i="1" dirty="0">
                            <a:latin typeface="Cambria Math"/>
                          </a:rPr>
                          <m:t>𝑖</m:t>
                        </m:r>
                        <m:r>
                          <a:rPr lang="en-US" altLang="zh-CN" sz="2800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l-GR" altLang="zh-CN" sz="2800" i="1" dirty="0">
                            <a:latin typeface="Cambria Math"/>
                          </a:rPr>
                          <m:t>τ</m:t>
                        </m:r>
                        <m:r>
                          <a:rPr lang="en-US" altLang="zh-CN" sz="2800" i="1" dirty="0">
                            <a:latin typeface="Cambria Math"/>
                          </a:rPr>
                          <m:t>+1</m:t>
                        </m:r>
                      </m:sup>
                      <m:e>
                        <m:r>
                          <a:rPr lang="en-US" altLang="zh-CN" sz="2800" i="1" dirty="0">
                            <a:latin typeface="Cambria Math"/>
                          </a:rPr>
                          <m:t>𝑠𝑒𝑑</m:t>
                        </m:r>
                        <m:r>
                          <a:rPr lang="en-US" altLang="zh-CN" sz="2800" i="1" dirty="0">
                            <a:latin typeface="Cambria Math"/>
                          </a:rPr>
                          <m:t>(</m:t>
                        </m:r>
                        <m:r>
                          <a:rPr lang="en-US" altLang="zh-CN" sz="2800" i="1" dirty="0">
                            <a:latin typeface="Cambria Math"/>
                          </a:rPr>
                          <m:t>𝑔𝑖</m:t>
                        </m:r>
                        <m:r>
                          <a:rPr lang="en-US" altLang="zh-CN" sz="2800" i="1" dirty="0">
                            <a:latin typeface="Cambria Math"/>
                          </a:rPr>
                          <m:t> ,</m:t>
                        </m:r>
                        <m:r>
                          <a:rPr lang="en-US" altLang="zh-CN" sz="28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altLang="zh-CN" sz="2800" b="0" i="1" baseline="-25000" dirty="0" smtClean="0">
                            <a:latin typeface="Cambria Math"/>
                          </a:rPr>
                          <m:t>𝑖</m:t>
                        </m:r>
                        <m:r>
                          <a:rPr lang="en-US" altLang="zh-CN" sz="2800" i="1" dirty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CN" sz="2800" i="1" dirty="0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l-GR" altLang="zh-CN" sz="2800" i="1" dirty="0">
                        <a:latin typeface="Cambria Math"/>
                      </a:rPr>
                      <m:t>τ</m:t>
                    </m:r>
                  </m:oMath>
                </a14:m>
                <a:r>
                  <a:rPr lang="en-US" altLang="zh-CN" sz="2800" dirty="0"/>
                  <a:t>, ED(</a:t>
                </a:r>
                <a:r>
                  <a:rPr lang="zh-CN" altLang="en-US" sz="2800" dirty="0"/>
                  <a:t>𝑟</a:t>
                </a:r>
                <a:r>
                  <a:rPr lang="en-US" altLang="zh-CN" sz="2800" dirty="0"/>
                  <a:t>, </a:t>
                </a:r>
                <a:r>
                  <a:rPr lang="zh-CN" altLang="en-US" sz="2800" dirty="0"/>
                  <a:t>𝑠</a:t>
                </a:r>
                <a:r>
                  <a:rPr lang="en-US" altLang="zh-CN" sz="2800" dirty="0"/>
                  <a:t>)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l-GR" altLang="zh-CN" sz="2800" i="1" dirty="0">
                        <a:latin typeface="Cambria Math"/>
                      </a:rPr>
                      <m:t>τ</m:t>
                    </m:r>
                    <m:r>
                      <a:rPr lang="en-US" altLang="zh-CN" sz="2800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altLang="zh-CN" sz="2800" b="0" dirty="0"/>
              </a:p>
              <a:p>
                <a:pPr marL="914400" lvl="1" indent="-457200">
                  <a:buFont typeface="Arial" pitchFamily="34" charset="0"/>
                  <a:buChar char="•"/>
                </a:pPr>
                <a:r>
                  <a:rPr lang="en-US" altLang="zh-CN" sz="2800" dirty="0"/>
                  <a:t>The complexity reduced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 smtClean="0"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latin typeface="Cambria Math"/>
                          </a:rPr>
                          <m:t>q</m:t>
                        </m:r>
                        <m:r>
                          <m:rPr>
                            <m:sty m:val="p"/>
                          </m:rPr>
                          <a:rPr lang="el-GR" altLang="zh-CN" sz="2800" i="1" dirty="0">
                            <a:latin typeface="Cambria Math"/>
                          </a:rPr>
                          <m:t>τ</m:t>
                        </m:r>
                      </m:e>
                    </m:d>
                    <m:r>
                      <a:rPr lang="en-US" altLang="zh-CN" sz="2800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72816"/>
                <a:ext cx="8955721" cy="2763898"/>
              </a:xfrm>
              <a:prstGeom prst="rect">
                <a:avLst/>
              </a:prstGeom>
              <a:blipFill rotWithShape="1">
                <a:blip r:embed="rId2"/>
                <a:stretch>
                  <a:fillRect l="-1702" t="-2870" r="-408" b="-5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5371" y="4869160"/>
                <a:ext cx="693837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b="1" i="1" dirty="0"/>
                  <a:t>Complexity Improvement</a:t>
                </a:r>
                <a:r>
                  <a:rPr lang="en-US" altLang="zh-CN" sz="3200" dirty="0"/>
                  <a:t>:</a:t>
                </a:r>
                <a:r>
                  <a:rPr lang="en-US" altLang="zh-CN" sz="2800" dirty="0"/>
                  <a:t> </a:t>
                </a:r>
              </a:p>
              <a:p>
                <a:r>
                  <a:rPr lang="en-US" altLang="zh-CN" sz="2800" dirty="0"/>
                  <a:t>Improved from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/>
                      </a:rPr>
                      <m:t>𝑂</m:t>
                    </m:r>
                    <m:r>
                      <a:rPr lang="en-US" altLang="zh-CN" sz="28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altLang="zh-CN" sz="2800" b="0" i="1" smtClean="0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zh-CN" sz="2800" b="0" i="1" smtClean="0">
                        <a:latin typeface="Cambria Math"/>
                      </a:rPr>
                      <m:t>∗</m:t>
                    </m:r>
                    <m:r>
                      <m:rPr>
                        <m:sty m:val="p"/>
                      </m:rPr>
                      <a:rPr lang="el-GR" altLang="zh-CN" sz="2800" b="0" i="1" smtClean="0">
                        <a:latin typeface="Cambria Math"/>
                      </a:rPr>
                      <m:t>τ</m:t>
                    </m:r>
                    <m:r>
                      <a:rPr lang="en-US" altLang="zh-CN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800" dirty="0"/>
                  <a:t> to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𝑂</m:t>
                    </m:r>
                    <m:r>
                      <a:rPr lang="en-US" altLang="zh-CN" sz="2800" i="1">
                        <a:latin typeface="Cambria Math"/>
                      </a:rPr>
                      <m:t>(</m:t>
                    </m:r>
                    <m:r>
                      <a:rPr lang="en-US" altLang="zh-CN" sz="2800" b="0" i="1" smtClean="0">
                        <a:latin typeface="Cambria Math"/>
                      </a:rPr>
                      <m:t>𝑞</m:t>
                    </m:r>
                    <m:r>
                      <m:rPr>
                        <m:sty m:val="p"/>
                      </m:rPr>
                      <a:rPr lang="el-GR" altLang="zh-CN" sz="2800" i="1">
                        <a:latin typeface="Cambria Math"/>
                      </a:rPr>
                      <m:t>τ</m:t>
                    </m:r>
                    <m:r>
                      <a:rPr lang="en-US" altLang="zh-CN" sz="2800" b="0" i="1" baseline="30000" smtClean="0">
                        <a:latin typeface="Cambria Math"/>
                      </a:rPr>
                      <m:t>2</m:t>
                    </m:r>
                    <m:r>
                      <a:rPr lang="en-US" altLang="zh-CN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800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1" y="4869160"/>
                <a:ext cx="6938374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2285" t="-7831" b="-168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60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1"/>
    </mc:Choice>
    <mc:Fallback xmlns="">
      <p:transition spd="slow" advTm="509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Speed Matters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704856" cy="3342722"/>
          </a:xfrm>
        </p:spPr>
      </p:pic>
      <p:sp>
        <p:nvSpPr>
          <p:cNvPr id="5" name="TextBox 4"/>
          <p:cNvSpPr txBox="1"/>
          <p:nvPr/>
        </p:nvSpPr>
        <p:spPr>
          <a:xfrm>
            <a:off x="323528" y="6199768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Source: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132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"/>
    </mc:Choice>
    <mc:Fallback xmlns="">
      <p:transition spd="slow" advTm="20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" y="1844824"/>
            <a:ext cx="7365504" cy="2507673"/>
          </a:xfrm>
        </p:spPr>
      </p:pic>
      <p:sp>
        <p:nvSpPr>
          <p:cNvPr id="5" name="TextBox 4"/>
          <p:cNvSpPr txBox="1"/>
          <p:nvPr/>
        </p:nvSpPr>
        <p:spPr>
          <a:xfrm flipH="1">
            <a:off x="1331640" y="4653136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/>
              <a:t>Settings:</a:t>
            </a:r>
          </a:p>
          <a:p>
            <a:r>
              <a:rPr lang="en-US" altLang="zh-CN" sz="2000" dirty="0"/>
              <a:t>C++,  g++ 4.8.2 with -O3 flags</a:t>
            </a:r>
          </a:p>
          <a:p>
            <a:r>
              <a:rPr lang="en-US" altLang="zh-CN" sz="2000" dirty="0"/>
              <a:t>64bit Ubuntu Server 12.04 LTS version</a:t>
            </a:r>
          </a:p>
          <a:p>
            <a:r>
              <a:rPr lang="en-US" altLang="zh-CN" sz="2000" dirty="0"/>
              <a:t>Intel Xeon E5-2650 2.00GHz processor and 16GB memory.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712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"/>
    </mc:Choice>
    <mc:Fallback xmlns="">
      <p:transition spd="slow" advTm="171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Evaluating Pivotal Prefix Filter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228184" y="1311151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Average Search Time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01" y="1977887"/>
            <a:ext cx="4680522" cy="3818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5373216"/>
            <a:ext cx="50288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Mismatch:        From </a:t>
            </a:r>
            <a:r>
              <a:rPr lang="en-US" altLang="zh-CN" dirty="0" err="1"/>
              <a:t>EDJoin</a:t>
            </a:r>
            <a:endParaRPr lang="en-US" altLang="zh-CN" dirty="0"/>
          </a:p>
          <a:p>
            <a:r>
              <a:rPr lang="en-US" altLang="zh-CN" dirty="0" err="1"/>
              <a:t>CrossFiler</a:t>
            </a:r>
            <a:r>
              <a:rPr lang="en-US" altLang="zh-CN" dirty="0"/>
              <a:t>:        Cross Filter</a:t>
            </a:r>
          </a:p>
          <a:p>
            <a:r>
              <a:rPr lang="en-US" altLang="zh-CN" dirty="0" err="1"/>
              <a:t>PivotalFilter</a:t>
            </a:r>
            <a:r>
              <a:rPr lang="en-US" altLang="zh-CN" dirty="0"/>
              <a:t>:    </a:t>
            </a:r>
            <a:r>
              <a:rPr lang="en-US" altLang="zh-CN" dirty="0" err="1"/>
              <a:t>PivotalFilter</a:t>
            </a:r>
            <a:endParaRPr lang="en-US" altLang="zh-CN" dirty="0"/>
          </a:p>
          <a:p>
            <a:r>
              <a:rPr lang="en-US" altLang="zh-CN" dirty="0" err="1"/>
              <a:t>CrossSelect</a:t>
            </a:r>
            <a:r>
              <a:rPr lang="en-US" altLang="zh-CN" dirty="0"/>
              <a:t>:     </a:t>
            </a:r>
            <a:r>
              <a:rPr lang="en-US" altLang="zh-CN" dirty="0" err="1"/>
              <a:t>CrossFilter</a:t>
            </a:r>
            <a:r>
              <a:rPr lang="en-US" altLang="zh-CN" dirty="0"/>
              <a:t> + Pivotal Prefix Selection</a:t>
            </a:r>
          </a:p>
          <a:p>
            <a:r>
              <a:rPr lang="en-US" altLang="zh-CN" dirty="0" err="1"/>
              <a:t>PivotalSearch</a:t>
            </a:r>
            <a:r>
              <a:rPr lang="en-US" altLang="zh-CN" dirty="0"/>
              <a:t>: </a:t>
            </a:r>
            <a:r>
              <a:rPr lang="en-US" altLang="zh-CN" dirty="0" err="1"/>
              <a:t>PivotalFilter</a:t>
            </a:r>
            <a:r>
              <a:rPr lang="en-US" altLang="zh-CN" dirty="0"/>
              <a:t> + Pivotal Prefix Selection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63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87"/>
    </mc:Choice>
    <mc:Fallback xmlns="">
      <p:transition spd="slow" advTm="4758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Evaluating Pivotal Prefix Filter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00808"/>
            <a:ext cx="5288919" cy="402783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372200" y="1311151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Candidate Number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5373216"/>
            <a:ext cx="50288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Mismatch:        From </a:t>
            </a:r>
            <a:r>
              <a:rPr lang="en-US" altLang="zh-CN" dirty="0" err="1"/>
              <a:t>EDJoin</a:t>
            </a:r>
            <a:endParaRPr lang="en-US" altLang="zh-CN" dirty="0"/>
          </a:p>
          <a:p>
            <a:r>
              <a:rPr lang="en-US" altLang="zh-CN" dirty="0" err="1"/>
              <a:t>CrossFiler</a:t>
            </a:r>
            <a:r>
              <a:rPr lang="en-US" altLang="zh-CN" dirty="0"/>
              <a:t>:        Cross Filter</a:t>
            </a:r>
          </a:p>
          <a:p>
            <a:r>
              <a:rPr lang="en-US" altLang="zh-CN" dirty="0" err="1"/>
              <a:t>PivotalFilter</a:t>
            </a:r>
            <a:r>
              <a:rPr lang="en-US" altLang="zh-CN" dirty="0"/>
              <a:t>:    </a:t>
            </a:r>
            <a:r>
              <a:rPr lang="en-US" altLang="zh-CN" dirty="0" err="1"/>
              <a:t>PivotalFilter</a:t>
            </a:r>
            <a:endParaRPr lang="en-US" altLang="zh-CN" dirty="0"/>
          </a:p>
          <a:p>
            <a:r>
              <a:rPr lang="en-US" altLang="zh-CN" dirty="0" err="1"/>
              <a:t>CrossSelect</a:t>
            </a:r>
            <a:r>
              <a:rPr lang="en-US" altLang="zh-CN" dirty="0"/>
              <a:t>:     </a:t>
            </a:r>
            <a:r>
              <a:rPr lang="en-US" altLang="zh-CN" dirty="0" err="1"/>
              <a:t>CrossFilter</a:t>
            </a:r>
            <a:r>
              <a:rPr lang="en-US" altLang="zh-CN" dirty="0"/>
              <a:t> + Pivotal Prefix Selection</a:t>
            </a:r>
          </a:p>
          <a:p>
            <a:r>
              <a:rPr lang="en-US" altLang="zh-CN" dirty="0" err="1"/>
              <a:t>PivotalSearch</a:t>
            </a:r>
            <a:r>
              <a:rPr lang="en-US" altLang="zh-CN" dirty="0"/>
              <a:t>: </a:t>
            </a:r>
            <a:r>
              <a:rPr lang="en-US" altLang="zh-CN" dirty="0" err="1"/>
              <a:t>PivotalFilter</a:t>
            </a:r>
            <a:r>
              <a:rPr lang="en-US" altLang="zh-CN" dirty="0"/>
              <a:t> + Pivotal Prefix Selection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688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0"/>
    </mc:Choice>
    <mc:Fallback xmlns="">
      <p:transition spd="slow" advTm="813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Evaluating Alignment Filter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228184" y="1311151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Average Search Time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59" y="2204864"/>
            <a:ext cx="4291649" cy="3414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5373216"/>
            <a:ext cx="2910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NoFilter</a:t>
            </a:r>
            <a:r>
              <a:rPr lang="en-US" altLang="zh-CN" dirty="0"/>
              <a:t>:   without any filter</a:t>
            </a:r>
          </a:p>
          <a:p>
            <a:r>
              <a:rPr lang="en-US" altLang="zh-CN" dirty="0" err="1"/>
              <a:t>ContentFilter</a:t>
            </a:r>
            <a:r>
              <a:rPr lang="en-US" altLang="zh-CN" dirty="0"/>
              <a:t>:    From </a:t>
            </a:r>
            <a:r>
              <a:rPr lang="en-US" altLang="zh-CN" dirty="0" err="1"/>
              <a:t>EDJoin</a:t>
            </a:r>
            <a:endParaRPr lang="en-US" altLang="zh-CN" dirty="0"/>
          </a:p>
          <a:p>
            <a:r>
              <a:rPr lang="en-US" altLang="zh-CN" dirty="0" err="1"/>
              <a:t>AlignFilter</a:t>
            </a:r>
            <a:r>
              <a:rPr lang="en-US" altLang="zh-CN" dirty="0"/>
              <a:t>:    Alignment Filter</a:t>
            </a:r>
          </a:p>
        </p:txBody>
      </p:sp>
    </p:spTree>
    <p:extLst>
      <p:ext uri="{BB962C8B-B14F-4D97-AF65-F5344CB8AC3E}">
        <p14:creationId xmlns:p14="http://schemas.microsoft.com/office/powerpoint/2010/main" val="7185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85"/>
    </mc:Choice>
    <mc:Fallback xmlns="">
      <p:transition spd="slow" advTm="2408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Evaluating Alignment Filter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372200" y="1311151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Candidate Number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45870"/>
            <a:ext cx="4258049" cy="3484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5373216"/>
            <a:ext cx="29106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NoFilter</a:t>
            </a:r>
            <a:r>
              <a:rPr lang="en-US" altLang="zh-CN" dirty="0"/>
              <a:t>:   without any filter</a:t>
            </a:r>
          </a:p>
          <a:p>
            <a:r>
              <a:rPr lang="en-US" altLang="zh-CN" dirty="0" err="1"/>
              <a:t>ContentFilter</a:t>
            </a:r>
            <a:r>
              <a:rPr lang="en-US" altLang="zh-CN" dirty="0"/>
              <a:t>:    From </a:t>
            </a:r>
            <a:r>
              <a:rPr lang="en-US" altLang="zh-CN" dirty="0" err="1"/>
              <a:t>EDJoin</a:t>
            </a:r>
            <a:endParaRPr lang="en-US" altLang="zh-CN" dirty="0"/>
          </a:p>
          <a:p>
            <a:r>
              <a:rPr lang="en-US" altLang="zh-CN" dirty="0" err="1"/>
              <a:t>AlignFilter</a:t>
            </a:r>
            <a:r>
              <a:rPr lang="en-US" altLang="zh-CN" dirty="0"/>
              <a:t>:    Alignment Filter</a:t>
            </a:r>
          </a:p>
          <a:p>
            <a:r>
              <a:rPr lang="en-US" altLang="zh-CN" dirty="0"/>
              <a:t>Real:  Number of results</a:t>
            </a:r>
          </a:p>
        </p:txBody>
      </p:sp>
    </p:spTree>
    <p:extLst>
      <p:ext uri="{BB962C8B-B14F-4D97-AF65-F5344CB8AC3E}">
        <p14:creationId xmlns:p14="http://schemas.microsoft.com/office/powerpoint/2010/main" val="34267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44"/>
    </mc:Choice>
    <mc:Fallback xmlns="">
      <p:transition spd="slow" advTm="39544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with State-of-the-arts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4847926" cy="388574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7504" y="5229200"/>
            <a:ext cx="27094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PivotalSearch</a:t>
            </a:r>
            <a:r>
              <a:rPr lang="en-US" altLang="zh-CN" dirty="0"/>
              <a:t>: Our method</a:t>
            </a:r>
          </a:p>
          <a:p>
            <a:r>
              <a:rPr lang="en-US" altLang="zh-CN" dirty="0"/>
              <a:t>Adaptive: [Wang2012]</a:t>
            </a:r>
          </a:p>
          <a:p>
            <a:r>
              <a:rPr lang="en-US" altLang="zh-CN" dirty="0"/>
              <a:t>Flamingo: [Li2008]</a:t>
            </a:r>
          </a:p>
          <a:p>
            <a:r>
              <a:rPr lang="en-US" altLang="zh-CN" dirty="0" err="1"/>
              <a:t>Qchunk</a:t>
            </a:r>
            <a:r>
              <a:rPr lang="en-US" altLang="zh-CN" dirty="0"/>
              <a:t>: [Qin 2011]</a:t>
            </a:r>
          </a:p>
        </p:txBody>
      </p:sp>
    </p:spTree>
    <p:extLst>
      <p:ext uri="{BB962C8B-B14F-4D97-AF65-F5344CB8AC3E}">
        <p14:creationId xmlns:p14="http://schemas.microsoft.com/office/powerpoint/2010/main" val="21728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20"/>
    </mc:Choice>
    <mc:Fallback xmlns="">
      <p:transition spd="slow" advTm="1752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Scalability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8840"/>
            <a:ext cx="4499985" cy="365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54"/>
    </mc:Choice>
    <mc:Fallback xmlns="">
      <p:transition spd="slow" advTm="19554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>
            <a:normAutofit/>
          </a:bodyPr>
          <a:lstStyle/>
          <a:p>
            <a:r>
              <a:rPr lang="en-US" altLang="zh-CN" dirty="0"/>
              <a:t>Pivotal prefix filter</a:t>
            </a:r>
          </a:p>
          <a:p>
            <a:r>
              <a:rPr lang="en-US" altLang="zh-CN" dirty="0"/>
              <a:t>Pivotal search algorithm</a:t>
            </a:r>
          </a:p>
          <a:p>
            <a:r>
              <a:rPr lang="en-US" altLang="zh-CN" dirty="0"/>
              <a:t>Optimal pivotal prefix selection</a:t>
            </a:r>
          </a:p>
          <a:p>
            <a:r>
              <a:rPr lang="en-US" altLang="zh-CN" dirty="0"/>
              <a:t>Alignment filter</a:t>
            </a:r>
          </a:p>
        </p:txBody>
      </p:sp>
    </p:spTree>
    <p:extLst>
      <p:ext uri="{BB962C8B-B14F-4D97-AF65-F5344CB8AC3E}">
        <p14:creationId xmlns:p14="http://schemas.microsoft.com/office/powerpoint/2010/main" val="42506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4"/>
    </mc:Choice>
    <mc:Fallback xmlns="">
      <p:transition spd="slow" advTm="15214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 you</a:t>
            </a:r>
            <a:br>
              <a:rPr lang="en-US" altLang="zh-CN" dirty="0"/>
            </a:br>
            <a:r>
              <a:rPr lang="en-US" altLang="zh-CN" dirty="0"/>
              <a:t>Q &amp; A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Project </a:t>
            </a:r>
            <a:r>
              <a:rPr lang="en-US" altLang="zh-CN" dirty="0" err="1"/>
              <a:t>hompage</a:t>
            </a:r>
            <a:r>
              <a:rPr lang="en-US" altLang="zh-CN" dirty="0"/>
              <a:t>: http://dbgroup.cs.tsinghua.edu.cn/dd/pivotal.html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32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0"/>
    </mc:Choice>
    <mc:Fallback xmlns="">
      <p:transition spd="slow" advTm="381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is Dirty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20" y="1477938"/>
            <a:ext cx="2078266" cy="1378990"/>
          </a:xfrm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251520" y="1907540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Typos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Typo in “title”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24" y="2987660"/>
            <a:ext cx="8533456" cy="98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19300"/>
            <a:ext cx="8532440" cy="103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228184" y="4922584"/>
            <a:ext cx="89616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rela</a:t>
            </a:r>
            <a:r>
              <a:rPr lang="en-US" altLang="zh-CN" dirty="0">
                <a:solidFill>
                  <a:srgbClr val="FF0000"/>
                </a:solidFill>
              </a:rPr>
              <a:t>x</a:t>
            </a:r>
            <a:r>
              <a:rPr lang="en-US" altLang="zh-CN" dirty="0"/>
              <a:t>ed </a:t>
            </a:r>
            <a:endParaRPr lang="zh-CN" altLang="en-US" dirty="0"/>
          </a:p>
        </p:txBody>
      </p:sp>
      <p:sp>
        <p:nvSpPr>
          <p:cNvPr id="13" name="圆角右箭头 12"/>
          <p:cNvSpPr/>
          <p:nvPr/>
        </p:nvSpPr>
        <p:spPr>
          <a:xfrm>
            <a:off x="5652120" y="5075892"/>
            <a:ext cx="553090" cy="432048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6156012"/>
            <a:ext cx="576064" cy="1692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/>
          </a:p>
        </p:txBody>
      </p:sp>
      <p:sp>
        <p:nvSpPr>
          <p:cNvPr id="15" name="TextBox 14"/>
          <p:cNvSpPr txBox="1"/>
          <p:nvPr/>
        </p:nvSpPr>
        <p:spPr>
          <a:xfrm>
            <a:off x="6268126" y="6444044"/>
            <a:ext cx="89616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rela</a:t>
            </a:r>
            <a:r>
              <a:rPr lang="en-US" altLang="zh-CN" dirty="0">
                <a:solidFill>
                  <a:srgbClr val="FF0000"/>
                </a:solidFill>
              </a:rPr>
              <a:t>t</a:t>
            </a:r>
            <a:r>
              <a:rPr lang="en-US" altLang="zh-CN" dirty="0"/>
              <a:t>ed </a:t>
            </a:r>
            <a:endParaRPr lang="zh-CN" altLang="en-US" dirty="0"/>
          </a:p>
        </p:txBody>
      </p:sp>
      <p:sp>
        <p:nvSpPr>
          <p:cNvPr id="16" name="圆角右箭头 15"/>
          <p:cNvSpPr/>
          <p:nvPr/>
        </p:nvSpPr>
        <p:spPr>
          <a:xfrm flipV="1">
            <a:off x="5675094" y="6372036"/>
            <a:ext cx="553090" cy="360040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2555612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Argyri</a:t>
            </a:r>
            <a:r>
              <a:rPr lang="en-US" altLang="zh-CN" dirty="0" err="1">
                <a:solidFill>
                  <a:srgbClr val="FF0000"/>
                </a:solidFill>
              </a:rPr>
              <a:t>o</a:t>
            </a:r>
            <a:r>
              <a:rPr lang="en-US" altLang="zh-CN" dirty="0" err="1"/>
              <a:t>s</a:t>
            </a:r>
            <a:r>
              <a:rPr lang="en-US" altLang="zh-CN" dirty="0"/>
              <a:t> </a:t>
            </a:r>
            <a:r>
              <a:rPr lang="en-US" altLang="zh-CN" dirty="0" err="1"/>
              <a:t>Zymnis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8" name="圆角右箭头 17"/>
          <p:cNvSpPr/>
          <p:nvPr/>
        </p:nvSpPr>
        <p:spPr>
          <a:xfrm>
            <a:off x="1187624" y="2627620"/>
            <a:ext cx="553090" cy="648072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3688" y="4139788"/>
            <a:ext cx="187220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Argyris</a:t>
            </a:r>
            <a:r>
              <a:rPr lang="en-US" altLang="zh-CN" dirty="0"/>
              <a:t> </a:t>
            </a:r>
            <a:r>
              <a:rPr lang="en-US" altLang="zh-CN" dirty="0" err="1"/>
              <a:t>Zymnis</a:t>
            </a:r>
            <a:endParaRPr lang="zh-CN" altLang="en-US" dirty="0"/>
          </a:p>
        </p:txBody>
      </p:sp>
      <p:sp>
        <p:nvSpPr>
          <p:cNvPr id="20" name="圆角右箭头 19"/>
          <p:cNvSpPr/>
          <p:nvPr/>
        </p:nvSpPr>
        <p:spPr>
          <a:xfrm flipV="1">
            <a:off x="1187624" y="3779748"/>
            <a:ext cx="553090" cy="648072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3250431"/>
            <a:ext cx="1152128" cy="16927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3635732"/>
            <a:ext cx="1080120" cy="16927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6096" y="5554687"/>
            <a:ext cx="576064" cy="1692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/>
          </a:p>
        </p:txBody>
      </p:sp>
      <p:sp>
        <p:nvSpPr>
          <p:cNvPr id="24" name="内容占位符 2"/>
          <p:cNvSpPr txBox="1">
            <a:spLocks/>
          </p:cNvSpPr>
          <p:nvPr/>
        </p:nvSpPr>
        <p:spPr>
          <a:xfrm>
            <a:off x="251520" y="120012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DBLP Complete Search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2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"/>
    </mc:Choice>
    <mc:Fallback xmlns="">
      <p:transition spd="slow" advTm="64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Similarity Search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20" y="3631954"/>
            <a:ext cx="2664296" cy="26642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91" y="2847448"/>
            <a:ext cx="1351037" cy="13510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91" y="1475432"/>
            <a:ext cx="2143125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1767" y="2698835"/>
            <a:ext cx="97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Query</a:t>
            </a:r>
            <a:endParaRPr lang="zh-CN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10916" y="629625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String Dataset</a:t>
            </a:r>
            <a:endParaRPr lang="zh-CN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20378" y="4246531"/>
            <a:ext cx="2931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/>
              <a:t>All the strings similar </a:t>
            </a:r>
          </a:p>
          <a:p>
            <a:pPr algn="ctr"/>
            <a:r>
              <a:rPr lang="en-US" altLang="zh-CN" sz="2400" b="1" dirty="0"/>
              <a:t>to the query</a:t>
            </a:r>
            <a:endParaRPr lang="zh-CN" altLang="en-US" sz="2400" b="1" dirty="0"/>
          </a:p>
        </p:txBody>
      </p:sp>
      <p:sp>
        <p:nvSpPr>
          <p:cNvPr id="11" name="右箭头 10"/>
          <p:cNvSpPr/>
          <p:nvPr/>
        </p:nvSpPr>
        <p:spPr>
          <a:xfrm>
            <a:off x="4708004" y="3429000"/>
            <a:ext cx="1584176" cy="675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91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"/>
    </mc:Choice>
    <mc:Fallback xmlns="">
      <p:transition spd="slow" advTm="63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99715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cs typeface="Times New Roman" pitchFamily="18" charset="0"/>
              </a:rPr>
              <a:t>ED(</a:t>
            </a:r>
            <a:r>
              <a:rPr lang="en-US" altLang="zh-CN" sz="2800" i="1" dirty="0">
                <a:cs typeface="Times New Roman" pitchFamily="18" charset="0"/>
              </a:rPr>
              <a:t>r, s</a:t>
            </a:r>
            <a:r>
              <a:rPr lang="en-US" altLang="zh-CN" sz="2800" dirty="0">
                <a:cs typeface="Times New Roman" pitchFamily="18" charset="0"/>
              </a:rPr>
              <a:t>): The min number of edit operations (insertion/deletion/substitution) needed to transform </a:t>
            </a:r>
            <a:r>
              <a:rPr lang="en-US" altLang="zh-CN" sz="2800" i="1" dirty="0">
                <a:cs typeface="Times New Roman" pitchFamily="18" charset="0"/>
              </a:rPr>
              <a:t>r</a:t>
            </a:r>
            <a:r>
              <a:rPr lang="en-US" altLang="zh-CN" sz="2800" dirty="0">
                <a:cs typeface="Times New Roman" pitchFamily="18" charset="0"/>
              </a:rPr>
              <a:t> to </a:t>
            </a:r>
            <a:r>
              <a:rPr lang="en-US" altLang="zh-CN" sz="2800" i="1" dirty="0">
                <a:cs typeface="Times New Roman" pitchFamily="18" charset="0"/>
              </a:rPr>
              <a:t>s</a:t>
            </a:r>
            <a:r>
              <a:rPr lang="en-US" altLang="zh-CN" sz="2800" dirty="0">
                <a:cs typeface="Times New Roman" pitchFamily="18" charset="0"/>
              </a:rPr>
              <a:t>.</a:t>
            </a:r>
            <a:endParaRPr lang="en-US" altLang="zh-CN" sz="2800" dirty="0"/>
          </a:p>
          <a:p>
            <a:r>
              <a:rPr lang="en-US" altLang="zh-CN" sz="2800" dirty="0"/>
              <a:t>For example:   ED(</a:t>
            </a:r>
            <a:r>
              <a:rPr lang="en-US" altLang="zh-CN" sz="2800" i="1" dirty="0" err="1"/>
              <a:t>sigcom</a:t>
            </a:r>
            <a:r>
              <a:rPr lang="en-US" altLang="zh-CN" sz="2800" i="1" dirty="0"/>
              <a:t>, </a:t>
            </a:r>
            <a:r>
              <a:rPr lang="en-US" altLang="zh-CN" sz="2800" dirty="0" err="1"/>
              <a:t>sigmod</a:t>
            </a:r>
            <a:r>
              <a:rPr lang="en-US" altLang="zh-CN" sz="2800" dirty="0"/>
              <a:t>) = 2</a:t>
            </a:r>
          </a:p>
          <a:p>
            <a:pPr marL="0" indent="0">
              <a:buNone/>
            </a:pPr>
            <a:endParaRPr lang="en-US" altLang="zh-CN" sz="40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Edit Distance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57200" y="1700808"/>
            <a:ext cx="8579296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2500" y="3573016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/>
              <a:t>sig</a:t>
            </a:r>
            <a:r>
              <a:rPr lang="en-US" altLang="zh-CN" sz="3200" b="1" i="1" dirty="0" err="1">
                <a:solidFill>
                  <a:srgbClr val="FF0000"/>
                </a:solidFill>
              </a:rPr>
              <a:t>c</a:t>
            </a:r>
            <a:r>
              <a:rPr lang="en-US" altLang="zh-CN" sz="3200" dirty="0" err="1"/>
              <a:t>om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28324" y="4572417"/>
            <a:ext cx="150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/>
              <a:t>sigmo</a:t>
            </a:r>
            <a:r>
              <a:rPr lang="en-US" altLang="zh-CN" sz="3200" b="1" i="1" dirty="0" err="1">
                <a:solidFill>
                  <a:srgbClr val="00B050"/>
                </a:solidFill>
              </a:rPr>
              <a:t>m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59856" y="5508521"/>
            <a:ext cx="1394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/>
              <a:t>sigmo</a:t>
            </a:r>
            <a:r>
              <a:rPr lang="en-US" altLang="zh-CN" sz="3200" b="1" i="1" dirty="0" err="1">
                <a:solidFill>
                  <a:srgbClr val="00B050"/>
                </a:solidFill>
              </a:rPr>
              <a:t>d</a:t>
            </a:r>
            <a:endParaRPr lang="zh-CN" altLang="en-US" sz="3200" dirty="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3460572" y="4152234"/>
            <a:ext cx="0" cy="5518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604588" y="5146844"/>
            <a:ext cx="0" cy="501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89408" y="4077072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substitute c with m</a:t>
            </a:r>
            <a:endParaRPr lang="zh-CN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6149" y="5178504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substitute m with d</a:t>
            </a:r>
            <a:endParaRPr lang="zh-CN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5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"/>
    </mc:Choice>
    <mc:Fallback xmlns="">
      <p:transition spd="slow" advTm="5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Definition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352928" cy="14588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3468957"/>
            <a:ext cx="2675738" cy="2476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3727403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Query string </a:t>
            </a:r>
          </a:p>
          <a:p>
            <a:r>
              <a:rPr lang="en-US" altLang="zh-CN" sz="2400" dirty="0"/>
              <a:t>s = “</a:t>
            </a:r>
            <a:r>
              <a:rPr lang="en-US" altLang="zh-CN" sz="2400" dirty="0" err="1"/>
              <a:t>yotubecom</a:t>
            </a:r>
            <a:r>
              <a:rPr lang="en-US" altLang="zh-CN" sz="2400" dirty="0"/>
              <a:t>” </a:t>
            </a:r>
            <a:r>
              <a:rPr lang="en-US" altLang="zh-CN" sz="2400" i="1" dirty="0">
                <a:latin typeface="+mj-lt"/>
                <a:cs typeface="Times New Roman"/>
              </a:rPr>
              <a:t>and </a:t>
            </a:r>
            <a:r>
              <a:rPr lang="el-GR" altLang="zh-CN" sz="2400" i="1" dirty="0">
                <a:latin typeface="+mj-lt"/>
                <a:cs typeface="Times New Roman"/>
              </a:rPr>
              <a:t>τ</a:t>
            </a:r>
            <a:r>
              <a:rPr lang="en-US" altLang="zh-CN" sz="2400" i="1" dirty="0">
                <a:latin typeface="+mj-lt"/>
                <a:cs typeface="Times New Roman"/>
              </a:rPr>
              <a:t> = 2</a:t>
            </a:r>
            <a:endParaRPr lang="zh-CN" altLang="en-US" sz="2400" i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8050" y="6024986"/>
            <a:ext cx="247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/>
              <a:t>string dataset R</a:t>
            </a:r>
            <a:endParaRPr lang="zh-CN" altLang="en-US" sz="2400" i="1" dirty="0">
              <a:latin typeface="+mj-lt"/>
            </a:endParaRPr>
          </a:p>
        </p:txBody>
      </p:sp>
      <p:cxnSp>
        <p:nvCxnSpPr>
          <p:cNvPr id="9" name="直接箭头连接符 8"/>
          <p:cNvCxnSpPr>
            <a:stCxn id="6" idx="1"/>
          </p:cNvCxnSpPr>
          <p:nvPr/>
        </p:nvCxnSpPr>
        <p:spPr>
          <a:xfrm flipH="1">
            <a:off x="3791354" y="4142902"/>
            <a:ext cx="924662" cy="123031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32040" y="5373216"/>
            <a:ext cx="2653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/>
              <a:t>          </a:t>
            </a:r>
            <a:r>
              <a:rPr lang="en-US" altLang="zh-CN" sz="2400" i="1" dirty="0" err="1"/>
              <a:t>ed</a:t>
            </a:r>
            <a:r>
              <a:rPr lang="en-US" altLang="zh-CN" sz="2400" i="1" dirty="0"/>
              <a:t>(s, r</a:t>
            </a:r>
            <a:r>
              <a:rPr lang="en-US" altLang="zh-CN" sz="2400" i="1" baseline="-25000" dirty="0"/>
              <a:t>4</a:t>
            </a:r>
            <a:r>
              <a:rPr lang="en-US" altLang="zh-CN" sz="2400" i="1" dirty="0"/>
              <a:t>) &lt;= 2</a:t>
            </a:r>
          </a:p>
          <a:p>
            <a:r>
              <a:rPr lang="en-US" altLang="zh-CN" sz="2400" i="1" dirty="0">
                <a:latin typeface="+mj-lt"/>
              </a:rPr>
              <a:t>output r</a:t>
            </a:r>
            <a:r>
              <a:rPr lang="en-US" altLang="zh-CN" sz="2400" i="1" baseline="-25000" dirty="0">
                <a:latin typeface="+mj-lt"/>
              </a:rPr>
              <a:t>4</a:t>
            </a:r>
            <a:r>
              <a:rPr lang="en-US" altLang="zh-CN" sz="2400" i="1" dirty="0">
                <a:latin typeface="+mj-lt"/>
              </a:rPr>
              <a:t> as a result</a:t>
            </a:r>
            <a:endParaRPr lang="zh-CN" alt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83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"/>
    </mc:Choice>
    <mc:Fallback xmlns="">
      <p:transition spd="slow" advTm="36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Spell Checking</a:t>
            </a:r>
          </a:p>
          <a:p>
            <a:r>
              <a:rPr lang="en-US" altLang="zh-CN" dirty="0"/>
              <a:t>Copy Detection</a:t>
            </a:r>
          </a:p>
          <a:p>
            <a:r>
              <a:rPr lang="en-US" altLang="zh-CN" dirty="0"/>
              <a:t>Entity Linking</a:t>
            </a:r>
          </a:p>
          <a:p>
            <a:r>
              <a:rPr lang="en-US" altLang="zh-CN" dirty="0" err="1"/>
              <a:t>Bioinformatic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….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311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"/>
    </mc:Choice>
    <mc:Fallback xmlns="">
      <p:transition spd="slow" advTm="66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5787" y="3059668"/>
            <a:ext cx="18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3"/>
              <p:cNvSpPr txBox="1"/>
              <p:nvPr/>
            </p:nvSpPr>
            <p:spPr>
              <a:xfrm>
                <a:off x="513161" y="2209292"/>
                <a:ext cx="8460137" cy="1261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/>
                  <a:t>Naïve Method</a:t>
                </a:r>
              </a:p>
              <a:p>
                <a:r>
                  <a:rPr lang="en-US" altLang="zh-CN" sz="3600" i="1" dirty="0"/>
                  <a:t>Time complexity:</a:t>
                </a:r>
                <a:r>
                  <a:rPr lang="en-US" altLang="zh-CN" sz="3600" dirty="0"/>
                  <a:t> for each query</a:t>
                </a:r>
                <a14:m>
                  <m:oMath xmlns:m="http://schemas.openxmlformats.org/officeDocument/2006/math">
                    <m:r>
                      <a:rPr lang="en-US" altLang="zh-CN" sz="3600" b="0" i="0" dirty="0" smtClean="0">
                        <a:latin typeface="Cambria Math"/>
                      </a:rPr>
                      <m:t> </m:t>
                    </m:r>
                    <m:r>
                      <a:rPr lang="en-US" altLang="zh-CN" sz="36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3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sz="3600" i="1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CN" sz="3600" i="1">
                                <a:latin typeface="Cambria Math"/>
                              </a:rPr>
                              <m:t>𝑅</m:t>
                            </m:r>
                            <m:r>
                              <a:rPr lang="en-US" altLang="zh-CN" sz="3600" i="1">
                                <a:latin typeface="Cambria Math"/>
                              </a:rPr>
                              <m:t>|</m:t>
                            </m:r>
                          </m:fName>
                          <m:e>
                            <m:r>
                              <a:rPr lang="en-US" altLang="zh-CN" sz="3600" i="1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CN" sz="3600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CN" sz="3600" i="1">
                                <a:latin typeface="Cambria Math"/>
                              </a:rPr>
                              <m:t>|</m:t>
                            </m:r>
                          </m:e>
                        </m:func>
                        <m:r>
                          <m:rPr>
                            <m:sty m:val="p"/>
                          </m:rPr>
                          <a:rPr lang="el-GR" altLang="zh-CN" sz="3600" i="1">
                            <a:latin typeface="Cambria Math"/>
                          </a:rPr>
                          <m:t>τ</m:t>
                        </m:r>
                      </m:e>
                    </m:d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61" y="2209292"/>
                <a:ext cx="8460137" cy="1261884"/>
              </a:xfrm>
              <a:prstGeom prst="rect">
                <a:avLst/>
              </a:prstGeom>
              <a:blipFill rotWithShape="1">
                <a:blip r:embed="rId2"/>
                <a:stretch>
                  <a:fillRect l="-2161" t="-8696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8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2"/>
    </mc:Choice>
    <mc:Fallback xmlns="">
      <p:transition spd="slow" advTm="346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3.3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5525</TotalTime>
  <Words>1802</Words>
  <Application>Microsoft Macintosh PowerPoint</Application>
  <PresentationFormat>On-screen Show (4:3)</PresentationFormat>
  <Paragraphs>380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Cambria Math</vt:lpstr>
      <vt:lpstr>Times New Roman</vt:lpstr>
      <vt:lpstr>Wingdings 2</vt:lpstr>
      <vt:lpstr>Office 主题</vt:lpstr>
      <vt:lpstr>A Pivotal Prefix Based Filtering Algorithm for String Similarity Search</vt:lpstr>
      <vt:lpstr>Search is Important</vt:lpstr>
      <vt:lpstr>Speed Matters</vt:lpstr>
      <vt:lpstr>Data is Dirty</vt:lpstr>
      <vt:lpstr>Similarity Search</vt:lpstr>
      <vt:lpstr>Edit Distance</vt:lpstr>
      <vt:lpstr>Problem Definition</vt:lpstr>
      <vt:lpstr>Application</vt:lpstr>
      <vt:lpstr>Challenge</vt:lpstr>
      <vt:lpstr>Filter-and-Verification Framework</vt:lpstr>
      <vt:lpstr>Preliminary: q-gram</vt:lpstr>
      <vt:lpstr>Preliminary: q-gram</vt:lpstr>
      <vt:lpstr>Preliminary: Prefix Filter</vt:lpstr>
      <vt:lpstr>Preliminary: Prefix Filter</vt:lpstr>
      <vt:lpstr>Preliminary: disjoint q-gram</vt:lpstr>
      <vt:lpstr>Pivotal Prefix Filter</vt:lpstr>
      <vt:lpstr>Pivotal Prefix Filter</vt:lpstr>
      <vt:lpstr>Pivotal Prefix Filter</vt:lpstr>
      <vt:lpstr>Pivotal Prefix Filter</vt:lpstr>
      <vt:lpstr>Related Work</vt:lpstr>
      <vt:lpstr>Pivotal Search Algorithm</vt:lpstr>
      <vt:lpstr>Pivotal Prefix Selection</vt:lpstr>
      <vt:lpstr>Optimal Pivotal Prefix Selection</vt:lpstr>
      <vt:lpstr>Optimal Pivotal Prefix Selection</vt:lpstr>
      <vt:lpstr>Optimal Pivotal Prefix Selection</vt:lpstr>
      <vt:lpstr>Filter-and-Verification Framework</vt:lpstr>
      <vt:lpstr>Alignment Filter</vt:lpstr>
      <vt:lpstr>Alignment Filter</vt:lpstr>
      <vt:lpstr>Alignment Filter</vt:lpstr>
      <vt:lpstr>Experiments</vt:lpstr>
      <vt:lpstr>Evaluating Pivotal Prefix Filter</vt:lpstr>
      <vt:lpstr>Evaluating Pivotal Prefix Filter</vt:lpstr>
      <vt:lpstr>Evaluating Alignment Filter</vt:lpstr>
      <vt:lpstr>Evaluating Alignment Filter</vt:lpstr>
      <vt:lpstr>Comparison with State-of-the-arts</vt:lpstr>
      <vt:lpstr>Scalability</vt:lpstr>
      <vt:lpstr>Conclusion</vt:lpstr>
      <vt:lpstr>Thank you 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dongdeng</dc:creator>
  <cp:lastModifiedBy>Dong Deng</cp:lastModifiedBy>
  <cp:revision>344</cp:revision>
  <dcterms:created xsi:type="dcterms:W3CDTF">2014-06-14T21:30:27Z</dcterms:created>
  <dcterms:modified xsi:type="dcterms:W3CDTF">2019-05-27T16:33:47Z</dcterms:modified>
</cp:coreProperties>
</file>