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56" r:id="rId2"/>
    <p:sldId id="402" r:id="rId3"/>
    <p:sldId id="539" r:id="rId4"/>
    <p:sldId id="540" r:id="rId5"/>
    <p:sldId id="541" r:id="rId6"/>
    <p:sldId id="542" r:id="rId7"/>
    <p:sldId id="403" r:id="rId8"/>
    <p:sldId id="406" r:id="rId9"/>
    <p:sldId id="407" r:id="rId10"/>
    <p:sldId id="266" r:id="rId11"/>
    <p:sldId id="544" r:id="rId12"/>
    <p:sldId id="543" r:id="rId13"/>
    <p:sldId id="270" r:id="rId14"/>
    <p:sldId id="269" r:id="rId15"/>
    <p:sldId id="497" r:id="rId16"/>
    <p:sldId id="496" r:id="rId17"/>
    <p:sldId id="409" r:id="rId18"/>
    <p:sldId id="514" r:id="rId19"/>
    <p:sldId id="515" r:id="rId20"/>
    <p:sldId id="415" r:id="rId21"/>
    <p:sldId id="517" r:id="rId22"/>
    <p:sldId id="419" r:id="rId23"/>
    <p:sldId id="422" r:id="rId24"/>
    <p:sldId id="457" r:id="rId25"/>
    <p:sldId id="458" r:id="rId26"/>
    <p:sldId id="461" r:id="rId27"/>
    <p:sldId id="454" r:id="rId28"/>
    <p:sldId id="453" r:id="rId29"/>
    <p:sldId id="518" r:id="rId30"/>
    <p:sldId id="519" r:id="rId31"/>
    <p:sldId id="520" r:id="rId32"/>
    <p:sldId id="521" r:id="rId33"/>
    <p:sldId id="522" r:id="rId34"/>
    <p:sldId id="523" r:id="rId35"/>
    <p:sldId id="536" r:id="rId36"/>
    <p:sldId id="526" r:id="rId37"/>
    <p:sldId id="527" r:id="rId38"/>
    <p:sldId id="537" r:id="rId39"/>
    <p:sldId id="530" r:id="rId40"/>
    <p:sldId id="531" r:id="rId41"/>
    <p:sldId id="532" r:id="rId42"/>
    <p:sldId id="533" r:id="rId43"/>
    <p:sldId id="534" r:id="rId44"/>
    <p:sldId id="535" r:id="rId45"/>
    <p:sldId id="507" r:id="rId46"/>
    <p:sldId id="465" r:id="rId47"/>
    <p:sldId id="486" r:id="rId48"/>
    <p:sldId id="495" r:id="rId49"/>
    <p:sldId id="487" r:id="rId50"/>
    <p:sldId id="538" r:id="rId51"/>
    <p:sldId id="489" r:id="rId52"/>
    <p:sldId id="491" r:id="rId53"/>
    <p:sldId id="509" r:id="rId54"/>
    <p:sldId id="467" r:id="rId55"/>
    <p:sldId id="443" r:id="rId56"/>
    <p:sldId id="446" r:id="rId57"/>
    <p:sldId id="464" r:id="rId58"/>
    <p:sldId id="466" r:id="rId59"/>
    <p:sldId id="485" r:id="rId60"/>
    <p:sldId id="462" r:id="rId6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50000" autoAdjust="0"/>
  </p:normalViewPr>
  <p:slideViewPr>
    <p:cSldViewPr>
      <p:cViewPr varScale="1">
        <p:scale>
          <a:sx n="60" d="100"/>
          <a:sy n="60" d="100"/>
        </p:scale>
        <p:origin x="32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CBA4-BF48-430E-8DC4-8DF3F0650ED5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F043D-7042-4D00-B4F0-16EDDE8667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7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2FF2E-BB06-401E-B70A-00528C094FE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A97C-46A6-4CDC-9D3B-5ACD38D83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1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6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7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72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42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559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44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453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23</a:t>
            </a:fld>
            <a:endParaRPr lang="zh-CN" alt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12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24</a:t>
            </a:fld>
            <a:endParaRPr lang="zh-CN" alt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93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25</a:t>
            </a:fld>
            <a:endParaRPr lang="zh-CN" alt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32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26</a:t>
            </a:fld>
            <a:endParaRPr lang="zh-CN" alt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79"/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D87D7B-AEAE-4F36-9A4A-8E767FBAF398}" type="slidenum">
              <a:rPr lang="zh-CN" altLang="en-US" b="0" smtClean="0">
                <a:latin typeface="Times New Roman" pitchFamily="18" charset="0"/>
              </a:rPr>
              <a:pPr eaLnBrk="1" hangingPunct="1"/>
              <a:t>27</a:t>
            </a:fld>
            <a:endParaRPr lang="zh-CN" alt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26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888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1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358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2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74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26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8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44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9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85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0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F755-A697-4A15-B1EF-CB13C0AA8863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/44</a:t>
            </a:r>
            <a:endParaRPr lang="zh-CN" altLang="en-US" dirty="0"/>
          </a:p>
        </p:txBody>
      </p:sp>
      <p:pic>
        <p:nvPicPr>
          <p:cNvPr id="7" name="图片 20" descr="图片2(1)副本.jpg"/>
          <p:cNvPicPr>
            <a:picLocks noChangeAspect="1"/>
          </p:cNvPicPr>
          <p:nvPr userDrawn="1"/>
        </p:nvPicPr>
        <p:blipFill>
          <a:blip r:embed="rId2" cstate="print"/>
          <a:srcRect l="19953" t="16470" b="9872"/>
          <a:stretch>
            <a:fillRect/>
          </a:stretch>
        </p:blipFill>
        <p:spPr bwMode="auto">
          <a:xfrm>
            <a:off x="0" y="0"/>
            <a:ext cx="936104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917B-50F9-43F2-B7AF-F1D4FB6118D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fld id="{FA5D6B13-C447-4FDA-A1DA-E46F7F02DD5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9480" y="6453336"/>
            <a:ext cx="3352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46504" y="6453336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blipFill dpi="0" rotWithShape="1">
            <a:blip r:embed="rId5" cstate="print">
              <a:alphaModFix amt="4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838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A22E40-C41C-4E50-BC3D-A01311EE5B03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667472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5" name="组合 19"/>
          <p:cNvGrpSpPr>
            <a:grpSpLocks/>
          </p:cNvGrpSpPr>
          <p:nvPr userDrawn="1"/>
        </p:nvGrpSpPr>
        <p:grpSpPr bwMode="auto">
          <a:xfrm>
            <a:off x="4763" y="1124744"/>
            <a:ext cx="9166225" cy="1587"/>
            <a:chOff x="500034" y="1285860"/>
            <a:chExt cx="7072362" cy="1588"/>
          </a:xfrm>
        </p:grpSpPr>
        <p:cxnSp>
          <p:nvCxnSpPr>
            <p:cNvPr id="16" name="直接连接符 8"/>
            <p:cNvCxnSpPr>
              <a:cxnSpLocks noChangeShapeType="1"/>
            </p:cNvCxnSpPr>
            <p:nvPr userDrawn="1"/>
          </p:nvCxnSpPr>
          <p:spPr bwMode="auto">
            <a:xfrm>
              <a:off x="500034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17" name="直接连接符 9"/>
            <p:cNvCxnSpPr>
              <a:cxnSpLocks noChangeShapeType="1"/>
            </p:cNvCxnSpPr>
            <p:nvPr userDrawn="1"/>
          </p:nvCxnSpPr>
          <p:spPr bwMode="auto">
            <a:xfrm>
              <a:off x="1714480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CCCC00"/>
              </a:solidFill>
              <a:round/>
              <a:headEnd/>
              <a:tailEnd/>
            </a:ln>
          </p:spPr>
        </p:cxnSp>
        <p:cxnSp>
          <p:nvCxnSpPr>
            <p:cNvPr id="19" name="直接连接符 10"/>
            <p:cNvCxnSpPr>
              <a:cxnSpLocks noChangeShapeType="1"/>
            </p:cNvCxnSpPr>
            <p:nvPr userDrawn="1"/>
          </p:nvCxnSpPr>
          <p:spPr bwMode="auto">
            <a:xfrm>
              <a:off x="2928926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20" name="直接连接符 11"/>
            <p:cNvCxnSpPr>
              <a:cxnSpLocks noChangeShapeType="1"/>
            </p:cNvCxnSpPr>
            <p:nvPr userDrawn="1"/>
          </p:nvCxnSpPr>
          <p:spPr bwMode="auto">
            <a:xfrm>
              <a:off x="4143372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CC3399"/>
              </a:solidFill>
              <a:round/>
              <a:headEnd/>
              <a:tailEnd/>
            </a:ln>
          </p:spPr>
        </p:cxnSp>
        <p:cxnSp>
          <p:nvCxnSpPr>
            <p:cNvPr id="21" name="直接连接符 12"/>
            <p:cNvCxnSpPr>
              <a:cxnSpLocks noChangeShapeType="1"/>
            </p:cNvCxnSpPr>
            <p:nvPr userDrawn="1"/>
          </p:nvCxnSpPr>
          <p:spPr bwMode="auto">
            <a:xfrm>
              <a:off x="5357818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23" name="直接连接符 13"/>
            <p:cNvCxnSpPr>
              <a:cxnSpLocks noChangeShapeType="1"/>
            </p:cNvCxnSpPr>
            <p:nvPr userDrawn="1"/>
          </p:nvCxnSpPr>
          <p:spPr bwMode="auto">
            <a:xfrm>
              <a:off x="6572264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FF99CC"/>
              </a:solidFill>
              <a:round/>
              <a:headEnd/>
              <a:tailE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096144"/>
            <a:ext cx="8856984" cy="146876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Pass-Join: A Partition based Method for Similarity Joins</a:t>
            </a:r>
            <a:endParaRPr lang="zh-CN" altLang="en-US" sz="3600" dirty="0">
              <a:solidFill>
                <a:schemeClr val="bg1"/>
              </a:solidFill>
              <a:effectLst/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5544616" cy="1728192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2400" dirty="0" err="1">
                <a:solidFill>
                  <a:schemeClr val="bg1"/>
                </a:solidFill>
              </a:rPr>
              <a:t>Guoliang</a:t>
            </a:r>
            <a:r>
              <a:rPr lang="en-US" altLang="zh-CN" sz="2400" dirty="0">
                <a:solidFill>
                  <a:schemeClr val="bg1"/>
                </a:solidFill>
              </a:rPr>
              <a:t> Li     (Tsinghua,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Dong Deng    (Tsinghua,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dirty="0" err="1">
                <a:solidFill>
                  <a:schemeClr val="bg1"/>
                </a:solidFill>
              </a:rPr>
              <a:t>Jiannan</a:t>
            </a:r>
            <a:r>
              <a:rPr lang="en-US" altLang="zh-CN" sz="2400" dirty="0">
                <a:solidFill>
                  <a:schemeClr val="bg1"/>
                </a:solidFill>
              </a:rPr>
              <a:t> Wang (Tsinghua,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dirty="0" err="1">
                <a:solidFill>
                  <a:schemeClr val="bg1"/>
                </a:solidFill>
              </a:rPr>
              <a:t>Jianhua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</a:rPr>
              <a:t>Feng</a:t>
            </a:r>
            <a:r>
              <a:rPr lang="en-US" altLang="zh-CN" sz="2400" dirty="0">
                <a:solidFill>
                  <a:schemeClr val="bg1"/>
                </a:solidFill>
              </a:rPr>
              <a:t>   (Tsinghua, China)</a:t>
            </a:r>
          </a:p>
        </p:txBody>
      </p:sp>
      <p:pic>
        <p:nvPicPr>
          <p:cNvPr id="7" name="图片 6" descr="tsinghu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573016"/>
            <a:ext cx="2487549" cy="24517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88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11256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ED(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r, 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): The minimum number of single-character edit operations(insertion/deletion/substitution) to transform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/>
          </a:p>
          <a:p>
            <a:r>
              <a:rPr lang="en-US" altLang="zh-CN" dirty="0"/>
              <a:t>For example:   ED(</a:t>
            </a:r>
            <a:r>
              <a:rPr lang="en-US" altLang="zh-CN" i="1" dirty="0" err="1"/>
              <a:t>hilton</a:t>
            </a:r>
            <a:r>
              <a:rPr lang="en-US" altLang="zh-CN" i="1" dirty="0"/>
              <a:t>, </a:t>
            </a:r>
            <a:r>
              <a:rPr lang="en-US" altLang="zh-CN" dirty="0" err="1"/>
              <a:t>huston</a:t>
            </a:r>
            <a:r>
              <a:rPr lang="en-US" altLang="zh-CN" dirty="0"/>
              <a:t>) = 2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341784"/>
            <a:ext cx="8229600" cy="782960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Edit Distance</a:t>
            </a:r>
            <a:endParaRPr lang="zh-CN" altLang="en-US" sz="4800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C588-E451-44CF-BBE8-CC1D651E18F6}" type="datetime1">
              <a:rPr lang="en-US" altLang="zh-CN" smtClean="0"/>
              <a:t>5/27/19</a:t>
            </a:fld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6274" y="2780928"/>
            <a:ext cx="127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h</a:t>
            </a:r>
            <a:r>
              <a:rPr lang="en-US" altLang="zh-CN" sz="3200" b="1" i="1" dirty="0" err="1">
                <a:solidFill>
                  <a:srgbClr val="FF0000"/>
                </a:solidFill>
              </a:rPr>
              <a:t>i</a:t>
            </a:r>
            <a:r>
              <a:rPr lang="en-US" altLang="zh-CN" sz="3200" dirty="0" err="1"/>
              <a:t>lton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32098" y="3780329"/>
            <a:ext cx="140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h</a:t>
            </a:r>
            <a:r>
              <a:rPr lang="en-US" altLang="zh-CN" sz="3200" b="1" dirty="0" err="1">
                <a:solidFill>
                  <a:srgbClr val="FF0000"/>
                </a:solidFill>
              </a:rPr>
              <a:t>u</a:t>
            </a:r>
            <a:r>
              <a:rPr lang="en-US" altLang="zh-CN" sz="3200" b="1" i="1" dirty="0" err="1">
                <a:solidFill>
                  <a:srgbClr val="00B050"/>
                </a:solidFill>
              </a:rPr>
              <a:t>l</a:t>
            </a:r>
            <a:r>
              <a:rPr lang="en-US" altLang="zh-CN" sz="3200" dirty="0" err="1"/>
              <a:t>ton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63630" y="4716433"/>
            <a:ext cx="144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hu</a:t>
            </a:r>
            <a:r>
              <a:rPr lang="en-US" altLang="zh-CN" sz="3200" b="1" dirty="0" err="1">
                <a:solidFill>
                  <a:srgbClr val="00B050"/>
                </a:solidFill>
              </a:rPr>
              <a:t>s</a:t>
            </a:r>
            <a:r>
              <a:rPr lang="en-US" altLang="zh-CN" sz="3200" dirty="0" err="1"/>
              <a:t>ton</a:t>
            </a:r>
            <a:endParaRPr lang="zh-CN" altLang="en-US" sz="32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985482" y="3360146"/>
            <a:ext cx="0" cy="551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995936" y="4354756"/>
            <a:ext cx="0" cy="501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93182" y="3284984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substitute </a:t>
            </a:r>
            <a:r>
              <a:rPr lang="en-US" altLang="zh-CN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 with u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9923" y="438641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substitute l with u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220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75" y="1690464"/>
            <a:ext cx="7315200" cy="4114800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ED(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r, 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): The minimum number of edit operations (insertion/deletion/substitution) needed to transform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/>
          </a:p>
          <a:p>
            <a:endParaRPr lang="en-US" altLang="zh-CN" sz="2800" i="1" dirty="0"/>
          </a:p>
          <a:p>
            <a:r>
              <a:rPr lang="en-US" altLang="zh-CN" sz="2800" i="1" dirty="0"/>
              <a:t>Property:    </a:t>
            </a:r>
            <a:r>
              <a:rPr lang="en-US" altLang="zh-CN" sz="2800" dirty="0">
                <a:solidFill>
                  <a:srgbClr val="C00000"/>
                </a:solidFill>
              </a:rPr>
              <a:t>ED(</a:t>
            </a:r>
            <a:r>
              <a:rPr lang="en-US" altLang="zh-CN" sz="2800" b="1" i="1" dirty="0">
                <a:solidFill>
                  <a:srgbClr val="C00000"/>
                </a:solidFill>
              </a:rPr>
              <a:t>r</a:t>
            </a:r>
            <a:r>
              <a:rPr lang="en-US" altLang="zh-CN" sz="2800" dirty="0">
                <a:solidFill>
                  <a:srgbClr val="C00000"/>
                </a:solidFill>
              </a:rPr>
              <a:t>, </a:t>
            </a:r>
            <a:r>
              <a:rPr lang="en-US" altLang="zh-CN" sz="2800" b="1" i="1" dirty="0">
                <a:solidFill>
                  <a:srgbClr val="C00000"/>
                </a:solidFill>
              </a:rPr>
              <a:t>s</a:t>
            </a:r>
            <a:r>
              <a:rPr lang="en-US" altLang="zh-CN" sz="2800" dirty="0">
                <a:solidFill>
                  <a:srgbClr val="C00000"/>
                </a:solidFill>
              </a:rPr>
              <a:t>)</a:t>
            </a:r>
            <a:r>
              <a:rPr lang="en-US" altLang="zh-CN" sz="4400" b="1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ungsuh"/>
                <a:ea typeface="Gungsuh"/>
              </a:rPr>
              <a:t>≥ </a:t>
            </a:r>
            <a:r>
              <a:rPr lang="en-US" altLang="zh-CN" sz="4000" b="1" dirty="0">
                <a:solidFill>
                  <a:srgbClr val="C00000"/>
                </a:solidFill>
              </a:rPr>
              <a:t>|</a:t>
            </a:r>
            <a:r>
              <a:rPr lang="en-US" altLang="zh-CN" sz="2800" dirty="0">
                <a:solidFill>
                  <a:srgbClr val="C00000"/>
                </a:solidFill>
              </a:rPr>
              <a:t>|</a:t>
            </a:r>
            <a:r>
              <a:rPr lang="en-US" altLang="zh-CN" b="1" i="1" dirty="0">
                <a:solidFill>
                  <a:srgbClr val="C00000"/>
                </a:solidFill>
              </a:rPr>
              <a:t>r</a:t>
            </a:r>
            <a:r>
              <a:rPr lang="en-US" altLang="zh-CN" sz="2800" dirty="0">
                <a:solidFill>
                  <a:srgbClr val="C00000"/>
                </a:solidFill>
              </a:rPr>
              <a:t>|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en-US" altLang="zh-CN" sz="2800" dirty="0">
                <a:solidFill>
                  <a:srgbClr val="C00000"/>
                </a:solidFill>
              </a:rPr>
              <a:t>|</a:t>
            </a:r>
            <a:r>
              <a:rPr lang="en-US" altLang="zh-CN" b="1" i="1" dirty="0">
                <a:solidFill>
                  <a:srgbClr val="C00000"/>
                </a:solidFill>
              </a:rPr>
              <a:t>s</a:t>
            </a:r>
            <a:r>
              <a:rPr lang="en-US" altLang="zh-CN" sz="2800" dirty="0">
                <a:solidFill>
                  <a:srgbClr val="C00000"/>
                </a:solidFill>
              </a:rPr>
              <a:t>|</a:t>
            </a:r>
            <a:r>
              <a:rPr lang="en-US" altLang="zh-CN" sz="4000" b="1" dirty="0">
                <a:solidFill>
                  <a:srgbClr val="C00000"/>
                </a:solidFill>
              </a:rPr>
              <a:t>|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altLang="zh-CN" dirty="0"/>
              <a:t>Since it needs at least </a:t>
            </a:r>
            <a:r>
              <a:rPr lang="en-US" altLang="zh-CN" sz="2800" b="1" dirty="0"/>
              <a:t>|</a:t>
            </a:r>
            <a:r>
              <a:rPr lang="en-US" altLang="zh-CN" dirty="0"/>
              <a:t>|r|-|s|</a:t>
            </a:r>
            <a:r>
              <a:rPr lang="en-US" altLang="zh-CN" sz="2800" b="1" dirty="0"/>
              <a:t>| </a:t>
            </a:r>
            <a:r>
              <a:rPr lang="en-US" altLang="zh-CN" sz="2400" dirty="0"/>
              <a:t>deleting operations </a:t>
            </a:r>
            <a:endParaRPr lang="en-US" altLang="zh-CN" dirty="0"/>
          </a:p>
          <a:p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Presentation Author, 2003</a:t>
            </a:r>
          </a:p>
          <a:p>
            <a:r>
              <a:rPr lang="en-US" altLang="en-US"/>
              <a:t>Page </a:t>
            </a:r>
            <a:fld id="{7106FF89-1F87-6F41-8850-F89B971DCE7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2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 collection of strings </a:t>
                </a:r>
                <a:r>
                  <a:rPr lang="en-US" i="1" dirty="0"/>
                  <a:t>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An edit distance threshold 𝜏</a:t>
                </a:r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All string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𝑠𝑢𝑐h</m:t>
                    </m:r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𝑡h𝑎𝑡</m:t>
                    </m:r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𝐸𝐷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Presentation Author, 2003</a:t>
            </a:r>
          </a:p>
          <a:p>
            <a:r>
              <a:rPr lang="en-US" altLang="en-US"/>
              <a:t>Page </a:t>
            </a:r>
            <a:fld id="{7106FF89-1F87-6F41-8850-F89B971DCE7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0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26" y="1701917"/>
            <a:ext cx="3947322" cy="293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Problem Formulation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B48A-9324-4F76-B4CB-B74D9C4B6E6D}" type="datetime1">
              <a:rPr lang="en-US" altLang="zh-CN" smtClean="0"/>
              <a:t>5/27/19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1996" y="1177588"/>
            <a:ext cx="545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Give threshold </a:t>
            </a:r>
            <a:r>
              <a:rPr lang="el-GR" altLang="zh-CN" sz="28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=3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4730368"/>
            <a:ext cx="8852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&gt;=5    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&gt;=13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&gt;=12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&gt;=12</a:t>
            </a:r>
          </a:p>
          <a:p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&gt;=14  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&gt;=12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&gt;=12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&gt;=12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&gt;=14  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&gt;=5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&gt;=8</a:t>
            </a:r>
          </a:p>
          <a:p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&gt;=8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31334" y="3284984"/>
            <a:ext cx="3310927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565329" y="4077072"/>
            <a:ext cx="3310927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59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Filter-and-refine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30" y="1392256"/>
            <a:ext cx="9124270" cy="4608512"/>
          </a:xfrm>
        </p:spPr>
        <p:txBody>
          <a:bodyPr>
            <a:normAutofit/>
          </a:bodyPr>
          <a:lstStyle/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Basic idea</a:t>
            </a:r>
          </a:p>
          <a:p>
            <a:pPr lvl="1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a large number of dissimilar string pairs</a:t>
            </a:r>
          </a:p>
          <a:p>
            <a:pPr lvl="1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Verify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the remaining potentially similar pairs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B4B-407A-48D0-B786-7450B9A524F1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2401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56" y="1662320"/>
            <a:ext cx="5438776" cy="29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Filter-and-refine Methods</a:t>
            </a:r>
            <a:endParaRPr lang="zh-CN" altLang="en-US" sz="5400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B48A-9324-4F76-B4CB-B74D9C4B6E6D}" type="datetime1">
              <a:rPr lang="en-US" altLang="zh-CN" smtClean="0"/>
              <a:t>5/27/19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1996" y="1177588"/>
            <a:ext cx="545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Give threshold </a:t>
            </a:r>
            <a:r>
              <a:rPr lang="el-GR" altLang="zh-CN" sz="28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=3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4730368"/>
            <a:ext cx="8852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&gt;=5    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&gt;=13</a:t>
            </a:r>
            <a:r>
              <a:rPr lang="zh-CN" altLang="en-US" sz="2400" strike="sngStrik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&gt;=12</a:t>
            </a:r>
            <a:r>
              <a:rPr lang="zh-CN" altLang="en-US" sz="2400" strike="sngStrik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&gt;=12</a:t>
            </a:r>
          </a:p>
          <a:p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&gt;=14   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&gt;=12</a:t>
            </a:r>
            <a:r>
              <a:rPr lang="zh-CN" altLang="en-US" sz="2400" strike="sngStrik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&gt;=12</a:t>
            </a:r>
            <a:r>
              <a:rPr lang="zh-CN" altLang="en-US" sz="2400" strike="sngStrik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&gt;=12</a:t>
            </a:r>
            <a:endParaRPr lang="zh-CN" altLang="en-US" sz="2400" strike="sngStrike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strike="sngStrike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strike="sngStrike" dirty="0">
                <a:latin typeface="Times New Roman" pitchFamily="18" charset="0"/>
                <a:cs typeface="Times New Roman" pitchFamily="18" charset="0"/>
              </a:rPr>
              <a:t>&gt;=14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&gt;=5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&gt;=8</a:t>
            </a:r>
          </a:p>
          <a:p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ED &lt;s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,s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&gt;=8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492896"/>
            <a:ext cx="29754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Pruning Condition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sz="4800" b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3600" b="1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36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| - |</a:t>
            </a:r>
            <a:r>
              <a:rPr lang="en-US" altLang="zh-CN" sz="3600" b="1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3600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4800" b="1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&gt; 3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9397" y="2568769"/>
            <a:ext cx="5317805" cy="747831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430265"/>
      </p:ext>
    </p:extLst>
  </p:cSld>
  <p:clrMapOvr>
    <a:masterClrMapping/>
  </p:clrMapOvr>
  <p:transition advTm="370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Filter-and-refine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30" y="1392256"/>
            <a:ext cx="9124270" cy="4608512"/>
          </a:xfrm>
        </p:spPr>
        <p:txBody>
          <a:bodyPr>
            <a:normAutofit/>
          </a:bodyPr>
          <a:lstStyle/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Basic idea</a:t>
            </a:r>
          </a:p>
          <a:p>
            <a:pPr lvl="1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Filter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large number of dissimilar string pairs</a:t>
            </a:r>
          </a:p>
          <a:p>
            <a:pPr lvl="1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Verify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the remaining potentially similar pairs</a:t>
            </a:r>
          </a:p>
          <a:p>
            <a:endParaRPr lang="en-US" altLang="zh-C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Drawbacks</a:t>
            </a:r>
          </a:p>
          <a:p>
            <a:pPr lvl="1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Need to tune parameters </a:t>
            </a:r>
          </a:p>
          <a:p>
            <a:pPr lvl="1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Bad for short strings</a:t>
            </a:r>
          </a:p>
          <a:p>
            <a:pPr lvl="1"/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B4B-407A-48D0-B786-7450B9A524F1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065963"/>
      </p:ext>
    </p:extLst>
  </p:cSld>
  <p:clrMapOvr>
    <a:masterClrMapping/>
  </p:clrMapOvr>
  <p:transition advTm="814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 &amp; Problem Formulation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Partition-based Framework</a:t>
            </a:r>
          </a:p>
          <a:p>
            <a:r>
              <a:rPr lang="en-US" altLang="zh-CN" dirty="0"/>
              <a:t>Improving Substring Selection</a:t>
            </a:r>
          </a:p>
          <a:p>
            <a:r>
              <a:rPr lang="en-US" altLang="zh-CN" dirty="0"/>
              <a:t>Improving the Verification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73CC-FCBA-45D8-BB57-C7B9F7B3B60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043114"/>
      </p:ext>
    </p:extLst>
  </p:cSld>
  <p:clrMapOvr>
    <a:masterClrMapping/>
  </p:clrMapOvr>
  <p:transition advTm="845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87824" y="1838434"/>
            <a:ext cx="22728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 err="1">
                <a:solidFill>
                  <a:srgbClr val="FF0000"/>
                </a:solidFill>
                <a:cs typeface="Times New Roman" pitchFamily="18" charset="0"/>
              </a:rPr>
              <a:t>hi</a:t>
            </a:r>
            <a:r>
              <a:rPr lang="en-US" altLang="zh-CN" sz="5400" dirty="0" err="1">
                <a:cs typeface="Times New Roman" pitchFamily="18" charset="0"/>
              </a:rPr>
              <a:t>lton</a:t>
            </a:r>
            <a:endParaRPr lang="en-US" altLang="zh-CN" sz="5400" dirty="0">
              <a:cs typeface="Times New Roman" pitchFamily="18" charset="0"/>
            </a:endParaRPr>
          </a:p>
          <a:p>
            <a:endParaRPr lang="en-US" altLang="zh-CN" sz="5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5400" dirty="0" err="1">
                <a:cs typeface="Times New Roman" pitchFamily="18" charset="0"/>
              </a:rPr>
              <a:t>huston</a:t>
            </a:r>
            <a:endParaRPr lang="zh-CN" altLang="en-US" sz="5400" dirty="0">
              <a:cs typeface="Times New Roman" pitchFamily="18" charset="0"/>
            </a:endParaRPr>
          </a:p>
          <a:p>
            <a:endParaRPr lang="zh-CN" altLang="en-US" sz="5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Our Filter Condition</a:t>
            </a:r>
            <a:endParaRPr lang="zh-CN" altLang="en-US" dirty="0"/>
          </a:p>
        </p:txBody>
      </p:sp>
      <p:sp>
        <p:nvSpPr>
          <p:cNvPr id="13322" name="日期占位符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323" name="灯片编号占位符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083628-4ADF-4842-816A-159258448E93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18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92338" y="2708920"/>
            <a:ext cx="971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1093212"/>
            <a:ext cx="545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Give threshold </a:t>
            </a:r>
            <a:r>
              <a:rPr lang="el-GR" altLang="zh-CN" sz="3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=1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3419872" y="2731971"/>
            <a:ext cx="0" cy="10067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065499" y="1897877"/>
            <a:ext cx="595107" cy="7200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5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7"/>
    </mc:Choice>
    <mc:Fallback xmlns="">
      <p:transition spd="slow" advTm="4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87824" y="1838434"/>
            <a:ext cx="22728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cs typeface="Times New Roman" pitchFamily="18" charset="0"/>
              </a:rPr>
              <a:t> </a:t>
            </a:r>
            <a:r>
              <a:rPr lang="en-US" altLang="zh-CN" sz="5400" dirty="0" err="1">
                <a:cs typeface="Times New Roman" pitchFamily="18" charset="0"/>
              </a:rPr>
              <a:t>hi</a:t>
            </a:r>
            <a:r>
              <a:rPr lang="en-US" altLang="zh-CN" sz="5400" i="1" dirty="0" err="1">
                <a:solidFill>
                  <a:srgbClr val="FF0000"/>
                </a:solidFill>
                <a:cs typeface="Times New Roman" pitchFamily="18" charset="0"/>
              </a:rPr>
              <a:t>lton</a:t>
            </a:r>
            <a:endParaRPr lang="en-US" altLang="zh-CN" sz="5400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altLang="zh-CN" sz="5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5400" dirty="0" err="1">
                <a:cs typeface="Times New Roman" pitchFamily="18" charset="0"/>
              </a:rPr>
              <a:t>huston</a:t>
            </a:r>
            <a:endParaRPr lang="zh-CN" altLang="en-US" sz="5400" dirty="0">
              <a:cs typeface="Times New Roman" pitchFamily="18" charset="0"/>
            </a:endParaRPr>
          </a:p>
          <a:p>
            <a:endParaRPr lang="zh-CN" altLang="en-US" sz="5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Our Filter Condition</a:t>
            </a:r>
            <a:endParaRPr lang="zh-CN" altLang="en-US" dirty="0"/>
          </a:p>
        </p:txBody>
      </p:sp>
      <p:sp>
        <p:nvSpPr>
          <p:cNvPr id="13322" name="日期占位符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323" name="灯片编号占位符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083628-4ADF-4842-816A-159258448E93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19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72627" y="2771673"/>
            <a:ext cx="97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1093212"/>
            <a:ext cx="545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Give threshold </a:t>
            </a:r>
            <a:r>
              <a:rPr lang="el-GR" altLang="zh-CN" sz="3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=1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95536" y="4941168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600" b="0" dirty="0"/>
              <a:t>Minimum # edit operations is 2</a:t>
            </a:r>
          </a:p>
          <a:p>
            <a:pPr eaLnBrk="1" hangingPunct="1"/>
            <a:r>
              <a:rPr lang="en-US" altLang="zh-CN" sz="3600" b="0" dirty="0"/>
              <a:t>Prune!</a:t>
            </a:r>
            <a:endParaRPr lang="zh-CN" altLang="en-US" sz="1000" b="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4499992" y="2780928"/>
            <a:ext cx="0" cy="9974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44351" y="1897877"/>
            <a:ext cx="1159697" cy="7200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"/>
    </mc:Choice>
    <mc:Fallback xmlns="">
      <p:transition spd="slow" advTm="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251520" y="1907540"/>
            <a:ext cx="8229600" cy="4389120"/>
          </a:xfrm>
        </p:spPr>
        <p:txBody>
          <a:bodyPr/>
          <a:lstStyle/>
          <a:p>
            <a:r>
              <a:rPr lang="en-US" altLang="zh-CN" dirty="0"/>
              <a:t>Typo in “author”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Typo in “title”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2987660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19300"/>
            <a:ext cx="8532440" cy="1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28184" y="492258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x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23" name="圆角右箭头 22"/>
          <p:cNvSpPr/>
          <p:nvPr/>
        </p:nvSpPr>
        <p:spPr>
          <a:xfrm>
            <a:off x="5652120" y="5075892"/>
            <a:ext cx="553090" cy="432048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6156012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5" name="TextBox 24"/>
          <p:cNvSpPr txBox="1"/>
          <p:nvPr/>
        </p:nvSpPr>
        <p:spPr>
          <a:xfrm>
            <a:off x="6268126" y="644404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26" name="圆角右箭头 25"/>
          <p:cNvSpPr/>
          <p:nvPr/>
        </p:nvSpPr>
        <p:spPr>
          <a:xfrm flipV="1">
            <a:off x="5675094" y="6372036"/>
            <a:ext cx="553090" cy="360040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88" y="255561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</a:t>
            </a:r>
            <a:r>
              <a:rPr lang="en-US" altLang="zh-CN" dirty="0" err="1">
                <a:solidFill>
                  <a:srgbClr val="FF0000"/>
                </a:solidFill>
              </a:rPr>
              <a:t>o</a:t>
            </a:r>
            <a:r>
              <a:rPr lang="en-US" altLang="zh-CN" dirty="0" err="1"/>
              <a:t>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4" name="圆角右箭头 33"/>
          <p:cNvSpPr/>
          <p:nvPr/>
        </p:nvSpPr>
        <p:spPr>
          <a:xfrm>
            <a:off x="1187624" y="2627620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3688" y="4139788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endParaRPr lang="zh-CN" altLang="en-US" dirty="0"/>
          </a:p>
        </p:txBody>
      </p:sp>
      <p:sp>
        <p:nvSpPr>
          <p:cNvPr id="37" name="圆角右箭头 36"/>
          <p:cNvSpPr/>
          <p:nvPr/>
        </p:nvSpPr>
        <p:spPr>
          <a:xfrm flipV="1">
            <a:off x="1187624" y="377974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3250431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568" y="3635732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5554687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DBLP Complete Search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27E-7B9E-4796-AC6F-0DC7C58DE81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Real-world Data is Rather Dirty</a:t>
            </a:r>
            <a:r>
              <a:rPr lang="zh-CN" altLang="en-US" dirty="0"/>
              <a:t>！</a:t>
            </a:r>
            <a:r>
              <a:rPr lang="en-US" altLang="zh-CN" dirty="0">
                <a:sym typeface="Wingdings" pitchFamily="2" charset="2"/>
              </a:rPr>
              <a:t></a:t>
            </a:r>
            <a:endParaRPr lang="zh-CN" altLang="en-US" dirty="0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5786435"/>
      </p:ext>
    </p:extLst>
  </p:cSld>
  <p:clrMapOvr>
    <a:masterClrMapping/>
  </p:clrMapOvr>
  <p:transition advTm="1172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Our Filter Condition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7544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Threshold </a:t>
            </a:r>
            <a:r>
              <a:rPr lang="el-GR" altLang="zh-CN" sz="2400" b="1" i="1" dirty="0"/>
              <a:t>τ</a:t>
            </a:r>
            <a:endParaRPr lang="en-US" altLang="zh-CN" b="1" i="1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/>
              <a:t>String r           </a:t>
            </a:r>
          </a:p>
          <a:p>
            <a:pPr>
              <a:buFont typeface="Wingdings 3" pitchFamily="18" charset="2"/>
              <a:buNone/>
              <a:defRPr/>
            </a:pPr>
            <a:endParaRPr lang="en-US" altLang="zh-CN" i="1" dirty="0"/>
          </a:p>
          <a:p>
            <a:pPr>
              <a:buFont typeface="Wingdings 3" pitchFamily="18" charset="2"/>
              <a:buNone/>
              <a:defRPr/>
            </a:pPr>
            <a:r>
              <a:rPr lang="en-US" altLang="zh-CN" i="1" dirty="0"/>
              <a:t>     </a:t>
            </a:r>
          </a:p>
          <a:p>
            <a:pPr>
              <a:defRPr/>
            </a:pPr>
            <a:r>
              <a:rPr lang="en-US" altLang="zh-CN" dirty="0"/>
              <a:t>String 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7103" y="4300529"/>
            <a:ext cx="7027821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/>
              <a:t>Is there any substring of s matching a segment of </a:t>
            </a:r>
            <a:r>
              <a:rPr lang="en-US" altLang="zh-CN" sz="2400" i="1" dirty="0"/>
              <a:t>r ?</a:t>
            </a:r>
            <a:endParaRPr lang="zh-CN" alt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56029" y="5642084"/>
            <a:ext cx="2820427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CC"/>
                </a:solidFill>
              </a:rPr>
              <a:t>We prune &lt;r, s&gt;</a:t>
            </a:r>
            <a:endParaRPr lang="zh-CN" alt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642084"/>
            <a:ext cx="35265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&lt;r, s&gt; is a  candidate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219488" y="4762194"/>
            <a:ext cx="1560424" cy="839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148064" y="4748546"/>
            <a:ext cx="1962224" cy="852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6" name="矩形 15"/>
          <p:cNvSpPr>
            <a:spLocks noChangeArrowheads="1"/>
          </p:cNvSpPr>
          <p:nvPr/>
        </p:nvSpPr>
        <p:spPr bwMode="auto">
          <a:xfrm>
            <a:off x="3203848" y="4983559"/>
            <a:ext cx="76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/>
              <a:t>Yes  </a:t>
            </a:r>
          </a:p>
        </p:txBody>
      </p:sp>
      <p:sp>
        <p:nvSpPr>
          <p:cNvPr id="15377" name="矩形 18"/>
          <p:cNvSpPr>
            <a:spLocks noChangeArrowheads="1"/>
          </p:cNvSpPr>
          <p:nvPr/>
        </p:nvSpPr>
        <p:spPr bwMode="auto">
          <a:xfrm>
            <a:off x="5391384" y="4956263"/>
            <a:ext cx="647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/>
              <a:t>No </a:t>
            </a:r>
          </a:p>
        </p:txBody>
      </p:sp>
      <p:sp>
        <p:nvSpPr>
          <p:cNvPr id="15378" name="日期占位符 1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5379" name="灯片编号占位符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03885-6F64-41DC-BAC4-AB656D83EC6A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20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79" y="1841767"/>
            <a:ext cx="5906343" cy="22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655080" y="1476308"/>
            <a:ext cx="5763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Split  </a:t>
            </a:r>
            <a:r>
              <a:rPr lang="en-US" altLang="zh-CN" sz="2800" i="1" dirty="0"/>
              <a:t>r</a:t>
            </a:r>
            <a:r>
              <a:rPr lang="en-US" altLang="zh-CN" sz="2800" dirty="0"/>
              <a:t> to </a:t>
            </a:r>
            <a:r>
              <a:rPr lang="el-GR" altLang="zh-CN" sz="28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altLang="zh-CN" sz="2800" i="1" dirty="0"/>
              <a:t> </a:t>
            </a:r>
            <a:r>
              <a:rPr lang="en-US" altLang="zh-CN" sz="2800" dirty="0"/>
              <a:t>+1 disjoint  segments</a:t>
            </a:r>
            <a:endParaRPr lang="zh-CN" altLang="en-US" sz="2800" dirty="0"/>
          </a:p>
        </p:txBody>
      </p:sp>
      <p:sp>
        <p:nvSpPr>
          <p:cNvPr id="2" name="下箭头 1"/>
          <p:cNvSpPr/>
          <p:nvPr/>
        </p:nvSpPr>
        <p:spPr>
          <a:xfrm>
            <a:off x="4572000" y="3861047"/>
            <a:ext cx="504056" cy="425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7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"/>
    </mc:Choice>
    <mc:Fallback xmlns="">
      <p:transition spd="slow" advTm="4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87824" y="1838434"/>
            <a:ext cx="22728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cs typeface="Times New Roman" pitchFamily="18" charset="0"/>
              </a:rPr>
              <a:t> </a:t>
            </a:r>
            <a:r>
              <a:rPr lang="en-US" altLang="zh-CN" sz="5400" i="1" dirty="0" err="1">
                <a:cs typeface="Times New Roman" pitchFamily="18" charset="0"/>
              </a:rPr>
              <a:t>hilton</a:t>
            </a:r>
            <a:endParaRPr lang="en-US" altLang="zh-CN" sz="5400" i="1" dirty="0">
              <a:cs typeface="Times New Roman" pitchFamily="18" charset="0"/>
            </a:endParaRPr>
          </a:p>
          <a:p>
            <a:endParaRPr lang="en-US" altLang="zh-CN" sz="5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5400" dirty="0" err="1">
                <a:cs typeface="Times New Roman" pitchFamily="18" charset="0"/>
              </a:rPr>
              <a:t>huston</a:t>
            </a:r>
            <a:endParaRPr lang="zh-CN" altLang="en-US" sz="5400" dirty="0">
              <a:cs typeface="Times New Roman" pitchFamily="18" charset="0"/>
            </a:endParaRPr>
          </a:p>
          <a:p>
            <a:endParaRPr lang="zh-CN" altLang="en-US" sz="5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How to partition?</a:t>
            </a:r>
            <a:endParaRPr lang="zh-CN" altLang="en-US" dirty="0"/>
          </a:p>
        </p:txBody>
      </p:sp>
      <p:sp>
        <p:nvSpPr>
          <p:cNvPr id="13322" name="日期占位符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3323" name="灯片编号占位符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083628-4ADF-4842-816A-159258448E93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21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1093212"/>
            <a:ext cx="545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Give threshold </a:t>
            </a:r>
            <a:r>
              <a:rPr lang="el-GR" altLang="zh-CN" sz="3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=1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5937" y="1897877"/>
            <a:ext cx="1008112" cy="7200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131840" y="1897877"/>
            <a:ext cx="864096" cy="72008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48337" y="3573016"/>
            <a:ext cx="1008112" cy="7200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0354" y="3609049"/>
            <a:ext cx="2411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600" b="0" dirty="0">
                <a:solidFill>
                  <a:srgbClr val="FF0000"/>
                </a:solidFill>
              </a:rPr>
              <a:t>Candidate!</a:t>
            </a:r>
            <a:endParaRPr lang="zh-CN" altLang="en-US" sz="1000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656" y="2852936"/>
            <a:ext cx="124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Match</a:t>
            </a:r>
            <a:endParaRPr lang="zh-CN" alt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2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6"/>
    </mc:Choice>
    <mc:Fallback xmlns="">
      <p:transition spd="slow" advTm="20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Partition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19200"/>
            <a:ext cx="8964488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Even Partition Scheme</a:t>
            </a:r>
          </a:p>
          <a:p>
            <a:pPr marL="457200" lvl="1" indent="0">
              <a:buFont typeface="Wingdings 3" pitchFamily="18" charset="2"/>
              <a:buNone/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tau = 3   “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avataresha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{“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”, “at”, “are”, “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”}</a:t>
            </a:r>
          </a:p>
          <a:p>
            <a:pPr>
              <a:defRPr/>
            </a:pP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Other Schemes</a:t>
            </a:r>
          </a:p>
          <a:p>
            <a:pPr lvl="1"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Select good partition strategies.</a:t>
            </a:r>
          </a:p>
          <a:p>
            <a:pPr lvl="1"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Adaptive partition scheme [Deng et al. 2012a].</a:t>
            </a:r>
          </a:p>
        </p:txBody>
      </p:sp>
      <p:sp>
        <p:nvSpPr>
          <p:cNvPr id="19460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9461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A282D1-9FFE-48DF-82E5-3C61D8A23EC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9"/>
    </mc:Choice>
    <mc:Fallback xmlns="">
      <p:transition spd="slow" advTm="2748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Partition-based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1.  Group all the strings by length: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32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23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4" y="2132856"/>
            <a:ext cx="64484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309564" y="2683520"/>
            <a:ext cx="6955928" cy="43204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13880" y="3115568"/>
            <a:ext cx="6955928" cy="432048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13880" y="3539062"/>
            <a:ext cx="6955928" cy="1402106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13880" y="4944966"/>
            <a:ext cx="6955928" cy="475253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83636" y="2666603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36" y="3064743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5200" y="3975447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5644" y="494116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17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5"/>
    </mc:Choice>
    <mc:Fallback xmlns="">
      <p:transition spd="slow" advTm="2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4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Partition-based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pPr marL="0" lvl="1" indent="0">
              <a:buClr>
                <a:schemeClr val="accent3"/>
              </a:buClr>
              <a:buSzPct val="95000"/>
              <a:buNone/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2. For each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32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-25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partition strings into segments and build 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tau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+1 inverted indexes </a:t>
            </a:r>
            <a:r>
              <a:rPr lang="en-US" altLang="zh-CN" sz="32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24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730" y="3155484"/>
            <a:ext cx="3875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3200" baseline="-25000" dirty="0">
                <a:latin typeface="+mj-lt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kau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shic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  _cha 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duri</a:t>
            </a:r>
            <a:endParaRPr lang="en-US" altLang="zh-CN" sz="3200" dirty="0">
              <a:latin typeface="+mj-lt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3200" baseline="-25000" dirty="0">
                <a:latin typeface="+mj-lt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kau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shik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  _cha 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krab</a:t>
            </a:r>
            <a:endParaRPr lang="en-US" altLang="zh-CN" sz="3200" dirty="0">
              <a:latin typeface="+mj-lt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3200" baseline="-25000" dirty="0">
                <a:latin typeface="+mj-lt"/>
                <a:ea typeface="Arial Unicode MS" pitchFamily="34" charset="-122"/>
                <a:cs typeface="Arial Unicode MS" pitchFamily="34" charset="-122"/>
              </a:rPr>
              <a:t>5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kau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shuk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 _cha 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dhui</a:t>
            </a:r>
            <a:endParaRPr lang="zh-CN" altLang="en-US" sz="3200" dirty="0">
              <a:latin typeface="+mj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85292" y="2852937"/>
            <a:ext cx="679017" cy="1884733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765091" y="2852937"/>
            <a:ext cx="843871" cy="1872207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614086" y="2852937"/>
            <a:ext cx="822052" cy="1877921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429781" y="2852937"/>
            <a:ext cx="909603" cy="1887724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50" y="2564904"/>
            <a:ext cx="3712646" cy="29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74" y="2833772"/>
            <a:ext cx="451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altLang="zh-CN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1       2       3        4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396535" y="3645024"/>
            <a:ext cx="823537" cy="42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4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"/>
    </mc:Choice>
    <mc:Fallback xmlns="">
      <p:transition spd="slow" advTm="1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9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Partition-based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3.  Select substrings and generate candidates</a:t>
            </a:r>
          </a:p>
          <a:p>
            <a:pPr lvl="1">
              <a:defRPr/>
            </a:pP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25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25" y="2348880"/>
            <a:ext cx="3712646" cy="29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772816"/>
            <a:ext cx="3888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3200" baseline="-25000" dirty="0">
                <a:latin typeface="+mj-lt"/>
                <a:ea typeface="Arial Unicode MS" pitchFamily="34" charset="-122"/>
                <a:cs typeface="Arial Unicode MS" pitchFamily="34" charset="-122"/>
              </a:rPr>
              <a:t>6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caushik</a:t>
            </a:r>
            <a:r>
              <a:rPr lang="en-US" altLang="zh-CN" sz="3200" dirty="0">
                <a:latin typeface="+mj-lt"/>
                <a:ea typeface="Arial Unicode MS" pitchFamily="34" charset="-122"/>
                <a:cs typeface="Arial Unicode MS" pitchFamily="34" charset="-122"/>
              </a:rPr>
              <a:t> _</a:t>
            </a:r>
            <a:r>
              <a:rPr lang="en-US" altLang="zh-CN" sz="3200" dirty="0" err="1">
                <a:latin typeface="+mj-lt"/>
                <a:ea typeface="Arial Unicode MS" pitchFamily="34" charset="-122"/>
                <a:cs typeface="Arial Unicode MS" pitchFamily="34" charset="-122"/>
              </a:rPr>
              <a:t>chakrabar</a:t>
            </a:r>
            <a:endParaRPr lang="en-US" altLang="zh-CN" sz="3200" dirty="0">
              <a:latin typeface="+mj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85431" y="1870440"/>
            <a:ext cx="697414" cy="46153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82845" y="1870440"/>
            <a:ext cx="822052" cy="461535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13669" y="1870440"/>
            <a:ext cx="730771" cy="461535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>
            <a:stCxn id="10" idx="2"/>
          </p:cNvCxnSpPr>
          <p:nvPr/>
        </p:nvCxnSpPr>
        <p:spPr>
          <a:xfrm flipH="1">
            <a:off x="3707904" y="2331975"/>
            <a:ext cx="226234" cy="881001"/>
          </a:xfrm>
          <a:prstGeom prst="straightConnector1">
            <a:avLst/>
          </a:prstGeom>
          <a:ln w="34925">
            <a:solidFill>
              <a:srgbClr val="92D05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740948" y="2357591"/>
            <a:ext cx="119084" cy="855385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479054" y="2357591"/>
            <a:ext cx="245074" cy="855385"/>
          </a:xfrm>
          <a:prstGeom prst="straightConnector1">
            <a:avLst/>
          </a:prstGeom>
          <a:ln w="34925">
            <a:solidFill>
              <a:srgbClr val="7030A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267744" y="5559623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Candidates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&lt;s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&gt;; &lt;s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&gt;; &lt;s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"/>
    </mc:Choice>
    <mc:Fallback xmlns="">
      <p:transition spd="slow" advTm="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Partition-based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4. Verify the candidates</a:t>
            </a:r>
          </a:p>
          <a:p>
            <a:pPr lvl="1">
              <a:defRPr/>
            </a:pP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26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9888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Candidates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3, 6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&gt;; &lt;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4, 6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&gt;; &lt;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5, 6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2911996"/>
            <a:ext cx="22236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ED(</a:t>
            </a:r>
            <a:r>
              <a:rPr lang="en-US" altLang="zh-CN" sz="28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3</a:t>
            </a:r>
            <a:r>
              <a:rPr lang="en-US" altLang="zh-CN" sz="28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 s</a:t>
            </a:r>
            <a:r>
              <a:rPr lang="en-US" altLang="zh-CN" sz="2800" baseline="-25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6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&gt; 3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ED(s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8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 s</a:t>
            </a:r>
            <a:r>
              <a:rPr lang="en-US" altLang="zh-CN" sz="2800" baseline="-25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6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= 3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ED(s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8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 s</a:t>
            </a:r>
            <a:r>
              <a:rPr lang="en-US" altLang="zh-CN" sz="2800" baseline="-25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6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&gt; 3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 形 7"/>
          <p:cNvSpPr/>
          <p:nvPr/>
        </p:nvSpPr>
        <p:spPr>
          <a:xfrm rot="19104559">
            <a:off x="4511755" y="3442184"/>
            <a:ext cx="458168" cy="209438"/>
          </a:xfrm>
          <a:prstGeom prst="corner">
            <a:avLst>
              <a:gd name="adj1" fmla="val 15618"/>
              <a:gd name="adj2" fmla="val 132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532314" y="3785376"/>
            <a:ext cx="280462" cy="540405"/>
            <a:chOff x="7945873" y="3902722"/>
            <a:chExt cx="315489" cy="612413"/>
          </a:xfrm>
        </p:grpSpPr>
        <p:sp>
          <p:nvSpPr>
            <p:cNvPr id="12" name="L 形 11"/>
            <p:cNvSpPr/>
            <p:nvPr/>
          </p:nvSpPr>
          <p:spPr>
            <a:xfrm rot="19104559">
              <a:off x="7967615" y="3902722"/>
              <a:ext cx="293747" cy="273462"/>
            </a:xfrm>
            <a:prstGeom prst="corner">
              <a:avLst>
                <a:gd name="adj1" fmla="val 15618"/>
                <a:gd name="adj2" fmla="val 168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L 形 12"/>
            <p:cNvSpPr/>
            <p:nvPr/>
          </p:nvSpPr>
          <p:spPr>
            <a:xfrm rot="8331209">
              <a:off x="7945873" y="4241673"/>
              <a:ext cx="287502" cy="273462"/>
            </a:xfrm>
            <a:prstGeom prst="corner">
              <a:avLst>
                <a:gd name="adj1" fmla="val 15618"/>
                <a:gd name="adj2" fmla="val 168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49639" y="2996952"/>
            <a:ext cx="216024" cy="475682"/>
            <a:chOff x="7952223" y="3902722"/>
            <a:chExt cx="309139" cy="612413"/>
          </a:xfrm>
        </p:grpSpPr>
        <p:sp>
          <p:nvSpPr>
            <p:cNvPr id="16" name="L 形 15"/>
            <p:cNvSpPr/>
            <p:nvPr/>
          </p:nvSpPr>
          <p:spPr>
            <a:xfrm rot="19104559">
              <a:off x="7967615" y="3902722"/>
              <a:ext cx="293747" cy="273462"/>
            </a:xfrm>
            <a:prstGeom prst="corner">
              <a:avLst>
                <a:gd name="adj1" fmla="val 15618"/>
                <a:gd name="adj2" fmla="val 168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L 形 16"/>
            <p:cNvSpPr/>
            <p:nvPr/>
          </p:nvSpPr>
          <p:spPr>
            <a:xfrm rot="8331209">
              <a:off x="7952223" y="4241673"/>
              <a:ext cx="287502" cy="273462"/>
            </a:xfrm>
            <a:prstGeom prst="corner">
              <a:avLst>
                <a:gd name="adj1" fmla="val 15618"/>
                <a:gd name="adj2" fmla="val 168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52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"/>
    </mc:Choice>
    <mc:Fallback xmlns="">
      <p:transition spd="slow" advTm="1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3200" dirty="0"/>
              <a:t>Decrease selected substring set size.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3200" dirty="0"/>
              <a:t>Accelerate the verification.</a:t>
            </a:r>
            <a:endParaRPr lang="zh-CN" altLang="en-US" sz="3200" dirty="0"/>
          </a:p>
          <a:p>
            <a:pPr marL="274320" lvl="1" indent="-274320">
              <a:buClr>
                <a:schemeClr val="accent3"/>
              </a:buClr>
              <a:buSzPct val="95000"/>
              <a:defRPr/>
            </a:pP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253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1D2FA-DE28-41E3-8711-63CE3B62D151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27</a:t>
            </a:fld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"/>
    </mc:Choice>
    <mc:Fallback xmlns="">
      <p:transition spd="slow" advTm="117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 &amp; Problem Formulation</a:t>
            </a:r>
          </a:p>
          <a:p>
            <a:r>
              <a:rPr lang="en-US" altLang="zh-CN" dirty="0"/>
              <a:t>Partition-based Framework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Improving Substring Selection</a:t>
            </a:r>
          </a:p>
          <a:p>
            <a:r>
              <a:rPr lang="en-US" altLang="zh-CN" dirty="0"/>
              <a:t>Improving the Verification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73CC-FCBA-45D8-BB57-C7B9F7B3B60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PassJoin</a:t>
            </a:r>
            <a:r>
              <a:rPr lang="en-US" altLang="zh-CN" dirty="0"/>
              <a:t>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812446"/>
      </p:ext>
    </p:extLst>
  </p:cSld>
  <p:clrMapOvr>
    <a:masterClrMapping/>
  </p:clrMapOvr>
  <p:transition advTm="2302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Naive Method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29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517632" cy="476780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put all the substrings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 rot="5400000">
            <a:off x="1296823" y="2834621"/>
            <a:ext cx="826647" cy="180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endCxn id="2" idx="1"/>
          </p:cNvCxnSpPr>
          <p:nvPr/>
        </p:nvCxnSpPr>
        <p:spPr>
          <a:xfrm flipV="1">
            <a:off x="2092196" y="4467436"/>
            <a:ext cx="1152128" cy="739262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右箭头 54"/>
          <p:cNvSpPr/>
          <p:nvPr/>
        </p:nvSpPr>
        <p:spPr>
          <a:xfrm rot="5400000">
            <a:off x="6410238" y="2742890"/>
            <a:ext cx="6440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403648" y="3208908"/>
            <a:ext cx="8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nk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直接箭头连接符 80"/>
          <p:cNvCxnSpPr>
            <a:endCxn id="2" idx="1"/>
          </p:cNvCxnSpPr>
          <p:nvPr/>
        </p:nvCxnSpPr>
        <p:spPr>
          <a:xfrm>
            <a:off x="2092196" y="3595519"/>
            <a:ext cx="1152128" cy="871917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endCxn id="2" idx="1"/>
          </p:cNvCxnSpPr>
          <p:nvPr/>
        </p:nvCxnSpPr>
        <p:spPr>
          <a:xfrm>
            <a:off x="2092196" y="4126577"/>
            <a:ext cx="1152128" cy="340859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endCxn id="2" idx="1"/>
          </p:cNvCxnSpPr>
          <p:nvPr/>
        </p:nvCxnSpPr>
        <p:spPr>
          <a:xfrm flipV="1">
            <a:off x="2092196" y="4467436"/>
            <a:ext cx="1152128" cy="215491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52012" y="331254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27460" y="384834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2060" y="439889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3236" y="494751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2728" y="314096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   v   a   t   a   r   e   s   h   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8712" y="3573016"/>
            <a:ext cx="745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at  ta 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ha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0244" y="40365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ava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vat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ata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tar are res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esh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sha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4147" y="4725144"/>
            <a:ext cx="69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avataresh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vataresha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2894" y="512566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avataresha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4693" y="4366845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……         ……       ……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3244324" y="3464133"/>
            <a:ext cx="488291" cy="2006605"/>
          </a:xfrm>
          <a:prstGeom prst="leftBrace">
            <a:avLst>
              <a:gd name="adj1" fmla="val 50306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6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4" grpId="0"/>
      <p:bldP spid="74" grpId="0"/>
      <p:bldP spid="85" grpId="0"/>
      <p:bldP spid="86" grpId="0"/>
      <p:bldP spid="87" grpId="0"/>
      <p:bldP spid="23" grpId="0"/>
      <p:bldP spid="24" grpId="0"/>
      <p:bldP spid="25" grpId="0"/>
      <p:bldP spid="26" grpId="0"/>
      <p:bldP spid="27" grpId="0"/>
      <p:bldP spid="2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 World Data is Dirty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023938" y="1553714"/>
            <a:ext cx="7107238" cy="41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Typo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90480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800200" y="245843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</a:t>
            </a:r>
            <a:r>
              <a:rPr lang="en-US" altLang="zh-CN" dirty="0" err="1">
                <a:solidFill>
                  <a:srgbClr val="FF0000"/>
                </a:solidFill>
              </a:rPr>
              <a:t>o</a:t>
            </a:r>
            <a:r>
              <a:rPr lang="en-US" altLang="zh-CN" dirty="0" err="1"/>
              <a:t>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8" name="圆角右箭头 17"/>
          <p:cNvSpPr/>
          <p:nvPr/>
        </p:nvSpPr>
        <p:spPr>
          <a:xfrm>
            <a:off x="1224136" y="2530440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0200" y="4042608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endParaRPr lang="zh-CN" altLang="en-US" dirty="0"/>
          </a:p>
        </p:txBody>
      </p:sp>
      <p:sp>
        <p:nvSpPr>
          <p:cNvPr id="20" name="圆角右箭头 19"/>
          <p:cNvSpPr/>
          <p:nvPr/>
        </p:nvSpPr>
        <p:spPr>
          <a:xfrm flipV="1">
            <a:off x="1224136" y="368256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0" y="3153251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080" y="3538552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"/>
    </mc:Choice>
    <mc:Fallback xmlns="">
      <p:transition spd="slow" advTm="64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Naive Method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30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373616" cy="476780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put all the substrings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is: </a:t>
            </a: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example,                                      with 4 segments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                         and                                        , 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 220.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1790"/>
            <a:ext cx="3238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14" y="4519155"/>
            <a:ext cx="337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6" y="2444693"/>
            <a:ext cx="8151810" cy="112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142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Length-based Method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31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517632" cy="476780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only select substrings with the same length.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51920" y="4392106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ha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07904" y="4968170"/>
            <a:ext cx="5328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vat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ata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tar  are res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sha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右箭头 3"/>
          <p:cNvSpPr/>
          <p:nvPr/>
        </p:nvSpPr>
        <p:spPr>
          <a:xfrm rot="5400000">
            <a:off x="1296823" y="2834621"/>
            <a:ext cx="826647" cy="180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endCxn id="30" idx="1"/>
          </p:cNvCxnSpPr>
          <p:nvPr/>
        </p:nvCxnSpPr>
        <p:spPr>
          <a:xfrm>
            <a:off x="2123728" y="5206697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右箭头 54"/>
          <p:cNvSpPr/>
          <p:nvPr/>
        </p:nvSpPr>
        <p:spPr>
          <a:xfrm rot="5400000">
            <a:off x="6410238" y="2742890"/>
            <a:ext cx="6440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403648" y="3208908"/>
            <a:ext cx="8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nk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60304" y="3356992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ha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851920" y="3888050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ha</a:t>
            </a:r>
          </a:p>
        </p:txBody>
      </p:sp>
      <p:cxnSp>
        <p:nvCxnSpPr>
          <p:cNvPr id="81" name="直接箭头连接符 80"/>
          <p:cNvCxnSpPr/>
          <p:nvPr/>
        </p:nvCxnSpPr>
        <p:spPr>
          <a:xfrm>
            <a:off x="2123728" y="3595519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>
            <a:off x="2123728" y="4126577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2123728" y="4630633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52012" y="331254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27460" y="384834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2060" y="439889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3236" y="494751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4" grpId="0" animBg="1"/>
      <p:bldP spid="55" grpId="0" animBg="1"/>
      <p:bldP spid="64" grpId="0"/>
      <p:bldP spid="77" grpId="0"/>
      <p:bldP spid="78" grpId="0"/>
      <p:bldP spid="74" grpId="0"/>
      <p:bldP spid="85" grpId="0"/>
      <p:bldP spid="86" grpId="0"/>
      <p:bldP spid="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Length-based Method</a:t>
            </a:r>
          </a:p>
        </p:txBody>
      </p:sp>
      <p:sp>
        <p:nvSpPr>
          <p:cNvPr id="28680" name="日期占位符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8681" name="灯片编号占位符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B8770-F995-49EA-BE37-834C1A335E6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769152" cy="476780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is: </a:t>
            </a: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                                   and                                       ,  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 35.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48" y="349163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1383"/>
            <a:ext cx="337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15" y="2082971"/>
            <a:ext cx="3421483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1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-21154"/>
            <a:ext cx="8229600" cy="1143000"/>
          </a:xfrm>
        </p:spPr>
        <p:txBody>
          <a:bodyPr/>
          <a:lstStyle/>
          <a:p>
            <a:r>
              <a:rPr lang="en-US" altLang="zh-CN" dirty="0"/>
              <a:t>Shift-based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219200"/>
            <a:ext cx="9036496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/>
              <a:t>For each inverted index 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/>
              <a:t>  with start position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select all substrings with start position in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zh-CN" sz="2800" b="1" i="1" dirty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zh-CN" sz="2800" b="1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].</a:t>
            </a:r>
            <a:endParaRPr lang="en-US" altLang="zh-CN" sz="2800" dirty="0"/>
          </a:p>
          <a:p>
            <a:pPr>
              <a:defRPr/>
            </a:pPr>
            <a:endParaRPr lang="en-US" altLang="zh-CN" sz="2800" dirty="0"/>
          </a:p>
          <a:p>
            <a:pPr>
              <a:defRPr/>
            </a:pPr>
            <a:endParaRPr lang="en-US" altLang="zh-CN" sz="2800" dirty="0"/>
          </a:p>
          <a:p>
            <a:pPr>
              <a:defRPr/>
            </a:pPr>
            <a:endParaRPr lang="en-US" altLang="zh-CN" sz="2800" dirty="0"/>
          </a:p>
          <a:p>
            <a:pPr>
              <a:defRPr/>
            </a:pPr>
            <a:endParaRPr lang="en-US" altLang="zh-CN" sz="2800" dirty="0"/>
          </a:p>
          <a:p>
            <a:pPr>
              <a:defRPr/>
            </a:pPr>
            <a:endParaRPr lang="en-US" altLang="zh-CN" sz="2800" dirty="0"/>
          </a:p>
          <a:p>
            <a:pPr marL="0" indent="0">
              <a:buNone/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0725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A81C4-E2DD-4175-93BC-44D1F6D0C05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33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4" y="2636912"/>
            <a:ext cx="6711832" cy="272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259632" y="3933056"/>
            <a:ext cx="1800200" cy="29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9150" y="5585842"/>
            <a:ext cx="3564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First transform 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baseline="-25000" dirty="0"/>
              <a:t> </a:t>
            </a:r>
            <a:r>
              <a:rPr lang="en-US" altLang="zh-CN" sz="2800" baseline="-25000" dirty="0"/>
              <a:t> </a:t>
            </a:r>
            <a:r>
              <a:rPr lang="en-US" altLang="zh-CN" sz="2800" dirty="0"/>
              <a:t>to 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l</a:t>
            </a:r>
            <a:endParaRPr lang="zh-CN" altLang="en-US" sz="2800" b="1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458579"/>
            <a:ext cx="531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Pruning Condition: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|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dirty="0"/>
              <a:t>|-|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dirty="0"/>
              <a:t>|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 &gt; </a:t>
            </a:r>
            <a:r>
              <a:rPr lang="el-GR" altLang="zh-CN" sz="2800" b="1" i="1" dirty="0"/>
              <a:t>τ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7406" y="3485242"/>
            <a:ext cx="533303" cy="8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15874" y="4925402"/>
            <a:ext cx="5866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3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Shift-based Method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34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517632" cy="47678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</a:t>
            </a:r>
            <a:r>
              <a:rPr lang="en-US" altLang="zh-CN" sz="2800" dirty="0"/>
              <a:t>s: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(tau+1)(2tau+1)</a:t>
            </a: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                                   and                                       ,  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 22.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8632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8632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6056" y="3234814"/>
            <a:ext cx="3419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6056" y="2730758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右箭头 54"/>
          <p:cNvSpPr/>
          <p:nvPr/>
        </p:nvSpPr>
        <p:spPr>
          <a:xfrm rot="5400000">
            <a:off x="7070373" y="2414595"/>
            <a:ext cx="3318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076056" y="3765872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434193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tar  are  res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sha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右箭头 27"/>
          <p:cNvSpPr/>
          <p:nvPr/>
        </p:nvSpPr>
        <p:spPr>
          <a:xfrm rot="5400000">
            <a:off x="2639265" y="2442039"/>
            <a:ext cx="331841" cy="23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275856" y="458453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55776" y="2586742"/>
            <a:ext cx="8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nk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3275856" y="2973353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275856" y="350441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275856" y="4008467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4140" y="269037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588" y="322618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4188" y="377673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15364" y="432535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2570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38228"/>
            <a:ext cx="337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17" grpId="0"/>
      <p:bldP spid="18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Position-aware Method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35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373616" cy="4767808"/>
          </a:xfrm>
        </p:spPr>
        <p:txBody>
          <a:bodyPr>
            <a:normAutofit/>
          </a:bodyPr>
          <a:lstStyle/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4" y="1988840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4" y="3208536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15" y="2000715"/>
            <a:ext cx="3238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4742051" y="2204864"/>
            <a:ext cx="550029" cy="193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972974" y="2000715"/>
            <a:ext cx="615618" cy="541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71982" y="3208536"/>
            <a:ext cx="490541" cy="564738"/>
          </a:xfrm>
          <a:prstGeom prst="rect">
            <a:avLst/>
          </a:prstGeom>
          <a:solidFill>
            <a:srgbClr val="FF0000">
              <a:alpha val="17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078289" y="2004606"/>
            <a:ext cx="476086" cy="564738"/>
          </a:xfrm>
          <a:prstGeom prst="rect">
            <a:avLst/>
          </a:prstGeom>
          <a:solidFill>
            <a:schemeClr val="accent1">
              <a:alpha val="21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063333" y="36378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err="1"/>
              <a:t>s</a:t>
            </a:r>
            <a:r>
              <a:rPr lang="en-US" altLang="zh-CN" sz="3600" b="1" i="1" baseline="-25000" dirty="0" err="1"/>
              <a:t>l</a:t>
            </a:r>
            <a:endParaRPr lang="zh-CN" altLang="en-US" sz="2800" b="1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82648" y="3646765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err="1"/>
              <a:t>s</a:t>
            </a:r>
            <a:r>
              <a:rPr lang="en-US" altLang="zh-CN" sz="3600" b="1" i="1" baseline="-25000" dirty="0" err="1"/>
              <a:t>r</a:t>
            </a:r>
            <a:endParaRPr lang="zh-CN" altLang="en-US" sz="2800" b="1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2406863"/>
            <a:ext cx="480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err="1"/>
              <a:t>r</a:t>
            </a:r>
            <a:r>
              <a:rPr lang="en-US" altLang="zh-CN" sz="3600" b="1" i="1" baseline="-25000" dirty="0" err="1"/>
              <a:t>l</a:t>
            </a:r>
            <a:endParaRPr lang="zh-CN" altLang="en-US" sz="2800" b="1" i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743043" y="2411944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err="1"/>
              <a:t>r</a:t>
            </a:r>
            <a:r>
              <a:rPr lang="en-US" altLang="zh-CN" sz="3600" b="1" i="1" baseline="-25000" dirty="0" err="1"/>
              <a:t>r</a:t>
            </a:r>
            <a:endParaRPr lang="zh-CN" altLang="en-US" sz="2800" b="1" i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06191" y="4509120"/>
            <a:ext cx="459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/>
              <a:t>|</a:t>
            </a:r>
            <a:r>
              <a:rPr lang="en-US" altLang="zh-CN" sz="2800" b="1" i="1" dirty="0"/>
              <a:t>|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dirty="0"/>
              <a:t>|-|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dirty="0"/>
              <a:t>|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+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|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r</a:t>
            </a:r>
            <a:r>
              <a:rPr lang="en-US" altLang="zh-CN" sz="2800" b="1" i="1" dirty="0"/>
              <a:t>|-|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r</a:t>
            </a:r>
            <a:r>
              <a:rPr lang="en-US" altLang="zh-CN" sz="2800" b="1" i="1" dirty="0"/>
              <a:t>|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=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2+3&gt;3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0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"/>
    </mc:Choice>
    <mc:Fallback xmlns="">
      <p:transition spd="slow" advTm="4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4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-21154"/>
            <a:ext cx="8229600" cy="1143000"/>
          </a:xfrm>
        </p:spPr>
        <p:txBody>
          <a:bodyPr/>
          <a:lstStyle/>
          <a:p>
            <a:r>
              <a:rPr lang="en-US" altLang="zh-CN" dirty="0"/>
              <a:t>Position-aware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219200"/>
            <a:ext cx="8928992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/>
              <a:t>For each inverted index 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/>
              <a:t>  with start position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select all substrings with start position in</a:t>
            </a:r>
          </a:p>
          <a:p>
            <a:pPr marL="0" indent="0">
              <a:buNone/>
              <a:defRPr/>
            </a:pPr>
            <a:r>
              <a:rPr lang="en-US" altLang="zh-CN" sz="2800" dirty="0"/>
              <a:t>   where </a:t>
            </a:r>
            <a:r>
              <a:rPr lang="el-GR" altLang="zh-CN" sz="2800" dirty="0"/>
              <a:t>Δ</a:t>
            </a:r>
            <a:r>
              <a:rPr lang="en-US" altLang="zh-CN" sz="2800" dirty="0"/>
              <a:t>=|</a:t>
            </a:r>
            <a:r>
              <a:rPr lang="en-US" altLang="zh-CN" sz="2800" i="1" dirty="0"/>
              <a:t>s</a:t>
            </a:r>
            <a:r>
              <a:rPr lang="en-US" altLang="zh-CN" sz="2800" dirty="0"/>
              <a:t>|-|</a:t>
            </a:r>
            <a:r>
              <a:rPr lang="en-US" altLang="zh-CN" sz="2800" i="1" dirty="0"/>
              <a:t>r</a:t>
            </a:r>
            <a:r>
              <a:rPr lang="en-US" altLang="zh-CN" sz="2800" dirty="0"/>
              <a:t>|=|</a:t>
            </a:r>
            <a:r>
              <a:rPr lang="en-US" altLang="zh-CN" sz="2800" i="1" dirty="0"/>
              <a:t>s</a:t>
            </a:r>
            <a:r>
              <a:rPr lang="en-US" altLang="zh-CN" sz="2800" dirty="0"/>
              <a:t>|-</a:t>
            </a:r>
            <a:r>
              <a:rPr lang="en-US" altLang="zh-CN" sz="2800" i="1" dirty="0"/>
              <a:t>l.</a:t>
            </a:r>
          </a:p>
        </p:txBody>
      </p:sp>
      <p:sp>
        <p:nvSpPr>
          <p:cNvPr id="30724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0725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A81C4-E2DD-4175-93BC-44D1F6D0C05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36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30" y="2708920"/>
            <a:ext cx="71701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209609" y="4149080"/>
            <a:ext cx="1202839" cy="35307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87" y="1713792"/>
            <a:ext cx="2735953" cy="5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150" y="5517232"/>
            <a:ext cx="7016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Transform 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baseline="-25000" dirty="0"/>
              <a:t> </a:t>
            </a:r>
            <a:r>
              <a:rPr lang="en-US" altLang="zh-CN" sz="2800" baseline="-25000" dirty="0"/>
              <a:t> </a:t>
            </a:r>
            <a:r>
              <a:rPr lang="en-US" altLang="zh-CN" sz="2800" dirty="0"/>
              <a:t>to 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baseline="-25000" dirty="0"/>
              <a:t> </a:t>
            </a:r>
            <a:r>
              <a:rPr lang="en-US" altLang="zh-CN" sz="2800" dirty="0"/>
              <a:t>and then transform 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r</a:t>
            </a:r>
            <a:r>
              <a:rPr lang="en-US" altLang="zh-CN" sz="2800" i="1" dirty="0"/>
              <a:t> to 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r</a:t>
            </a:r>
            <a:endParaRPr lang="zh-CN" altLang="en-US" sz="2800" b="1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80844" y="5879013"/>
            <a:ext cx="770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Pruning Condition: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/>
              <a:t>|</a:t>
            </a:r>
            <a:r>
              <a:rPr lang="en-US" altLang="zh-CN" sz="2400" b="1" i="1" dirty="0"/>
              <a:t>|</a:t>
            </a:r>
            <a:r>
              <a:rPr lang="en-US" altLang="zh-CN" sz="2400" b="1" i="1" dirty="0" err="1"/>
              <a:t>s</a:t>
            </a:r>
            <a:r>
              <a:rPr lang="en-US" altLang="zh-CN" sz="2400" b="1" i="1" baseline="-25000" dirty="0" err="1"/>
              <a:t>l</a:t>
            </a:r>
            <a:r>
              <a:rPr lang="en-US" altLang="zh-CN" sz="2400" b="1" i="1" dirty="0"/>
              <a:t>|-|</a:t>
            </a:r>
            <a:r>
              <a:rPr lang="en-US" altLang="zh-CN" sz="2400" b="1" i="1" dirty="0" err="1"/>
              <a:t>r</a:t>
            </a:r>
            <a:r>
              <a:rPr lang="en-US" altLang="zh-CN" sz="2400" b="1" i="1" baseline="-25000" dirty="0" err="1"/>
              <a:t>l</a:t>
            </a:r>
            <a:r>
              <a:rPr lang="en-US" altLang="zh-CN" sz="2400" b="1" i="1" dirty="0"/>
              <a:t>|</a:t>
            </a:r>
            <a:r>
              <a:rPr lang="en-US" altLang="zh-CN" sz="3600" b="1" i="1" dirty="0"/>
              <a:t>|</a:t>
            </a:r>
            <a:r>
              <a:rPr lang="en-US" altLang="zh-CN" sz="2400" b="1" i="1" dirty="0"/>
              <a:t> +</a:t>
            </a:r>
            <a:r>
              <a:rPr lang="en-US" altLang="zh-CN" sz="3600" b="1" i="1" dirty="0"/>
              <a:t>|</a:t>
            </a:r>
            <a:r>
              <a:rPr lang="en-US" altLang="zh-CN" sz="2400" b="1" i="1" dirty="0"/>
              <a:t>|</a:t>
            </a:r>
            <a:r>
              <a:rPr lang="en-US" altLang="zh-CN" sz="2400" b="1" i="1" dirty="0" err="1"/>
              <a:t>s</a:t>
            </a:r>
            <a:r>
              <a:rPr lang="en-US" altLang="zh-CN" sz="2400" b="1" i="1" baseline="-25000" dirty="0" err="1"/>
              <a:t>r</a:t>
            </a:r>
            <a:r>
              <a:rPr lang="en-US" altLang="zh-CN" sz="2400" b="1" i="1" dirty="0"/>
              <a:t>|-|</a:t>
            </a:r>
            <a:r>
              <a:rPr lang="en-US" altLang="zh-CN" sz="2400" b="1" i="1" dirty="0" err="1"/>
              <a:t>r</a:t>
            </a:r>
            <a:r>
              <a:rPr lang="en-US" altLang="zh-CN" sz="2400" b="1" i="1" baseline="-25000" dirty="0" err="1"/>
              <a:t>r</a:t>
            </a:r>
            <a:r>
              <a:rPr lang="en-US" altLang="zh-CN" sz="2400" b="1" i="1" dirty="0"/>
              <a:t>|</a:t>
            </a:r>
            <a:r>
              <a:rPr lang="en-US" altLang="zh-CN" sz="3600" b="1" i="1" dirty="0"/>
              <a:t>|</a:t>
            </a:r>
            <a:r>
              <a:rPr lang="en-US" altLang="zh-CN" sz="2400" b="1" i="1" dirty="0"/>
              <a:t>&gt; </a:t>
            </a:r>
            <a:r>
              <a:rPr lang="el-GR" altLang="zh-CN" sz="2400" b="1" i="1" dirty="0"/>
              <a:t>τ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Position-aware Method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517632" cy="47678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</a:t>
            </a:r>
            <a:r>
              <a:rPr lang="en-US" altLang="zh-CN" sz="2800" dirty="0"/>
              <a:t>s: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(tau+1)</a:t>
            </a:r>
            <a:r>
              <a:rPr lang="en-US" altLang="zh-CN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                                   and                                       ,  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 14.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8632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8632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6056" y="3234814"/>
            <a:ext cx="3419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6056" y="2730758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右箭头 54"/>
          <p:cNvSpPr/>
          <p:nvPr/>
        </p:nvSpPr>
        <p:spPr>
          <a:xfrm rot="5400000">
            <a:off x="7070373" y="2414595"/>
            <a:ext cx="3318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076056" y="3765872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434193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res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sha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右箭头 27"/>
          <p:cNvSpPr/>
          <p:nvPr/>
        </p:nvSpPr>
        <p:spPr>
          <a:xfrm rot="5400000">
            <a:off x="2639265" y="2442039"/>
            <a:ext cx="331841" cy="23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275856" y="458453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55776" y="2586742"/>
            <a:ext cx="8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nk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3275856" y="2973353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275856" y="350441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275856" y="4008467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4140" y="269037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588" y="322618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4188" y="377673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15364" y="432535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2570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38228"/>
            <a:ext cx="337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5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17" grpId="0"/>
      <p:bldP spid="18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altLang="zh-CN" dirty="0"/>
              <a:t>Multi-match-aware Method</a:t>
            </a:r>
            <a:br>
              <a:rPr lang="en-US" altLang="zh-CN" dirty="0"/>
            </a:br>
            <a:r>
              <a:rPr lang="en-US" altLang="zh-CN" dirty="0"/>
              <a:t>			-- </a:t>
            </a:r>
            <a:r>
              <a:rPr lang="en-US" altLang="zh-CN" sz="4000" dirty="0"/>
              <a:t>Left-side Perspective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38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4" y="1988840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4" y="3208536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15" y="2000715"/>
            <a:ext cx="3238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4742051" y="2204864"/>
            <a:ext cx="550029" cy="193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652120" y="2000715"/>
            <a:ext cx="615618" cy="541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305969" y="3208536"/>
            <a:ext cx="490541" cy="564738"/>
          </a:xfrm>
          <a:prstGeom prst="rect">
            <a:avLst/>
          </a:prstGeom>
          <a:solidFill>
            <a:srgbClr val="FF0000">
              <a:alpha val="17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051720" y="2004606"/>
            <a:ext cx="476086" cy="564738"/>
          </a:xfrm>
          <a:prstGeom prst="rect">
            <a:avLst/>
          </a:prstGeom>
          <a:solidFill>
            <a:schemeClr val="accent1">
              <a:alpha val="21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907704" y="3645024"/>
            <a:ext cx="135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err="1"/>
              <a:t>s</a:t>
            </a:r>
            <a:r>
              <a:rPr lang="en-US" altLang="zh-CN" sz="3600" b="1" i="1" baseline="-25000" dirty="0" err="1"/>
              <a:t>l</a:t>
            </a:r>
            <a:r>
              <a:rPr lang="en-US" altLang="zh-CN" sz="3600" b="1" i="1" dirty="0"/>
              <a:t>=“a”</a:t>
            </a:r>
            <a:endParaRPr lang="zh-CN" altLang="en-US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18271" y="2492896"/>
            <a:ext cx="109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err="1"/>
              <a:t>r</a:t>
            </a:r>
            <a:r>
              <a:rPr lang="en-US" altLang="zh-CN" sz="3600" b="1" i="1" baseline="-25000" dirty="0" err="1"/>
              <a:t>l</a:t>
            </a:r>
            <a:r>
              <a:rPr lang="en-US" altLang="zh-CN" sz="3600" b="1" i="1" dirty="0"/>
              <a:t>=“”</a:t>
            </a:r>
            <a:endParaRPr lang="zh-CN" altLang="en-US" sz="2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3568" y="5148481"/>
            <a:ext cx="835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&lt;= 2 errors in 3 undetected partitions.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945" y="4517504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/>
              <a:t>|</a:t>
            </a:r>
            <a:r>
              <a:rPr lang="en-US" altLang="zh-CN" sz="2400" b="1" i="1" dirty="0"/>
              <a:t>|</a:t>
            </a:r>
            <a:r>
              <a:rPr lang="en-US" altLang="zh-CN" sz="2400" b="1" i="1" dirty="0" err="1"/>
              <a:t>s</a:t>
            </a:r>
            <a:r>
              <a:rPr lang="en-US" altLang="zh-CN" sz="2400" b="1" i="1" baseline="-25000" dirty="0" err="1"/>
              <a:t>l</a:t>
            </a:r>
            <a:r>
              <a:rPr lang="en-US" altLang="zh-CN" sz="2400" b="1" i="1" dirty="0"/>
              <a:t>|-|</a:t>
            </a:r>
            <a:r>
              <a:rPr lang="en-US" altLang="zh-CN" sz="2400" b="1" i="1" dirty="0" err="1"/>
              <a:t>r</a:t>
            </a:r>
            <a:r>
              <a:rPr lang="en-US" altLang="zh-CN" sz="2400" b="1" i="1" baseline="-25000" dirty="0" err="1"/>
              <a:t>l</a:t>
            </a:r>
            <a:r>
              <a:rPr lang="en-US" altLang="zh-CN" sz="2400" b="1" i="1" dirty="0"/>
              <a:t>|</a:t>
            </a:r>
            <a:r>
              <a:rPr lang="en-US" altLang="zh-CN" sz="3600" b="1" i="1" dirty="0"/>
              <a:t>| = 1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981" y="5661248"/>
            <a:ext cx="835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 Still have matching segments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8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"/>
    </mc:Choice>
    <mc:Fallback xmlns="">
      <p:transition spd="slow" advTm="4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/>
      <p:bldP spid="29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726" y="-2738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900"/>
              </a:lnSpc>
              <a:defRPr/>
            </a:pPr>
            <a:r>
              <a:rPr lang="en-US" altLang="zh-CN" dirty="0"/>
              <a:t>Multi-match-aware Method</a:t>
            </a:r>
            <a:br>
              <a:rPr lang="en-US" altLang="zh-CN" dirty="0"/>
            </a:br>
            <a:r>
              <a:rPr lang="en-US" altLang="zh-CN" dirty="0"/>
              <a:t>			      -- </a:t>
            </a:r>
            <a:r>
              <a:rPr lang="en-US" altLang="zh-CN" sz="4000" dirty="0"/>
              <a:t>Left-side Perspective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435280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/>
              <a:t>For each inverted index </a:t>
            </a:r>
            <a:r>
              <a:rPr lang="en-US" altLang="zh-CN" sz="32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200" dirty="0"/>
              <a:t>  with start position 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3200" b="1" i="1" baseline="-25000" dirty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/>
              <a:t>select all substrings with start position in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            		 		</a:t>
            </a:r>
            <a:endParaRPr lang="en-US" altLang="zh-CN" sz="3200" i="1" dirty="0"/>
          </a:p>
          <a:p>
            <a:pPr marL="457200" lvl="1" indent="0">
              <a:buFont typeface="Wingdings 3" pitchFamily="18" charset="2"/>
              <a:buNone/>
              <a:defRPr/>
            </a:pPr>
            <a:endParaRPr lang="en-US" altLang="zh-CN" sz="2800" dirty="0"/>
          </a:p>
        </p:txBody>
      </p:sp>
      <p:sp>
        <p:nvSpPr>
          <p:cNvPr id="37893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7894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8F19A-E641-4CA5-990A-D215C08F9E1C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39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55" y="2770135"/>
            <a:ext cx="5534499" cy="281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08614"/>
            <a:ext cx="4568414" cy="47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3" y="560143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Pruning Condition: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|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dirty="0"/>
              <a:t>|-|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l</a:t>
            </a:r>
            <a:r>
              <a:rPr lang="en-US" altLang="zh-CN" sz="2800" b="1" i="1" dirty="0"/>
              <a:t>|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+</a:t>
            </a:r>
            <a:r>
              <a:rPr lang="en-US" altLang="zh-CN" sz="2800" dirty="0"/>
              <a:t>(# undetected parts)</a:t>
            </a:r>
            <a:r>
              <a:rPr lang="en-US" altLang="zh-CN" sz="2800" b="1" i="1" dirty="0"/>
              <a:t> &gt; </a:t>
            </a:r>
            <a:r>
              <a:rPr lang="el-GR" altLang="zh-CN" sz="3200" b="1" i="1" dirty="0"/>
              <a:t>τ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58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 World Data is Dirty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023937" y="1553714"/>
            <a:ext cx="7488353" cy="41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Inconsistent Format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61" y="2253024"/>
            <a:ext cx="4492851" cy="333621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66" y="1854080"/>
            <a:ext cx="2739242" cy="38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"/>
    </mc:Choice>
    <mc:Fallback xmlns="">
      <p:transition spd="slow" advTm="64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en-US" altLang="zh-CN" dirty="0"/>
              <a:t>Multi-match-aware Method</a:t>
            </a:r>
            <a:br>
              <a:rPr lang="en-US" altLang="zh-CN" dirty="0"/>
            </a:br>
            <a:r>
              <a:rPr lang="en-US" altLang="zh-CN" dirty="0"/>
              <a:t>			      -- </a:t>
            </a:r>
            <a:r>
              <a:rPr lang="en-US" altLang="zh-CN" sz="4000" dirty="0"/>
              <a:t>Left-side Perspective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40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517632" cy="47678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</a:t>
            </a:r>
            <a:r>
              <a:rPr lang="en-US" altLang="zh-CN" sz="2800" dirty="0"/>
              <a:t>s: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tau</a:t>
            </a:r>
            <a:r>
              <a:rPr lang="en-US" altLang="zh-CN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+2tau</a:t>
            </a: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                                   and                                       ,  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 14.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1158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3684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6056" y="3234814"/>
            <a:ext cx="3419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6056" y="2730758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右箭头 54"/>
          <p:cNvSpPr/>
          <p:nvPr/>
        </p:nvSpPr>
        <p:spPr>
          <a:xfrm rot="5400000">
            <a:off x="5918247" y="2455320"/>
            <a:ext cx="3318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076056" y="3765872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at   ta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434193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tar  are  res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sha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右箭头 27"/>
          <p:cNvSpPr/>
          <p:nvPr/>
        </p:nvSpPr>
        <p:spPr>
          <a:xfrm rot="5400000">
            <a:off x="2639265" y="2442039"/>
            <a:ext cx="331841" cy="23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275856" y="458453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55776" y="2586742"/>
            <a:ext cx="8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nk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3275856" y="2973353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275856" y="350441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275856" y="4008467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4140" y="269037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588" y="322618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4188" y="377673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15364" y="432535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2570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38228"/>
            <a:ext cx="337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17" grpId="0"/>
      <p:bldP spid="18" grpId="0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435280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/>
              <a:t>For each inverted index </a:t>
            </a:r>
            <a:r>
              <a:rPr lang="en-US" altLang="zh-CN" sz="32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200" dirty="0"/>
              <a:t>  with start position 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3200" b="1" i="1" baseline="-25000" dirty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/>
              <a:t>select all substrings with start position in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            		 		</a:t>
            </a:r>
            <a:endParaRPr lang="en-US" altLang="zh-CN" sz="2800" dirty="0"/>
          </a:p>
        </p:txBody>
      </p:sp>
      <p:sp>
        <p:nvSpPr>
          <p:cNvPr id="37893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7894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8F19A-E641-4CA5-990A-D215C08F9E1C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41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89" y="2387063"/>
            <a:ext cx="6877178" cy="44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18" y="2911852"/>
            <a:ext cx="5517061" cy="27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469726" y="-273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  <a:defRPr/>
            </a:pPr>
            <a:r>
              <a:rPr lang="en-US" altLang="zh-CN" dirty="0"/>
              <a:t>Multi-match-aware Method</a:t>
            </a:r>
            <a:br>
              <a:rPr lang="en-US" altLang="zh-CN" dirty="0"/>
            </a:br>
            <a:r>
              <a:rPr lang="en-US" altLang="zh-CN" dirty="0"/>
              <a:t>			      -- </a:t>
            </a:r>
            <a:r>
              <a:rPr lang="en-US" altLang="zh-CN" sz="4000" dirty="0"/>
              <a:t>Right-side Perspective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179513" y="560143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Pruning Condition: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/>
              <a:t>(# undetected parts)</a:t>
            </a:r>
            <a:r>
              <a:rPr lang="en-US" altLang="zh-CN" sz="4000" b="1" i="1" dirty="0"/>
              <a:t>+|</a:t>
            </a:r>
            <a:r>
              <a:rPr lang="en-US" altLang="zh-CN" sz="2800" b="1" i="1" dirty="0"/>
              <a:t>|</a:t>
            </a:r>
            <a:r>
              <a:rPr lang="en-US" altLang="zh-CN" sz="2800" b="1" i="1" dirty="0" err="1"/>
              <a:t>s</a:t>
            </a:r>
            <a:r>
              <a:rPr lang="en-US" altLang="zh-CN" sz="2800" b="1" i="1" baseline="-25000" dirty="0" err="1"/>
              <a:t>r</a:t>
            </a:r>
            <a:r>
              <a:rPr lang="en-US" altLang="zh-CN" sz="2800" b="1" i="1" dirty="0"/>
              <a:t>|-|</a:t>
            </a:r>
            <a:r>
              <a:rPr lang="en-US" altLang="zh-CN" sz="2800" b="1" i="1" dirty="0" err="1"/>
              <a:t>r</a:t>
            </a:r>
            <a:r>
              <a:rPr lang="en-US" altLang="zh-CN" sz="2800" b="1" i="1" baseline="-25000" dirty="0" err="1"/>
              <a:t>r</a:t>
            </a:r>
            <a:r>
              <a:rPr lang="en-US" altLang="zh-CN" sz="2800" b="1" i="1" dirty="0"/>
              <a:t>|</a:t>
            </a:r>
            <a:r>
              <a:rPr lang="en-US" altLang="zh-CN" sz="4000" b="1" i="1" dirty="0"/>
              <a:t>|</a:t>
            </a:r>
            <a:r>
              <a:rPr lang="en-US" altLang="zh-CN" sz="2800" b="1" i="1" dirty="0"/>
              <a:t> &gt; </a:t>
            </a:r>
            <a:r>
              <a:rPr lang="el-GR" altLang="zh-CN" sz="3200" b="1" i="1" dirty="0"/>
              <a:t>τ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03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435280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/>
              <a:t>We can combine the conclusion from left and right side simultaneously.</a:t>
            </a:r>
          </a:p>
          <a:p>
            <a:pPr>
              <a:defRPr/>
            </a:pPr>
            <a:endParaRPr lang="en-US" altLang="zh-CN" sz="3200" dirty="0"/>
          </a:p>
          <a:p>
            <a:pPr>
              <a:defRPr/>
            </a:pPr>
            <a:r>
              <a:rPr lang="en-US" altLang="zh-CN" sz="3200" dirty="0"/>
              <a:t>For each inverted index </a:t>
            </a:r>
            <a:r>
              <a:rPr lang="en-US" altLang="zh-CN" sz="32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0" b="1" i="1" baseline="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200" dirty="0"/>
              <a:t>  with start position 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3200" b="1" i="1" baseline="-25000" dirty="0"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/>
              <a:t>select all substrings with start position in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            		 		</a:t>
            </a:r>
            <a:endParaRPr lang="en-US" altLang="zh-CN" sz="2800" dirty="0"/>
          </a:p>
        </p:txBody>
      </p:sp>
      <p:sp>
        <p:nvSpPr>
          <p:cNvPr id="37893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7894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8F19A-E641-4CA5-990A-D215C08F9E1C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42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Multi-match-aware Method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0" y="4005064"/>
            <a:ext cx="7999676" cy="12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Multi-match-aware Method</a:t>
            </a:r>
            <a:endParaRPr lang="zh-CN" altLang="en-US" dirty="0"/>
          </a:p>
        </p:txBody>
      </p:sp>
      <p:sp>
        <p:nvSpPr>
          <p:cNvPr id="27652" name="日期占位符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53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71888-9AB3-4674-B312-7D1096E51835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43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412776"/>
            <a:ext cx="8517632" cy="47678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</a:t>
            </a:r>
            <a:r>
              <a:rPr lang="en-US" altLang="zh-CN" sz="2800" dirty="0"/>
              <a:t>s: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                                   and                                       ,  the size of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is 8.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1158"/>
            <a:ext cx="3780282" cy="55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3684"/>
            <a:ext cx="4079939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6056" y="3234814"/>
            <a:ext cx="3419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at  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6056" y="2730758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av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右箭头 54"/>
          <p:cNvSpPr/>
          <p:nvPr/>
        </p:nvSpPr>
        <p:spPr>
          <a:xfrm rot="5400000">
            <a:off x="5918247" y="2455320"/>
            <a:ext cx="3318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076056" y="3765872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re 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4341936"/>
            <a:ext cx="3312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sha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右箭头 27"/>
          <p:cNvSpPr/>
          <p:nvPr/>
        </p:nvSpPr>
        <p:spPr>
          <a:xfrm rot="5400000">
            <a:off x="2639265" y="2442039"/>
            <a:ext cx="331841" cy="23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275856" y="458453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55776" y="2586742"/>
            <a:ext cx="8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va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nk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esh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3275856" y="2973353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275856" y="3504411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275856" y="4008467"/>
            <a:ext cx="1584176" cy="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4140" y="269037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588" y="322618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4188" y="377673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15364" y="432535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2570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38228"/>
            <a:ext cx="3371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66" y="1170490"/>
            <a:ext cx="1796225" cy="78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17" grpId="0"/>
      <p:bldP spid="18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Theoretical</a:t>
            </a:r>
            <a:r>
              <a:rPr lang="en-US" altLang="zh-CN" b="0" dirty="0"/>
              <a:t> </a:t>
            </a:r>
            <a:r>
              <a:rPr lang="en-US" altLang="zh-CN" dirty="0"/>
              <a:t>Results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/>
              <a:t>The number of selected substrings by the multi-match-aware method is </a:t>
            </a:r>
            <a:r>
              <a:rPr lang="en-US" altLang="zh-CN" sz="3200" b="1" dirty="0"/>
              <a:t>minimum </a:t>
            </a:r>
          </a:p>
          <a:p>
            <a:pPr>
              <a:defRPr/>
            </a:pPr>
            <a:endParaRPr lang="en-US" altLang="zh-CN" sz="3200" dirty="0"/>
          </a:p>
          <a:p>
            <a:pPr>
              <a:defRPr/>
            </a:pPr>
            <a:r>
              <a:rPr lang="en-US" altLang="zh-CN" sz="3600" dirty="0"/>
              <a:t>For strings longer than </a:t>
            </a:r>
            <a:r>
              <a:rPr lang="en-US" altLang="zh-CN" sz="3600" i="1" dirty="0"/>
              <a:t>2*(tau+1)</a:t>
            </a:r>
            <a:r>
              <a:rPr lang="en-US" altLang="zh-CN" sz="3600" dirty="0"/>
              <a:t>, our selection method is </a:t>
            </a:r>
            <a:r>
              <a:rPr lang="en-US" altLang="zh-CN" sz="3200" b="1" dirty="0"/>
              <a:t>the only way</a:t>
            </a:r>
            <a:r>
              <a:rPr lang="en-US" altLang="zh-CN" sz="3200" dirty="0"/>
              <a:t>.</a:t>
            </a:r>
          </a:p>
        </p:txBody>
      </p:sp>
      <p:sp>
        <p:nvSpPr>
          <p:cNvPr id="43012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3013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FDDCED-933E-4BD8-98BC-CFB8F478CAE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44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20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Number of Selected Substrings</a:t>
            </a:r>
            <a:endParaRPr lang="zh-CN" alt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6" b="6744"/>
          <a:stretch>
            <a:fillRect/>
          </a:stretch>
        </p:blipFill>
        <p:spPr bwMode="auto">
          <a:xfrm>
            <a:off x="1676400" y="1600200"/>
            <a:ext cx="5562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5062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5262B0-FBB6-460F-BE91-1F316BC732B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45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"/>
    </mc:Choice>
    <mc:Fallback xmlns="">
      <p:transition spd="slow" advTm="657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Problem Formulation</a:t>
            </a:r>
          </a:p>
          <a:p>
            <a:r>
              <a:rPr lang="en-US" altLang="zh-CN" dirty="0"/>
              <a:t>Partition-based Framework</a:t>
            </a:r>
          </a:p>
          <a:p>
            <a:r>
              <a:rPr lang="en-US" altLang="zh-CN" dirty="0"/>
              <a:t>Improving Substring Selection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Improving the Verification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73CC-FCBA-45D8-BB57-C7B9F7B3B60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PassJoin</a:t>
            </a:r>
            <a:r>
              <a:rPr lang="en-US" altLang="zh-CN" dirty="0"/>
              <a:t>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120549"/>
      </p:ext>
    </p:extLst>
  </p:cSld>
  <p:clrMapOvr>
    <a:masterClrMapping/>
  </p:clrMapOvr>
  <p:transition advTm="593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Improving Verification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00200"/>
            <a:ext cx="8867328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altLang="zh-CN" sz="3600" dirty="0"/>
              <a:t>Length-aware Verification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600" dirty="0"/>
              <a:t>Extension-based Verification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600" dirty="0"/>
              <a:t>Sharing Computations</a:t>
            </a:r>
          </a:p>
        </p:txBody>
      </p:sp>
    </p:spTree>
    <p:extLst>
      <p:ext uri="{BB962C8B-B14F-4D97-AF65-F5344CB8AC3E}">
        <p14:creationId xmlns:p14="http://schemas.microsoft.com/office/powerpoint/2010/main" val="2319382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0" y="1320268"/>
            <a:ext cx="4828457" cy="500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Length-aware Verification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38" y="1415872"/>
            <a:ext cx="3714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79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2" y="1320268"/>
            <a:ext cx="4828457" cy="500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Length-aware Verification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1543997" y="2418442"/>
            <a:ext cx="1821802" cy="906675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1648072" y="2564904"/>
            <a:ext cx="1512168" cy="576064"/>
          </a:xfrm>
          <a:prstGeom prst="straightConnector1">
            <a:avLst/>
          </a:prstGeom>
          <a:ln w="41275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084130" y="3034013"/>
            <a:ext cx="2448267" cy="2763667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160240" y="3140968"/>
            <a:ext cx="2304256" cy="2592288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7055" y="2566645"/>
            <a:ext cx="145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Length </a:t>
            </a:r>
          </a:p>
          <a:p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Difference: 3</a:t>
            </a:r>
            <a:endParaRPr lang="zh-CN" alt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8272" y="407707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Length </a:t>
            </a:r>
          </a:p>
          <a:p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Difference: 1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5219" y="2403975"/>
            <a:ext cx="3795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Total difference is 4 &gt; tau,</a:t>
            </a: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No need to process M[2][5].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38" y="1412776"/>
            <a:ext cx="3714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椭圆 20"/>
          <p:cNvSpPr/>
          <p:nvPr/>
        </p:nvSpPr>
        <p:spPr>
          <a:xfrm>
            <a:off x="3084130" y="3034013"/>
            <a:ext cx="281669" cy="291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1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19" grpId="0"/>
      <p:bldP spid="24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Fuzzy Matching: A use case :-)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1026" name="Picture 2" descr="https://lh4.googleusercontent.com/rv4CBmBVGGiMfz-jALkzj02-6LL5JNgBtiisvYqddkv4opiiWyB9NDxV11qvlTWNFXkA1kHEOmOplI_W-COr-XQg3MEt2Ej_eCWdrtCm0kfoTJDOMKJQ1tADCp9f5mKnVml1pHNnOw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32856"/>
            <a:ext cx="74295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1226" y="1585838"/>
            <a:ext cx="7963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Find speeches similar to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Melania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Trump's RNC speech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652534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This slide is borrowed from Chen Li: https://</a:t>
            </a:r>
            <a:r>
              <a:rPr lang="en-US" sz="1600" i="1" dirty="0" err="1"/>
              <a:t>chenli.ics.uci.edu</a:t>
            </a:r>
            <a:r>
              <a:rPr lang="en-US" sz="1600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523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"/>
    </mc:Choice>
    <mc:Fallback xmlns="">
      <p:transition spd="slow" advTm="725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24" y="2125691"/>
            <a:ext cx="4104456" cy="403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74" y="1628800"/>
            <a:ext cx="3714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Length-aware Verification</a:t>
            </a:r>
          </a:p>
        </p:txBody>
      </p:sp>
    </p:spTree>
    <p:extLst>
      <p:ext uri="{BB962C8B-B14F-4D97-AF65-F5344CB8AC3E}">
        <p14:creationId xmlns:p14="http://schemas.microsoft.com/office/powerpoint/2010/main" val="2797254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Extension-base Method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2" y="1195470"/>
            <a:ext cx="4608512" cy="512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01019"/>
            <a:ext cx="410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Share computation between different 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845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Extension-base Method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656" y="1412776"/>
            <a:ext cx="863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We can verify a candidate pair using tighter thresholds: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753591" cy="5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02" y="2014325"/>
            <a:ext cx="1605556" cy="5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36" y="2054563"/>
            <a:ext cx="4548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For the left parts we can set 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2190" y="2689756"/>
            <a:ext cx="4705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For the right parts we can set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5095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/>
          <a:lstStyle/>
          <a:p>
            <a:r>
              <a:rPr lang="en-US" altLang="zh-CN" dirty="0"/>
              <a:t>Verification Time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917B-50F9-43F2-B7AF-F1D4FB6118D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53</a:t>
            </a:fld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70488"/>
            <a:ext cx="4824536" cy="368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25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 &amp; Problem Formulation</a:t>
            </a:r>
          </a:p>
          <a:p>
            <a:r>
              <a:rPr lang="en-US" altLang="zh-CN" dirty="0"/>
              <a:t>Partition-based Framework</a:t>
            </a:r>
          </a:p>
          <a:p>
            <a:r>
              <a:rPr lang="en-US" altLang="zh-CN" dirty="0"/>
              <a:t>Improving Substring Selection</a:t>
            </a:r>
          </a:p>
          <a:p>
            <a:r>
              <a:rPr lang="en-US" altLang="zh-CN" dirty="0"/>
              <a:t>Improving the Verification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73CC-FCBA-45D8-BB57-C7B9F7B3B60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PassJoin</a:t>
            </a:r>
            <a:r>
              <a:rPr lang="en-US" altLang="zh-CN" dirty="0"/>
              <a:t>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54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300457"/>
      </p:ext>
    </p:extLst>
  </p:cSld>
  <p:clrMapOvr>
    <a:masterClrMapping/>
  </p:clrMapOvr>
  <p:transition advTm="593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Setting</a:t>
            </a:r>
          </a:p>
          <a:p>
            <a:pPr lvl="1">
              <a:defRPr/>
            </a:pPr>
            <a:r>
              <a:rPr lang="en-US" altLang="zh-CN" dirty="0"/>
              <a:t>Datasets</a:t>
            </a:r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/>
              <a:t>Baselines</a:t>
            </a:r>
          </a:p>
          <a:p>
            <a:pPr lvl="2">
              <a:defRPr/>
            </a:pPr>
            <a:r>
              <a:rPr lang="en-US" altLang="zh-CN" dirty="0" err="1"/>
              <a:t>Trie</a:t>
            </a:r>
            <a:r>
              <a:rPr lang="en-US" altLang="zh-CN" dirty="0"/>
              <a:t>-Join</a:t>
            </a:r>
          </a:p>
          <a:p>
            <a:pPr lvl="2">
              <a:defRPr/>
            </a:pPr>
            <a:r>
              <a:rPr lang="en-US" altLang="zh-CN" dirty="0"/>
              <a:t>ED-Join</a:t>
            </a:r>
          </a:p>
          <a:p>
            <a:pPr lvl="1">
              <a:defRPr/>
            </a:pPr>
            <a:endParaRPr lang="zh-CN" altLang="en-US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696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4038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A74CCB-710C-452E-BB34-B47CD1E5BB73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55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36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Comparison with existing methods</a:t>
            </a:r>
            <a:endParaRPr lang="zh-CN" altLang="en-US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37686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7110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6C99B-08B4-4F6B-92A4-F5A1E212EAC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56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/>
          <a:lstStyle/>
          <a:p>
            <a:r>
              <a:rPr lang="en-US" altLang="zh-CN" dirty="0"/>
              <a:t>Scalability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917B-50F9-43F2-B7AF-F1D4FB6118D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57</a:t>
            </a:fld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8440"/>
            <a:ext cx="5400600" cy="43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976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 &amp; Problem Formulation</a:t>
            </a:r>
          </a:p>
          <a:p>
            <a:r>
              <a:rPr lang="en-US" altLang="zh-CN" dirty="0"/>
              <a:t>Partition-based Framework</a:t>
            </a:r>
          </a:p>
          <a:p>
            <a:r>
              <a:rPr lang="en-US" altLang="zh-CN" dirty="0"/>
              <a:t>Improving Substring Selection</a:t>
            </a:r>
          </a:p>
          <a:p>
            <a:r>
              <a:rPr lang="en-US" altLang="zh-CN" dirty="0"/>
              <a:t>Improving the Verification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73CC-FCBA-45D8-BB57-C7B9F7B3B60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PassJoin</a:t>
            </a:r>
            <a:r>
              <a:rPr lang="en-US" altLang="zh-CN" dirty="0"/>
              <a:t> @ VLDB2012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58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903515"/>
      </p:ext>
    </p:extLst>
  </p:cSld>
  <p:clrMapOvr>
    <a:masterClrMapping/>
  </p:clrMapOvr>
  <p:transition advTm="593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67808"/>
          </a:xfrm>
        </p:spPr>
        <p:txBody>
          <a:bodyPr>
            <a:noAutofit/>
          </a:bodyPr>
          <a:lstStyle/>
          <a:p>
            <a:pPr marL="514350" indent="-514350">
              <a:buAutoNum type="arabicParenBoth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We propose a partition-based  framework.</a:t>
            </a:r>
          </a:p>
          <a:p>
            <a:pPr marL="514350" indent="-514350">
              <a:buAutoNum type="arabicParenBoth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We develop techniques to select substrings. </a:t>
            </a:r>
          </a:p>
          <a:p>
            <a:pPr marL="514350" indent="-514350">
              <a:buAutoNum type="arabicParenBoth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We prove that our method can minimize the number of selected substrings.</a:t>
            </a:r>
          </a:p>
          <a:p>
            <a:pPr marL="514350" indent="-514350">
              <a:buAutoNum type="arabicParenBoth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We propose an extension-based method to efficiently verify a candidate pair.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6B13-C447-4FDA-A1DA-E46F7F02DD5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78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Fuzzy Matching: A use case :-)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2050" name="Picture 2" descr="https://lh5.googleusercontent.com/D29O-Yl_ILNBWCLAg1fQ3v3hzb_nUpaU9_8yZgeCSTPdK1pOKXTn34FngJjBuIU3d0PU5zlKVjous1INw_iJw2_fO1Fpl1ZHP34s7-Oq1eIHnBDxKrvBE1PONTokFXSsbaljuVnhe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4" y="1268760"/>
            <a:ext cx="8588177" cy="53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2" y="652534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This slide is borrowed from Chen Li: https://</a:t>
            </a:r>
            <a:r>
              <a:rPr lang="en-US" sz="1600" i="1" dirty="0" err="1"/>
              <a:t>chenli.ics.uci.edu</a:t>
            </a:r>
            <a:r>
              <a:rPr lang="en-US" sz="1600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460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"/>
    </mc:Choice>
    <mc:Fallback xmlns="">
      <p:transition spd="slow" advTm="725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7300" y="1844824"/>
            <a:ext cx="5371004" cy="2483108"/>
          </a:xfrm>
          <a:prstGeom prst="cloudCallou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028" y="4910488"/>
            <a:ext cx="9144000" cy="578882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http://dbgroup.cs.tsinghua.edu.cn/dd/projects/passjoin/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8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Similarity Join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6B13-C447-4FDA-A1DA-E46F7F02DD5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88825"/>
              </p:ext>
            </p:extLst>
          </p:nvPr>
        </p:nvGraphicFramePr>
        <p:xfrm>
          <a:off x="612205" y="2924175"/>
          <a:ext cx="3095699" cy="223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9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Conference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VLDB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SIGMOD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ICDE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27169"/>
              </p:ext>
            </p:extLst>
          </p:nvPr>
        </p:nvGraphicFramePr>
        <p:xfrm>
          <a:off x="5579616" y="2896617"/>
          <a:ext cx="2880816" cy="233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Conference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CIDR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SIGMOD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PVLDB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1403648" y="2524834"/>
            <a:ext cx="1443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ahoma" pitchFamily="34" charset="0"/>
                <a:ea typeface="宋体" charset="-122"/>
              </a:rPr>
              <a:t>Dataset R</a:t>
            </a: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6244430" y="2524834"/>
            <a:ext cx="1418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ahoma" pitchFamily="34" charset="0"/>
                <a:ea typeface="宋体" charset="-122"/>
              </a:rPr>
              <a:t>Dataset S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707904" y="4365104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上弧形箭头 12"/>
          <p:cNvSpPr/>
          <p:nvPr/>
        </p:nvSpPr>
        <p:spPr>
          <a:xfrm>
            <a:off x="2163632" y="1700808"/>
            <a:ext cx="5072663" cy="824026"/>
          </a:xfrm>
          <a:prstGeom prst="curvedDownArrow">
            <a:avLst/>
          </a:prstGeom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700808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Equal Join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1"/>
    </mc:Choice>
    <mc:Fallback xmlns="">
      <p:transition spd="slow" advTm="99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Similarity Join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6B13-C447-4FDA-A1DA-E46F7F02DD5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90211"/>
              </p:ext>
            </p:extLst>
          </p:nvPr>
        </p:nvGraphicFramePr>
        <p:xfrm>
          <a:off x="612205" y="2924175"/>
          <a:ext cx="3095699" cy="223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9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Conference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VLDB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SIGMOD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ICDE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71137"/>
              </p:ext>
            </p:extLst>
          </p:nvPr>
        </p:nvGraphicFramePr>
        <p:xfrm>
          <a:off x="5579616" y="2896617"/>
          <a:ext cx="2880816" cy="233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Conference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CIDR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SIGMOD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altLang="zh-CN" sz="2800" dirty="0"/>
                        <a:t>VLDB</a:t>
                      </a:r>
                      <a:endParaRPr lang="zh-CN" altLang="en-US" sz="2800" dirty="0"/>
                    </a:p>
                  </a:txBody>
                  <a:tcPr marL="91411" marR="91411" marT="45742" marB="457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1403648" y="2524834"/>
            <a:ext cx="1443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ahoma" pitchFamily="34" charset="0"/>
                <a:ea typeface="宋体" charset="-122"/>
              </a:rPr>
              <a:t>Dataset R</a:t>
            </a: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6244430" y="2524834"/>
            <a:ext cx="1418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ahoma" pitchFamily="34" charset="0"/>
                <a:ea typeface="宋体" charset="-122"/>
              </a:rPr>
              <a:t>Dataset S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707904" y="4365104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上弧形箭头 12"/>
          <p:cNvSpPr/>
          <p:nvPr/>
        </p:nvSpPr>
        <p:spPr>
          <a:xfrm>
            <a:off x="2163632" y="1700808"/>
            <a:ext cx="5072663" cy="824026"/>
          </a:xfrm>
          <a:prstGeom prst="curvedDownArrow">
            <a:avLst/>
          </a:prstGeom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764105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Similarity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Join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707904" y="3789040"/>
            <a:ext cx="1872208" cy="11521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1"/>
    </mc:Choice>
    <mc:Fallback xmlns="">
      <p:transition spd="slow" advTm="129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CN" dirty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/>
              <a:t>Data Cleaning and Integration</a:t>
            </a:r>
          </a:p>
          <a:p>
            <a:pPr>
              <a:defRPr/>
            </a:pPr>
            <a:r>
              <a:rPr lang="en-US" altLang="zh-CN" sz="3200" dirty="0"/>
              <a:t>Near Duplicate Object</a:t>
            </a:r>
            <a:r>
              <a:rPr lang="zh-CN" altLang="en-US" sz="3200" dirty="0"/>
              <a:t> </a:t>
            </a:r>
            <a:r>
              <a:rPr lang="en-US" altLang="zh-CN" sz="3200" dirty="0"/>
              <a:t>Detection</a:t>
            </a:r>
          </a:p>
          <a:p>
            <a:pPr>
              <a:defRPr/>
            </a:pPr>
            <a:r>
              <a:rPr lang="en-US" altLang="zh-CN" sz="3200" dirty="0"/>
              <a:t>Collaborative Filtering</a:t>
            </a:r>
          </a:p>
          <a:p>
            <a:pPr>
              <a:defRPr/>
            </a:pPr>
            <a:r>
              <a:rPr lang="en-US" altLang="zh-CN" sz="3200" dirty="0"/>
              <a:t>……..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PassJoin @ VLDB2012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6B13-C447-4FDA-A1DA-E46F7F02DD5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8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1"/>
    </mc:Choice>
    <mc:Fallback xmlns="">
      <p:transition spd="slow" advTm="1476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49048</TotalTime>
  <Words>1942</Words>
  <Application>Microsoft Macintosh PowerPoint</Application>
  <PresentationFormat>On-screen Show (4:3)</PresentationFormat>
  <Paragraphs>548</Paragraphs>
  <Slides>60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Gungsuh</vt:lpstr>
      <vt:lpstr>Arial</vt:lpstr>
      <vt:lpstr>Calibri</vt:lpstr>
      <vt:lpstr>Cambria Math</vt:lpstr>
      <vt:lpstr>Constantia</vt:lpstr>
      <vt:lpstr>Tahoma</vt:lpstr>
      <vt:lpstr>Times New Roman</vt:lpstr>
      <vt:lpstr>Wingdings 2</vt:lpstr>
      <vt:lpstr>Wingdings 3</vt:lpstr>
      <vt:lpstr>流畅</vt:lpstr>
      <vt:lpstr>Pass-Join: A Partition based Method for Similarity Joins</vt:lpstr>
      <vt:lpstr>Real-world Data is Rather Dirty！</vt:lpstr>
      <vt:lpstr>Real World Data is Dirty</vt:lpstr>
      <vt:lpstr>Real World Data is Dirty</vt:lpstr>
      <vt:lpstr>Fuzzy Matching: A use case :-)</vt:lpstr>
      <vt:lpstr>Fuzzy Matching: A use case :-)</vt:lpstr>
      <vt:lpstr>Similarity Join</vt:lpstr>
      <vt:lpstr>Similarity Join</vt:lpstr>
      <vt:lpstr>Applications</vt:lpstr>
      <vt:lpstr>Edit Distance</vt:lpstr>
      <vt:lpstr>Edit Distance</vt:lpstr>
      <vt:lpstr>Problem Formulation</vt:lpstr>
      <vt:lpstr>Problem Formulation</vt:lpstr>
      <vt:lpstr>Filter-and-refine Methods</vt:lpstr>
      <vt:lpstr>Filter-and-refine Methods</vt:lpstr>
      <vt:lpstr>Filter-and-refine Methods</vt:lpstr>
      <vt:lpstr>Outline</vt:lpstr>
      <vt:lpstr>Our Filter Condition</vt:lpstr>
      <vt:lpstr>Our Filter Condition</vt:lpstr>
      <vt:lpstr>Our Filter Condition</vt:lpstr>
      <vt:lpstr>How to partition?</vt:lpstr>
      <vt:lpstr>Partition Scheme</vt:lpstr>
      <vt:lpstr>Partition-based Framework</vt:lpstr>
      <vt:lpstr>Partition-based Framework</vt:lpstr>
      <vt:lpstr>Partition-based Framework</vt:lpstr>
      <vt:lpstr>Partition-based Framework</vt:lpstr>
      <vt:lpstr>Challenge</vt:lpstr>
      <vt:lpstr>Outline</vt:lpstr>
      <vt:lpstr>Naive Method</vt:lpstr>
      <vt:lpstr>Naive Method</vt:lpstr>
      <vt:lpstr>Length-based Method</vt:lpstr>
      <vt:lpstr>Length-based Method</vt:lpstr>
      <vt:lpstr>Shift-based Method</vt:lpstr>
      <vt:lpstr>Shift-based Method</vt:lpstr>
      <vt:lpstr>Position-aware Method</vt:lpstr>
      <vt:lpstr>Position-aware Method</vt:lpstr>
      <vt:lpstr>Position-aware Method</vt:lpstr>
      <vt:lpstr>Multi-match-aware Method    -- Left-side Perspective</vt:lpstr>
      <vt:lpstr>Multi-match-aware Method          -- Left-side Perspective</vt:lpstr>
      <vt:lpstr>Multi-match-aware Method          -- Left-side Perspective</vt:lpstr>
      <vt:lpstr>PowerPoint Presentation</vt:lpstr>
      <vt:lpstr>Multi-match-aware Method</vt:lpstr>
      <vt:lpstr>Multi-match-aware Method</vt:lpstr>
      <vt:lpstr>Theoretical Results</vt:lpstr>
      <vt:lpstr>Number of Selected Substrings</vt:lpstr>
      <vt:lpstr>Outline</vt:lpstr>
      <vt:lpstr>Improving Verification</vt:lpstr>
      <vt:lpstr>PowerPoint Presentation</vt:lpstr>
      <vt:lpstr>PowerPoint Presentation</vt:lpstr>
      <vt:lpstr>PowerPoint Presentation</vt:lpstr>
      <vt:lpstr>Extension-base Method</vt:lpstr>
      <vt:lpstr>Extension-base Method</vt:lpstr>
      <vt:lpstr>Verification Time</vt:lpstr>
      <vt:lpstr>Outline</vt:lpstr>
      <vt:lpstr>Experimental Results</vt:lpstr>
      <vt:lpstr>Comparison with existing methods</vt:lpstr>
      <vt:lpstr>Scalability</vt:lpstr>
      <vt:lpstr>Outline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Dong Deng</cp:lastModifiedBy>
  <cp:revision>2069</cp:revision>
  <dcterms:modified xsi:type="dcterms:W3CDTF">2019-05-27T16:24:06Z</dcterms:modified>
</cp:coreProperties>
</file>