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54" r:id="rId3"/>
    <p:sldId id="353" r:id="rId4"/>
    <p:sldId id="257" r:id="rId5"/>
    <p:sldId id="356" r:id="rId6"/>
    <p:sldId id="357" r:id="rId7"/>
    <p:sldId id="360" r:id="rId8"/>
    <p:sldId id="260" r:id="rId9"/>
    <p:sldId id="359" r:id="rId10"/>
    <p:sldId id="358" r:id="rId11"/>
    <p:sldId id="319" r:id="rId12"/>
    <p:sldId id="342" r:id="rId13"/>
    <p:sldId id="363" r:id="rId14"/>
    <p:sldId id="364" r:id="rId15"/>
    <p:sldId id="262" r:id="rId16"/>
    <p:sldId id="369" r:id="rId17"/>
    <p:sldId id="370" r:id="rId18"/>
    <p:sldId id="365" r:id="rId19"/>
    <p:sldId id="366" r:id="rId20"/>
    <p:sldId id="263" r:id="rId21"/>
    <p:sldId id="371" r:id="rId22"/>
    <p:sldId id="368" r:id="rId23"/>
    <p:sldId id="272" r:id="rId24"/>
    <p:sldId id="304" r:id="rId25"/>
    <p:sldId id="339" r:id="rId26"/>
    <p:sldId id="362" r:id="rId27"/>
    <p:sldId id="305" r:id="rId28"/>
    <p:sldId id="341" r:id="rId29"/>
    <p:sldId id="307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 autoAdjust="0"/>
    <p:restoredTop sz="64626" autoAdjust="0"/>
  </p:normalViewPr>
  <p:slideViewPr>
    <p:cSldViewPr>
      <p:cViewPr varScale="1">
        <p:scale>
          <a:sx n="80" d="100"/>
          <a:sy n="80" d="100"/>
        </p:scale>
        <p:origin x="33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B3897-9301-4BE3-BDD9-D14DDB05DA2E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C5863-56BA-4AA6-9046-DC88B285A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97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442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442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44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44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26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69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41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E787-C8ED-4429-BE95-36F86AD2F585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ABF2-94CD-4CB7-8985-C1B036AC5D2F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068B-E775-44A3-A6DA-0CAF8B37228C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8734-8BA9-4089-835D-C18885C0B31D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DC8D-DBAA-4AAC-9D36-10BC221759F2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886-73CF-4073-BAF7-1C7520795A7F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9B9C-33BE-402A-AE84-54A0A55199F9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C908-CDDB-4BA1-A6C6-39DF80FEF568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5EC-2D2D-4010-83B0-5AED531B3A86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1020-D341-4BA8-B090-C5F934A530AA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E9B4-6B9F-4A6D-8C67-8D589E954D43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93D1-4E75-481E-85B4-06BEE1AB6449}" type="datetime1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oleObject" Target="file:///C:/Users/dongdeng/Desktop/webtable/paper/annotation/trunk/figures/ex.vsd/Drawing/~ex-partition/Sheet.11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0676" y="3356992"/>
            <a:ext cx="8928992" cy="3672408"/>
          </a:xfrm>
        </p:spPr>
        <p:txBody>
          <a:bodyPr>
            <a:normAutofit/>
          </a:bodyPr>
          <a:lstStyle/>
          <a:p>
            <a:r>
              <a:rPr lang="en-US" altLang="zh-CN" sz="2800" i="1" dirty="0">
                <a:solidFill>
                  <a:schemeClr val="tx1"/>
                </a:solidFill>
              </a:rPr>
              <a:t>Dong Deng</a:t>
            </a:r>
            <a:r>
              <a:rPr lang="en-US" altLang="zh-CN" sz="2800" baseline="30000" dirty="0">
                <a:solidFill>
                  <a:schemeClr val="tx1"/>
                </a:solidFill>
              </a:rPr>
              <a:t>+</a:t>
            </a:r>
            <a:r>
              <a:rPr lang="en-US" altLang="zh-CN" sz="2800" dirty="0">
                <a:solidFill>
                  <a:schemeClr val="tx1"/>
                </a:solidFill>
              </a:rPr>
              <a:t>, Yu Jiang</a:t>
            </a:r>
            <a:r>
              <a:rPr lang="en-US" altLang="zh-CN" sz="2800" baseline="30000" dirty="0">
                <a:solidFill>
                  <a:schemeClr val="tx1"/>
                </a:solidFill>
              </a:rPr>
              <a:t>+</a:t>
            </a:r>
            <a:r>
              <a:rPr lang="en-US" altLang="zh-CN" sz="2800" dirty="0">
                <a:solidFill>
                  <a:schemeClr val="tx1"/>
                </a:solidFill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</a:rPr>
              <a:t>Guoliang</a:t>
            </a:r>
            <a:r>
              <a:rPr lang="en-US" altLang="zh-CN" sz="2800" dirty="0">
                <a:solidFill>
                  <a:schemeClr val="tx1"/>
                </a:solidFill>
              </a:rPr>
              <a:t> Li</a:t>
            </a:r>
            <a:r>
              <a:rPr lang="en-US" altLang="zh-CN" sz="2800" baseline="30000" dirty="0">
                <a:solidFill>
                  <a:schemeClr val="tx1"/>
                </a:solidFill>
              </a:rPr>
              <a:t>+</a:t>
            </a:r>
            <a:r>
              <a:rPr lang="en-US" altLang="zh-CN" sz="2800" dirty="0">
                <a:solidFill>
                  <a:schemeClr val="tx1"/>
                </a:solidFill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</a:rPr>
              <a:t>Jian</a:t>
            </a:r>
            <a:r>
              <a:rPr lang="en-US" altLang="zh-CN" sz="2800" dirty="0">
                <a:solidFill>
                  <a:schemeClr val="tx1"/>
                </a:solidFill>
              </a:rPr>
              <a:t> Li</a:t>
            </a:r>
            <a:r>
              <a:rPr lang="en-US" altLang="zh-CN" sz="2800" baseline="30000" dirty="0">
                <a:solidFill>
                  <a:schemeClr val="tx1"/>
                </a:solidFill>
              </a:rPr>
              <a:t>+</a:t>
            </a:r>
            <a:r>
              <a:rPr lang="en-US" altLang="zh-CN" sz="2800" dirty="0">
                <a:solidFill>
                  <a:schemeClr val="tx1"/>
                </a:solidFill>
              </a:rPr>
              <a:t>, Cong Yu</a:t>
            </a:r>
            <a:r>
              <a:rPr lang="en-US" altLang="zh-CN" sz="2800" baseline="30000" dirty="0">
                <a:solidFill>
                  <a:schemeClr val="tx1"/>
                </a:solidFill>
              </a:rPr>
              <a:t>^</a:t>
            </a:r>
          </a:p>
          <a:p>
            <a:r>
              <a:rPr lang="en-US" altLang="zh-CN" sz="2000" baseline="30000" dirty="0">
                <a:solidFill>
                  <a:schemeClr val="tx1"/>
                </a:solidFill>
              </a:rPr>
              <a:t>+</a:t>
            </a:r>
            <a:r>
              <a:rPr lang="en-US" altLang="zh-CN" sz="2000" dirty="0">
                <a:solidFill>
                  <a:schemeClr val="tx1"/>
                </a:solidFill>
              </a:rPr>
              <a:t>Tsinghua University, Beijing, China</a:t>
            </a:r>
          </a:p>
          <a:p>
            <a:r>
              <a:rPr lang="en-US" altLang="zh-CN" sz="2000" baseline="30000" dirty="0">
                <a:solidFill>
                  <a:schemeClr val="tx1"/>
                </a:solidFill>
              </a:rPr>
              <a:t>^ </a:t>
            </a:r>
            <a:r>
              <a:rPr lang="en-US" altLang="zh-CN" sz="2000" dirty="0">
                <a:solidFill>
                  <a:schemeClr val="tx1"/>
                </a:solidFill>
              </a:rPr>
              <a:t>Google Research, New York, USA</a:t>
            </a:r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77" y="5068374"/>
            <a:ext cx="1497613" cy="149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" y="980728"/>
            <a:ext cx="9140440" cy="2403698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Scalable Column Concept Determination</a:t>
            </a:r>
            <a:br>
              <a:rPr lang="en-US" altLang="zh-CN" sz="3600" dirty="0"/>
            </a:br>
            <a:r>
              <a:rPr lang="en-US" altLang="zh-CN" sz="3600" dirty="0"/>
              <a:t>for Web Tables Using Large Knowledge Bases</a:t>
            </a:r>
            <a:endParaRPr lang="zh-CN" altLang="en-US" sz="3600" dirty="0"/>
          </a:p>
        </p:txBody>
      </p:sp>
      <p:pic>
        <p:nvPicPr>
          <p:cNvPr id="21506" name="Picture 2" descr="C:\Users\dongdeng\Desktop\research_at_goog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10099"/>
            <a:ext cx="311598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7" y="0"/>
            <a:ext cx="9150538" cy="116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9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2"/>
    </mc:Choice>
    <mc:Fallback xmlns="">
      <p:transition spd="slow" advTm="66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Definition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右大括号 3"/>
          <p:cNvSpPr/>
          <p:nvPr/>
        </p:nvSpPr>
        <p:spPr>
          <a:xfrm>
            <a:off x="5024052" y="4624973"/>
            <a:ext cx="288032" cy="1440160"/>
          </a:xfrm>
          <a:prstGeom prst="rightBrace">
            <a:avLst>
              <a:gd name="adj1" fmla="val 9100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41243" y="4867999"/>
            <a:ext cx="26821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Column Concept </a:t>
            </a:r>
          </a:p>
          <a:p>
            <a:r>
              <a:rPr lang="en-US" altLang="zh-CN" sz="2800" dirty="0"/>
              <a:t>Determination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437112"/>
            <a:ext cx="39374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Annotating cell values </a:t>
            </a:r>
          </a:p>
          <a:p>
            <a:r>
              <a:rPr lang="en-US" altLang="zh-CN" sz="2800" i="1" dirty="0"/>
              <a:t>Discovering table subjects</a:t>
            </a:r>
          </a:p>
          <a:p>
            <a:r>
              <a:rPr lang="en-US" altLang="zh-CN" sz="2800" i="1" dirty="0"/>
              <a:t>Identifying table schema</a:t>
            </a:r>
          </a:p>
          <a:p>
            <a:r>
              <a:rPr lang="en-US" altLang="zh-CN" sz="2800" i="1" dirty="0"/>
              <a:t>……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1772816"/>
            <a:ext cx="9144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/>
              <a:t>[Column Concept Determination]</a:t>
            </a:r>
          </a:p>
          <a:p>
            <a:r>
              <a:rPr lang="en-US" altLang="zh-CN" sz="3100" dirty="0"/>
              <a:t>Given a column of cells within a Web Table, determining the most likely concept for the column, where a concept is a type within a given knowledge base.</a:t>
            </a:r>
            <a:endParaRPr lang="zh-CN" altLang="en-US" sz="3100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29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Scalability Requirement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5552" y="1643258"/>
            <a:ext cx="18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55776" y="5733256"/>
            <a:ext cx="510077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MapReduce</a:t>
            </a:r>
            <a:endParaRPr lang="en-US" dirty="0"/>
          </a:p>
        </p:txBody>
      </p:sp>
      <p:pic>
        <p:nvPicPr>
          <p:cNvPr id="11" name="Picture 3" descr="C:\Users\dongdeng\Desktop\fi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9213"/>
            <a:ext cx="8222489" cy="37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椭圆 11"/>
          <p:cNvSpPr/>
          <p:nvPr/>
        </p:nvSpPr>
        <p:spPr>
          <a:xfrm>
            <a:off x="2429685" y="4748894"/>
            <a:ext cx="1656184" cy="45784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956561" y="4484364"/>
            <a:ext cx="1356277" cy="744836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8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2"/>
    </mc:Choice>
    <mc:Fallback xmlns="">
      <p:transition spd="slow" advTm="346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Similarity Join Framework</a:t>
            </a:r>
            <a:endParaRPr lang="zh-CN" altLang="en-US" dirty="0"/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For each column, identify the types which share at least one common entity/cell value with the column. </a:t>
            </a:r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98940"/>
            <a:ext cx="8604448" cy="5434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42379"/>
            <a:ext cx="6021052" cy="47465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8" y="3933057"/>
            <a:ext cx="3938742" cy="2924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2226" y="4656865"/>
            <a:ext cx="676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  <a:r>
              <a:rPr lang="en-US" altLang="zh-CN" dirty="0">
                <a:solidFill>
                  <a:srgbClr val="FF0000"/>
                </a:solidFill>
              </a:rPr>
              <a:t>=e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=e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r>
              <a:rPr lang="en-US" altLang="zh-CN" dirty="0">
                <a:solidFill>
                  <a:srgbClr val="FF0000"/>
                </a:solidFill>
              </a:rPr>
              <a:t>=e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endParaRPr lang="zh-CN" altLang="en-US" baseline="-25000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</a:rPr>
              <a:t>4</a:t>
            </a:r>
            <a:r>
              <a:rPr lang="en-US" altLang="zh-CN" dirty="0">
                <a:solidFill>
                  <a:srgbClr val="FF0000"/>
                </a:solidFill>
              </a:rPr>
              <a:t>=e</a:t>
            </a:r>
            <a:r>
              <a:rPr lang="en-US" altLang="zh-CN" baseline="-25000" dirty="0">
                <a:solidFill>
                  <a:srgbClr val="FF0000"/>
                </a:solidFill>
              </a:rPr>
              <a:t>4</a:t>
            </a:r>
            <a:endParaRPr lang="zh-CN" alt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7"/>
    </mc:Choice>
    <mc:Fallback xmlns="">
      <p:transition spd="slow" advTm="1350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Similarity Join Framework</a:t>
            </a:r>
            <a:endParaRPr lang="zh-CN" altLang="en-US" dirty="0"/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Count the number of their shared entities/cell values and retrieve top-k types with the largest similarity.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8375"/>
            <a:ext cx="4324374" cy="460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73" y="3117689"/>
            <a:ext cx="5774361" cy="41793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05064"/>
            <a:ext cx="3454208" cy="28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7"/>
    </mc:Choice>
    <mc:Fallback xmlns="">
      <p:transition spd="slow" advTm="1350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Observations</a:t>
            </a:r>
            <a:endParaRPr lang="zh-CN" altLang="en-US" dirty="0"/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7800"/>
          </a:xfrm>
        </p:spPr>
        <p:txBody>
          <a:bodyPr>
            <a:noAutofit/>
          </a:bodyPr>
          <a:lstStyle/>
          <a:p>
            <a:r>
              <a:rPr lang="en-US" altLang="zh-CN" dirty="0"/>
              <a:t>To improve the performance, our optimization goal is to reduce the number of key-value pairs</a:t>
            </a:r>
          </a:p>
          <a:p>
            <a:endParaRPr lang="en-US" altLang="zh-CN" dirty="0"/>
          </a:p>
          <a:p>
            <a:r>
              <a:rPr lang="en-US" altLang="zh-CN" i="1" dirty="0">
                <a:solidFill>
                  <a:srgbClr val="FF0000"/>
                </a:solidFill>
              </a:rPr>
              <a:t>We can aggregate the types contain the same entity into different groups. 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i="1" dirty="0">
                <a:solidFill>
                  <a:srgbClr val="FF0000"/>
                </a:solidFill>
              </a:rPr>
              <a:t>We can partition all the cell values into different partitions.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5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7"/>
    </mc:Choice>
    <mc:Fallback xmlns="">
      <p:transition spd="slow" advTm="1350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Type Aggregation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1805387"/>
            <a:ext cx="395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&lt;e, {T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, T</a:t>
            </a:r>
            <a:r>
              <a:rPr lang="en-US" altLang="zh-CN" sz="2400" baseline="-25000" dirty="0"/>
              <a:t>6</a:t>
            </a:r>
            <a:r>
              <a:rPr lang="en-US" altLang="zh-CN" sz="2400" dirty="0"/>
              <a:t>, T</a:t>
            </a:r>
            <a:r>
              <a:rPr lang="en-US" altLang="zh-CN" sz="2400" baseline="-25000" dirty="0"/>
              <a:t>5</a:t>
            </a:r>
            <a:r>
              <a:rPr lang="en-US" altLang="zh-CN" sz="2400" dirty="0"/>
              <a:t>, T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, T</a:t>
            </a:r>
            <a:r>
              <a:rPr lang="en-US" altLang="zh-CN" sz="2400" baseline="-25000" dirty="0"/>
              <a:t>8</a:t>
            </a:r>
            <a:r>
              <a:rPr lang="en-US" altLang="zh-CN" sz="2400" dirty="0"/>
              <a:t>, … , </a:t>
            </a:r>
            <a:r>
              <a:rPr lang="en-US" altLang="zh-CN" sz="2400" dirty="0" err="1"/>
              <a:t>T</a:t>
            </a:r>
            <a:r>
              <a:rPr lang="en-US" altLang="zh-CN" sz="2400" baseline="-25000" dirty="0" err="1"/>
              <a:t>n</a:t>
            </a:r>
            <a:r>
              <a:rPr lang="en-US" altLang="zh-CN" sz="2400" dirty="0"/>
              <a:t>}&gt;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1" y="2463279"/>
            <a:ext cx="390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     G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(e)     G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(e)  … </a:t>
            </a:r>
            <a:r>
              <a:rPr lang="en-US" altLang="zh-CN" sz="2400" dirty="0" err="1"/>
              <a:t>G</a:t>
            </a:r>
            <a:r>
              <a:rPr lang="en-US" altLang="zh-CN" sz="2400" i="1" baseline="-25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400" dirty="0"/>
              <a:t>(e)</a:t>
            </a:r>
            <a:endParaRPr lang="zh-CN" altLang="en-US" sz="2400" dirty="0"/>
          </a:p>
        </p:txBody>
      </p:sp>
      <p:sp>
        <p:nvSpPr>
          <p:cNvPr id="5" name="右大括号 4"/>
          <p:cNvSpPr/>
          <p:nvPr/>
        </p:nvSpPr>
        <p:spPr>
          <a:xfrm rot="5400000">
            <a:off x="3041747" y="2090408"/>
            <a:ext cx="216024" cy="522778"/>
          </a:xfrm>
          <a:prstGeom prst="rightBrace">
            <a:avLst>
              <a:gd name="adj1" fmla="val 5000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大括号 11"/>
          <p:cNvSpPr/>
          <p:nvPr/>
        </p:nvSpPr>
        <p:spPr>
          <a:xfrm rot="5400000">
            <a:off x="4083036" y="1845893"/>
            <a:ext cx="216024" cy="1018747"/>
          </a:xfrm>
          <a:prstGeom prst="rightBrace">
            <a:avLst>
              <a:gd name="adj1" fmla="val 5000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大括号 12"/>
          <p:cNvSpPr/>
          <p:nvPr/>
        </p:nvSpPr>
        <p:spPr>
          <a:xfrm rot="5400000">
            <a:off x="5033486" y="2090407"/>
            <a:ext cx="216024" cy="522778"/>
          </a:xfrm>
          <a:prstGeom prst="rightBrace">
            <a:avLst>
              <a:gd name="adj1" fmla="val 5000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775545" y="1547500"/>
            <a:ext cx="35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All the types contain </a:t>
            </a:r>
            <a:r>
              <a:rPr lang="en-US" altLang="zh-CN" i="1" dirty="0"/>
              <a:t>e</a:t>
            </a:r>
            <a:r>
              <a:rPr lang="en-US" altLang="zh-CN" dirty="0"/>
              <a:t> as an entity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93638" y="2492896"/>
            <a:ext cx="2746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A hash map contains the</a:t>
            </a:r>
          </a:p>
          <a:p>
            <a:r>
              <a:rPr lang="en-US" altLang="zh-CN" sz="2000" dirty="0"/>
              <a:t>list of types in a group</a:t>
            </a:r>
            <a:endParaRPr lang="zh-CN" altLang="en-US" sz="20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78" y="2439192"/>
            <a:ext cx="495238" cy="4857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702" y="1851553"/>
            <a:ext cx="219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/>
              <a:t>Type Aggregation:</a:t>
            </a:r>
            <a:endParaRPr lang="zh-CN" altLang="en-US" sz="2000" b="1" i="1" dirty="0"/>
          </a:p>
        </p:txBody>
      </p:sp>
      <p:sp>
        <p:nvSpPr>
          <p:cNvPr id="21" name="右箭头 20"/>
          <p:cNvSpPr/>
          <p:nvPr/>
        </p:nvSpPr>
        <p:spPr>
          <a:xfrm>
            <a:off x="5640831" y="2527479"/>
            <a:ext cx="452125" cy="374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87" y="3684434"/>
            <a:ext cx="1761905" cy="151428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1803474" cy="15600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93" y="3614646"/>
            <a:ext cx="1902575" cy="149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右箭头 25"/>
          <p:cNvSpPr/>
          <p:nvPr/>
        </p:nvSpPr>
        <p:spPr>
          <a:xfrm>
            <a:off x="2627784" y="4371790"/>
            <a:ext cx="783364" cy="353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5497339" y="4347513"/>
            <a:ext cx="783364" cy="353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34" y="5279509"/>
            <a:ext cx="495238" cy="48571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98" y="5765254"/>
            <a:ext cx="9239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下箭头 26"/>
          <p:cNvSpPr/>
          <p:nvPr/>
        </p:nvSpPr>
        <p:spPr>
          <a:xfrm>
            <a:off x="5724128" y="4725144"/>
            <a:ext cx="142765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6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2"/>
    </mc:Choice>
    <mc:Fallback xmlns="">
      <p:transition spd="slow" advTm="366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Type Aggregation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6" y="2278737"/>
            <a:ext cx="7885715" cy="4285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6" y="2800520"/>
            <a:ext cx="5228572" cy="3619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048" y="1588676"/>
            <a:ext cx="196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First Step:</a:t>
            </a:r>
            <a:endParaRPr lang="zh-CN" altLang="en-US" sz="2400" b="1" i="1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56991"/>
            <a:ext cx="3888432" cy="3046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2"/>
    </mc:Choice>
    <mc:Fallback xmlns="">
      <p:transition spd="slow" advTm="366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Type Aggregation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5" y="2750492"/>
            <a:ext cx="5057143" cy="3904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4" y="1952125"/>
            <a:ext cx="3952381" cy="4476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341" y="1582793"/>
            <a:ext cx="25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Second Step:</a:t>
            </a:r>
            <a:endParaRPr lang="zh-CN" altLang="en-US" sz="2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73681" y="2393550"/>
            <a:ext cx="4312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Distribute             as side data in reducer</a:t>
            </a:r>
            <a:endParaRPr lang="zh-CN" altLang="en-US" sz="20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4" y="2302873"/>
            <a:ext cx="495238" cy="485714"/>
          </a:xfrm>
          <a:prstGeom prst="rect">
            <a:avLst/>
          </a:prstGeom>
        </p:spPr>
      </p:pic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17" y="3366223"/>
            <a:ext cx="3861979" cy="34890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75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2"/>
    </mc:Choice>
    <mc:Fallback xmlns="">
      <p:transition spd="slow" advTm="366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Type Aggregation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6" y="5373216"/>
            <a:ext cx="8136904" cy="811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46" y="1634594"/>
            <a:ext cx="3781354" cy="1231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4662" y="1988840"/>
            <a:ext cx="3813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Aggregation Cost Model:</a:t>
            </a:r>
            <a:endParaRPr lang="zh-CN" alt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6964" y="2920380"/>
            <a:ext cx="83635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α: the cost of processing a key-value pair in </a:t>
            </a:r>
            <a:r>
              <a:rPr lang="en-US" altLang="zh-CN" sz="2800" dirty="0" err="1"/>
              <a:t>MapReduce</a:t>
            </a:r>
            <a:r>
              <a:rPr lang="en-US" altLang="zh-CN" sz="2800" dirty="0"/>
              <a:t> </a:t>
            </a:r>
          </a:p>
          <a:p>
            <a:r>
              <a:rPr lang="en-US" altLang="zh-CN" sz="2800" dirty="0"/>
              <a:t>β: the cost of distributing a type in side data</a:t>
            </a:r>
          </a:p>
          <a:p>
            <a:r>
              <a:rPr lang="en-US" altLang="zh-CN" sz="2800" dirty="0" err="1"/>
              <a:t>E</a:t>
            </a:r>
            <a:r>
              <a:rPr lang="en-US" altLang="zh-CN" sz="28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800" dirty="0"/>
              <a:t>the set of entities whose groups include </a:t>
            </a:r>
            <a:r>
              <a:rPr lang="en-US" altLang="zh-CN" sz="2800" dirty="0" err="1"/>
              <a:t>G</a:t>
            </a:r>
            <a:r>
              <a:rPr lang="en-US" altLang="zh-CN" sz="28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sz="2800" i="1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/>
              <a:t>|</a:t>
            </a:r>
            <a:r>
              <a:rPr lang="en-US" altLang="zh-CN" sz="2800" dirty="0" err="1"/>
              <a:t>G</a:t>
            </a:r>
            <a:r>
              <a:rPr lang="en-US" altLang="zh-CN" sz="28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800" dirty="0"/>
              <a:t>the number of types in </a:t>
            </a:r>
            <a:r>
              <a:rPr lang="en-US" altLang="zh-CN" sz="2800" dirty="0" err="1"/>
              <a:t>G</a:t>
            </a:r>
            <a:r>
              <a:rPr lang="en-US" altLang="zh-CN" sz="28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sz="28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43608" y="6184448"/>
            <a:ext cx="475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Reduce from the 3-CNF-SAT problem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0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2"/>
    </mc:Choice>
    <mc:Fallback xmlns="">
      <p:transition spd="slow" advTm="366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Type Aggregation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5795" y="4149080"/>
            <a:ext cx="8898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/>
              <a:t>Aggregation Algorithm: </a:t>
            </a:r>
          </a:p>
          <a:p>
            <a:r>
              <a:rPr lang="en-US" altLang="zh-CN" sz="3200" dirty="0"/>
              <a:t>Greedily select a group from all possible groups such</a:t>
            </a:r>
          </a:p>
          <a:p>
            <a:r>
              <a:rPr lang="en-US" altLang="zh-CN" sz="3200" dirty="0"/>
              <a:t>that                                                  is minimum.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4" y="5223482"/>
            <a:ext cx="4499094" cy="3876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42451"/>
            <a:ext cx="2880320" cy="930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922371"/>
            <a:ext cx="6427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the total cost of the basic framework:</a:t>
            </a:r>
            <a:endParaRPr lang="zh-CN" altLang="en-US" sz="32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6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2"/>
    </mc:Choice>
    <mc:Fallback xmlns="">
      <p:transition spd="slow" advTm="366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3233" y="1340768"/>
            <a:ext cx="8229600" cy="4536504"/>
          </a:xfrm>
        </p:spPr>
        <p:txBody>
          <a:bodyPr>
            <a:normAutofit/>
          </a:bodyPr>
          <a:lstStyle/>
          <a:p>
            <a:r>
              <a:rPr lang="en-US" altLang="zh-CN" dirty="0"/>
              <a:t>High Quality</a:t>
            </a:r>
          </a:p>
          <a:p>
            <a:pPr lvl="1"/>
            <a:r>
              <a:rPr lang="en-US" altLang="zh-CN" dirty="0"/>
              <a:t>Structured data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Rich Source</a:t>
            </a:r>
          </a:p>
          <a:p>
            <a:pPr lvl="1">
              <a:buFont typeface="Wingdings"/>
              <a:buChar char="Ø"/>
            </a:pPr>
            <a:r>
              <a:rPr lang="en-US" altLang="zh-CN" dirty="0"/>
              <a:t>14 billion raw HTML </a:t>
            </a:r>
          </a:p>
          <a:p>
            <a:pPr marL="457200" lvl="1" indent="0">
              <a:buNone/>
            </a:pPr>
            <a:r>
              <a:rPr lang="en-US" altLang="zh-CN" dirty="0"/>
              <a:t>    Tables</a:t>
            </a:r>
          </a:p>
          <a:p>
            <a:pPr lvl="1">
              <a:buFont typeface="Wingdings"/>
              <a:buChar char="Ø"/>
            </a:pPr>
            <a:r>
              <a:rPr lang="en-US" altLang="zh-CN" dirty="0"/>
              <a:t>150 million relational</a:t>
            </a:r>
          </a:p>
          <a:p>
            <a:pPr marL="457200" lvl="1" indent="0">
              <a:buNone/>
            </a:pPr>
            <a:r>
              <a:rPr lang="en-US" altLang="zh-CN" dirty="0"/>
              <a:t>    data tables</a:t>
            </a:r>
          </a:p>
          <a:p>
            <a:endParaRPr lang="en-US" altLang="zh-CN" dirty="0">
              <a:ea typeface="宋体" charset="-122"/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Web Table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6" y="1196752"/>
            <a:ext cx="5236416" cy="5111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0974" y="6381328"/>
            <a:ext cx="5377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http://history1900s.about.com/od/worldleaders/a/uspresidents.htm</a:t>
            </a:r>
            <a:endParaRPr lang="zh-CN" altLang="en-US" sz="1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6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"/>
    </mc:Choice>
    <mc:Fallback xmlns="">
      <p:transition spd="slow" advTm="20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Entity Partition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987" y="2116697"/>
            <a:ext cx="847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Partition all distinct cell values into </a:t>
            </a:r>
            <a:r>
              <a:rPr lang="en-US" altLang="zh-CN" sz="2400" i="1" dirty="0"/>
              <a:t>p</a:t>
            </a:r>
            <a:r>
              <a:rPr lang="en-US" altLang="zh-CN" sz="2400" dirty="0"/>
              <a:t> disjoint partitions P</a:t>
            </a:r>
            <a:r>
              <a:rPr lang="en-US" altLang="zh-CN" sz="2400" i="1" baseline="-25000" dirty="0"/>
              <a:t>1</a:t>
            </a:r>
            <a:r>
              <a:rPr lang="en-US" altLang="zh-CN" sz="2400" dirty="0"/>
              <a:t>, P</a:t>
            </a:r>
            <a:r>
              <a:rPr lang="en-US" altLang="zh-CN" sz="2400" i="1" baseline="-25000" dirty="0"/>
              <a:t>2</a:t>
            </a:r>
            <a:r>
              <a:rPr lang="en-US" altLang="zh-CN" sz="2400" dirty="0"/>
              <a:t>, ...,</a:t>
            </a:r>
            <a:r>
              <a:rPr lang="en-US" altLang="zh-CN" sz="2400" dirty="0" err="1"/>
              <a:t>P</a:t>
            </a:r>
            <a:r>
              <a:rPr lang="en-US" altLang="zh-CN" sz="2400" i="1" baseline="-25000" dirty="0" err="1"/>
              <a:t>p</a:t>
            </a:r>
            <a:endParaRPr lang="zh-CN" altLang="en-US" sz="2400" i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43702" y="1642627"/>
            <a:ext cx="219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Entity Partition</a:t>
            </a:r>
            <a:endParaRPr lang="zh-CN" altLang="en-US" sz="2400" b="1" i="1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889750"/>
              </p:ext>
            </p:extLst>
          </p:nvPr>
        </p:nvGraphicFramePr>
        <p:xfrm>
          <a:off x="850697" y="5954946"/>
          <a:ext cx="7249695" cy="57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4" imgW="3268243" imgH="257175" progId="Visio.Drawing.11">
                  <p:link updateAutomatic="1"/>
                </p:oleObj>
              </mc:Choice>
              <mc:Fallback>
                <p:oleObj name="Visio" r:id="rId4" imgW="3268243" imgH="25717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697" y="5954946"/>
                        <a:ext cx="7249695" cy="570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7686" y="3068960"/>
            <a:ext cx="7956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/>
              <a:t>As the web tables are not given, we cannot partition the cell values off-line, thus we use the entities in the knowledge base to facilitate the partition.</a:t>
            </a:r>
            <a:endParaRPr lang="zh-CN" altLang="en-US" sz="2000" i="1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4" y="3845421"/>
            <a:ext cx="14001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下箭头 12"/>
          <p:cNvSpPr/>
          <p:nvPr/>
        </p:nvSpPr>
        <p:spPr>
          <a:xfrm>
            <a:off x="3723574" y="4983460"/>
            <a:ext cx="531913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263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"/>
    </mc:Choice>
    <mc:Fallback xmlns="">
      <p:transition spd="slow" advTm="51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Entity Partition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73450"/>
            <a:ext cx="7304762" cy="7428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4990477" cy="428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1673450"/>
            <a:ext cx="1253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/>
              <a:t>First Step:</a:t>
            </a:r>
            <a:endParaRPr lang="zh-CN" altLang="en-US" sz="2000" b="1" i="1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320480" cy="32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7908" y="6360192"/>
            <a:ext cx="552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/>
              <a:t>Second Step: The same as the basic framework</a:t>
            </a:r>
            <a:endParaRPr lang="zh-CN" altLang="en-US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5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"/>
    </mc:Choice>
    <mc:Fallback xmlns="">
      <p:transition spd="slow" advTm="51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Entity Partition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9133" y="5229200"/>
            <a:ext cx="8467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For each partition, we use a bloom filter to represent the</a:t>
            </a:r>
          </a:p>
          <a:p>
            <a:r>
              <a:rPr lang="en-US" altLang="zh-CN" sz="2800" dirty="0"/>
              <a:t>entities in the partition.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4504" y="2636912"/>
            <a:ext cx="7438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Finding the optimal partition strategy is NP-hard</a:t>
            </a:r>
          </a:p>
          <a:p>
            <a:r>
              <a:rPr lang="en-US" altLang="zh-CN" sz="2800" dirty="0"/>
              <a:t>(By a reduction from the graph partition problem)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4504" y="1654166"/>
            <a:ext cx="5867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Cost Model: Number of Key-Value Pairs</a:t>
            </a:r>
            <a:endParaRPr lang="zh-CN" altLang="en-US" sz="28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19133" y="393305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We extend existing graph-partitioning algorithms to partition the weighted graph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3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"/>
    </mc:Choice>
    <mc:Fallback xmlns="">
      <p:transition spd="slow" advTm="51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55576" y="465313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/>
              <a:t>Settings:</a:t>
            </a:r>
          </a:p>
          <a:p>
            <a:r>
              <a:rPr lang="en-US" altLang="zh-CN" sz="2400" i="1" dirty="0"/>
              <a:t>20 Nodes, each with eight cores, 16GB RAM, and 1TB disk.</a:t>
            </a:r>
          </a:p>
          <a:p>
            <a:r>
              <a:rPr lang="en-US" altLang="zh-CN" sz="2400" i="1" dirty="0"/>
              <a:t>Runs on 64-bit Ubuntu Server 10.04, Java 1.6, and </a:t>
            </a:r>
            <a:r>
              <a:rPr lang="en-US" altLang="zh-CN" sz="2400" i="1" dirty="0" err="1"/>
              <a:t>Hadoop</a:t>
            </a:r>
            <a:r>
              <a:rPr lang="en-US" altLang="zh-CN" sz="2400" i="1" dirty="0"/>
              <a:t> 1.0.3.</a:t>
            </a:r>
            <a:endParaRPr lang="zh-CN" altLang="en-US" sz="24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923810" cy="2333333"/>
          </a:xfr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2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"/>
    </mc:Choice>
    <mc:Fallback xmlns="">
      <p:transition spd="slow" advTm="171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Annotation Quality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05" y="1772816"/>
            <a:ext cx="3790476" cy="314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457205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 = 3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203494"/>
            <a:ext cx="8793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We can achieve an annotation quality as good as the graphical model</a:t>
            </a:r>
            <a:endParaRPr lang="zh-CN" altLang="en-US" sz="24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87"/>
    </mc:Choice>
    <mc:Fallback xmlns="">
      <p:transition spd="slow" advTm="4758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Running Time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057143" cy="3952381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8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0"/>
    </mc:Choice>
    <mc:Fallback xmlns="">
      <p:transition spd="slow" advTm="813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Speedup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1" y="1652809"/>
            <a:ext cx="7742858" cy="3552381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3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0"/>
    </mc:Choice>
    <mc:Fallback xmlns="">
      <p:transition spd="slow" advTm="813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Scaleup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6" y="1471857"/>
            <a:ext cx="7666667" cy="3914286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5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85"/>
    </mc:Choice>
    <mc:Fallback xmlns="">
      <p:transition spd="slow" advTm="2408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rmAutofit/>
          </a:bodyPr>
          <a:lstStyle/>
          <a:p>
            <a:r>
              <a:rPr lang="en-US" altLang="zh-CN" dirty="0"/>
              <a:t>Column Concept Determination Framework</a:t>
            </a:r>
          </a:p>
          <a:p>
            <a:r>
              <a:rPr lang="en-US" altLang="zh-CN" dirty="0"/>
              <a:t>Knowledge Type Aggregation</a:t>
            </a:r>
          </a:p>
          <a:p>
            <a:r>
              <a:rPr lang="en-US" altLang="zh-CN" dirty="0"/>
              <a:t>Knowledge Entity Partition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6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4"/>
    </mc:Choice>
    <mc:Fallback xmlns="">
      <p:transition spd="slow" advTm="1521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</a:t>
            </a:r>
            <a:br>
              <a:rPr lang="en-US" altLang="zh-CN" dirty="0"/>
            </a:br>
            <a:r>
              <a:rPr lang="en-US" altLang="zh-CN" dirty="0"/>
              <a:t>Q &amp; A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/>
              <a:t>Project </a:t>
            </a:r>
            <a:r>
              <a:rPr lang="en-US" altLang="zh-CN" sz="1800" dirty="0" err="1"/>
              <a:t>hompage</a:t>
            </a:r>
            <a:r>
              <a:rPr lang="en-US" altLang="zh-CN" sz="1800" dirty="0"/>
              <a:t>: http://dbgroup.cs.tsinghua.edu.cn/dd/projects/webtable</a:t>
            </a:r>
            <a:endParaRPr lang="zh-CN" altLang="en-US" sz="1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2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"/>
    </mc:Choice>
    <mc:Fallback xmlns="">
      <p:transition spd="slow" advTm="38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 Tables: Application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Table Search</a:t>
            </a:r>
          </a:p>
          <a:p>
            <a:r>
              <a:rPr lang="en-US" altLang="zh-CN" dirty="0"/>
              <a:t>Table Extension</a:t>
            </a:r>
          </a:p>
          <a:p>
            <a:r>
              <a:rPr lang="en-US" altLang="zh-CN" dirty="0"/>
              <a:t>Knowledge Base Augmentation</a:t>
            </a:r>
          </a:p>
          <a:p>
            <a:r>
              <a:rPr lang="en-US" altLang="zh-CN" dirty="0"/>
              <a:t>Natural Language Processing Tasks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5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"/>
    </mc:Choice>
    <mc:Fallback xmlns="">
      <p:transition spd="slow" advTm="2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Google Tables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940" y="6389149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http://research.google.com/tables</a:t>
            </a:r>
            <a:endParaRPr lang="zh-CN" altLang="en-US" sz="1400" dirty="0"/>
          </a:p>
        </p:txBody>
      </p:sp>
      <p:pic>
        <p:nvPicPr>
          <p:cNvPr id="22530" name="Picture 2" descr="C:\Users\dongdeng\Desktop\dengdong\homepage\dd\ppt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5710"/>
            <a:ext cx="7344816" cy="57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椭圆 6"/>
          <p:cNvSpPr/>
          <p:nvPr/>
        </p:nvSpPr>
        <p:spPr>
          <a:xfrm>
            <a:off x="6165701" y="438572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71600" y="1916832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7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"/>
    </mc:Choice>
    <mc:Fallback xmlns="">
      <p:transition spd="slow" advTm="72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 Base</a:t>
            </a:r>
            <a:endParaRPr lang="zh-CN" altLang="en-US" dirty="0"/>
          </a:p>
        </p:txBody>
      </p:sp>
      <p:grpSp>
        <p:nvGrpSpPr>
          <p:cNvPr id="8" name="Group 15"/>
          <p:cNvGrpSpPr/>
          <p:nvPr/>
        </p:nvGrpSpPr>
        <p:grpSpPr>
          <a:xfrm>
            <a:off x="0" y="1258126"/>
            <a:ext cx="3923928" cy="1306778"/>
            <a:chOff x="609600" y="4754456"/>
            <a:chExt cx="4572000" cy="1798744"/>
          </a:xfrm>
        </p:grpSpPr>
        <p:pic>
          <p:nvPicPr>
            <p:cNvPr id="9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5167779"/>
              <a:ext cx="4572000" cy="1385421"/>
            </a:xfrm>
            <a:prstGeom prst="rect">
              <a:avLst/>
            </a:prstGeom>
          </p:spPr>
        </p:pic>
        <p:pic>
          <p:nvPicPr>
            <p:cNvPr id="10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4754456"/>
              <a:ext cx="1206644" cy="413323"/>
            </a:xfrm>
            <a:prstGeom prst="rect">
              <a:avLst/>
            </a:prstGeom>
          </p:spPr>
        </p:pic>
      </p:grpSp>
      <p:pic>
        <p:nvPicPr>
          <p:cNvPr id="11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1957"/>
            <a:ext cx="2232248" cy="1153116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5811772"/>
            <a:ext cx="2592287" cy="823301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512" y="2660062"/>
            <a:ext cx="3816424" cy="2050145"/>
          </a:xfrm>
          <a:prstGeom prst="rect">
            <a:avLst/>
          </a:prstGeom>
        </p:spPr>
      </p:pic>
      <p:sp>
        <p:nvSpPr>
          <p:cNvPr id="17" name="TextBox 5"/>
          <p:cNvSpPr txBox="1"/>
          <p:nvPr/>
        </p:nvSpPr>
        <p:spPr>
          <a:xfrm>
            <a:off x="545195" y="4734289"/>
            <a:ext cx="257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1800" dirty="0"/>
              <a:t>Google knowledge graph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24850"/>
            <a:ext cx="3273419" cy="52257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94312" y="6538981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https://www.freebase.com/government/us_president?schema=</a:t>
            </a:r>
            <a:endParaRPr lang="zh-CN" altLang="en-US" sz="1400" dirty="0"/>
          </a:p>
        </p:txBody>
      </p:sp>
      <p:sp>
        <p:nvSpPr>
          <p:cNvPr id="24" name="椭圆 23"/>
          <p:cNvSpPr/>
          <p:nvPr/>
        </p:nvSpPr>
        <p:spPr>
          <a:xfrm>
            <a:off x="5734472" y="1700807"/>
            <a:ext cx="1933872" cy="504057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318570" y="3371350"/>
            <a:ext cx="2205758" cy="3093586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968759" y="4733477"/>
            <a:ext cx="1642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Instance/Entity</a:t>
            </a:r>
            <a:endParaRPr lang="zh-CN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40460" y="1690450"/>
            <a:ext cx="118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Type/ </a:t>
            </a:r>
          </a:p>
          <a:p>
            <a:r>
              <a:rPr lang="en-US" altLang="zh-CN" b="1" dirty="0"/>
              <a:t>Concept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96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Column Concept Determination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13253"/>
            <a:ext cx="3273419" cy="522572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" y="1296829"/>
            <a:ext cx="5236416" cy="511174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67544" y="3429000"/>
            <a:ext cx="1944216" cy="31099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538039" y="3445397"/>
            <a:ext cx="1986289" cy="31099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右箭头 6"/>
          <p:cNvSpPr/>
          <p:nvPr/>
        </p:nvSpPr>
        <p:spPr>
          <a:xfrm>
            <a:off x="2555776" y="4437112"/>
            <a:ext cx="2808312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20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[Limaye2010]:</a:t>
            </a:r>
          </a:p>
          <a:p>
            <a:pPr lvl="1"/>
            <a:r>
              <a:rPr lang="en-US" altLang="zh-CN" dirty="0"/>
              <a:t>Graph Model, not scalable</a:t>
            </a:r>
          </a:p>
          <a:p>
            <a:r>
              <a:rPr lang="en-US" altLang="zh-CN" dirty="0"/>
              <a:t>[Venetis2011]: </a:t>
            </a:r>
          </a:p>
          <a:p>
            <a:pPr lvl="1"/>
            <a:r>
              <a:rPr lang="en-US" altLang="zh-CN" dirty="0"/>
              <a:t>Using facts extracted from text on the Web</a:t>
            </a:r>
          </a:p>
          <a:p>
            <a:pPr lvl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48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in Real Word is Dirty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20" y="1477938"/>
            <a:ext cx="2078266" cy="1378990"/>
          </a:xfr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251520" y="1907540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Typos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Typo in “title”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4" y="2987660"/>
            <a:ext cx="8533456" cy="98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19300"/>
            <a:ext cx="8532440" cy="10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228184" y="4922584"/>
            <a:ext cx="89616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rela</a:t>
            </a:r>
            <a:r>
              <a:rPr lang="en-US" altLang="zh-CN" dirty="0">
                <a:solidFill>
                  <a:srgbClr val="FF0000"/>
                </a:solidFill>
              </a:rPr>
              <a:t>x</a:t>
            </a:r>
            <a:r>
              <a:rPr lang="en-US" altLang="zh-CN" dirty="0"/>
              <a:t>ed </a:t>
            </a:r>
            <a:endParaRPr lang="zh-CN" altLang="en-US" dirty="0"/>
          </a:p>
        </p:txBody>
      </p:sp>
      <p:sp>
        <p:nvSpPr>
          <p:cNvPr id="13" name="圆角右箭头 12"/>
          <p:cNvSpPr/>
          <p:nvPr/>
        </p:nvSpPr>
        <p:spPr>
          <a:xfrm>
            <a:off x="5652120" y="5075892"/>
            <a:ext cx="553090" cy="432048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6156012"/>
            <a:ext cx="576064" cy="1692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/>
          </a:p>
        </p:txBody>
      </p:sp>
      <p:sp>
        <p:nvSpPr>
          <p:cNvPr id="15" name="TextBox 14"/>
          <p:cNvSpPr txBox="1"/>
          <p:nvPr/>
        </p:nvSpPr>
        <p:spPr>
          <a:xfrm>
            <a:off x="6268126" y="6444044"/>
            <a:ext cx="89616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rela</a:t>
            </a:r>
            <a:r>
              <a:rPr lang="en-US" altLang="zh-CN" dirty="0">
                <a:solidFill>
                  <a:srgbClr val="FF0000"/>
                </a:solidFill>
              </a:rPr>
              <a:t>t</a:t>
            </a:r>
            <a:r>
              <a:rPr lang="en-US" altLang="zh-CN" dirty="0"/>
              <a:t>ed </a:t>
            </a:r>
            <a:endParaRPr lang="zh-CN" altLang="en-US" dirty="0"/>
          </a:p>
        </p:txBody>
      </p:sp>
      <p:sp>
        <p:nvSpPr>
          <p:cNvPr id="16" name="圆角右箭头 15"/>
          <p:cNvSpPr/>
          <p:nvPr/>
        </p:nvSpPr>
        <p:spPr>
          <a:xfrm flipV="1">
            <a:off x="5675094" y="6372036"/>
            <a:ext cx="553090" cy="360040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2555612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</a:t>
            </a:r>
            <a:r>
              <a:rPr lang="en-US" altLang="zh-CN" dirty="0" err="1">
                <a:solidFill>
                  <a:srgbClr val="FF0000"/>
                </a:solidFill>
              </a:rPr>
              <a:t>o</a:t>
            </a:r>
            <a:r>
              <a:rPr lang="en-US" altLang="zh-CN" dirty="0" err="1"/>
              <a:t>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8" name="圆角右箭头 17"/>
          <p:cNvSpPr/>
          <p:nvPr/>
        </p:nvSpPr>
        <p:spPr>
          <a:xfrm>
            <a:off x="1187624" y="2627620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3688" y="4139788"/>
            <a:ext cx="187220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endParaRPr lang="zh-CN" altLang="en-US" dirty="0"/>
          </a:p>
        </p:txBody>
      </p:sp>
      <p:sp>
        <p:nvSpPr>
          <p:cNvPr id="20" name="圆角右箭头 19"/>
          <p:cNvSpPr/>
          <p:nvPr/>
        </p:nvSpPr>
        <p:spPr>
          <a:xfrm flipV="1">
            <a:off x="1187624" y="3779748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3250431"/>
            <a:ext cx="1152128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3635732"/>
            <a:ext cx="1080120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096" y="5554687"/>
            <a:ext cx="576064" cy="1692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/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251520" y="120012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DBLP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2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"/>
    </mc:Choice>
    <mc:Fallback xmlns="">
      <p:transition spd="slow" advTm="64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Similarity Functions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495"/>
            <a:ext cx="8923810" cy="41714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20931"/>
            <a:ext cx="8257143" cy="81904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1950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5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8155</TotalTime>
  <Words>718</Words>
  <Application>Microsoft Macintosh PowerPoint</Application>
  <PresentationFormat>On-screen Show (4:3)</PresentationFormat>
  <Paragraphs>167</Paragraphs>
  <Slides>29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Wingdings 2</vt:lpstr>
      <vt:lpstr>Office 主题</vt:lpstr>
      <vt:lpstr>file:///C:\Users\dongdeng\Desktop\webtable\paper\annotation\trunk\figures\ex.vsd\Drawing\~ex-partition\Sheet.117</vt:lpstr>
      <vt:lpstr>Scalable Column Concept Determination for Web Tables Using Large Knowledge Bases</vt:lpstr>
      <vt:lpstr>Web Table</vt:lpstr>
      <vt:lpstr>Web Tables: Application</vt:lpstr>
      <vt:lpstr>Google Tables</vt:lpstr>
      <vt:lpstr>Knowledge Base</vt:lpstr>
      <vt:lpstr>Column Concept Determination</vt:lpstr>
      <vt:lpstr>Related Work</vt:lpstr>
      <vt:lpstr>Data in Real Word is Dirty</vt:lpstr>
      <vt:lpstr>Similarity Functions</vt:lpstr>
      <vt:lpstr>Problem Definition</vt:lpstr>
      <vt:lpstr>Scalability Requirement</vt:lpstr>
      <vt:lpstr>Similarity Join Framework</vt:lpstr>
      <vt:lpstr>Similarity Join Framework</vt:lpstr>
      <vt:lpstr>Observations</vt:lpstr>
      <vt:lpstr>Knowledge Type Aggregation</vt:lpstr>
      <vt:lpstr>Knowledge Type Aggregation</vt:lpstr>
      <vt:lpstr>Knowledge Type Aggregation</vt:lpstr>
      <vt:lpstr>Knowledge Type Aggregation</vt:lpstr>
      <vt:lpstr>Knowledge Type Aggregation</vt:lpstr>
      <vt:lpstr>Knowledge Entity Partition</vt:lpstr>
      <vt:lpstr>Knowledge Entity Partition</vt:lpstr>
      <vt:lpstr>Knowledge Entity Partition</vt:lpstr>
      <vt:lpstr>Experiments</vt:lpstr>
      <vt:lpstr>Annotation Quality</vt:lpstr>
      <vt:lpstr>Running Time</vt:lpstr>
      <vt:lpstr>Speedup</vt:lpstr>
      <vt:lpstr>Scaleup</vt:lpstr>
      <vt:lpstr>Conclusion</vt:lpstr>
      <vt:lpstr>Thank you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dongdeng</dc:creator>
  <cp:lastModifiedBy>Dong Deng</cp:lastModifiedBy>
  <cp:revision>429</cp:revision>
  <dcterms:created xsi:type="dcterms:W3CDTF">2014-06-14T21:30:27Z</dcterms:created>
  <dcterms:modified xsi:type="dcterms:W3CDTF">2019-05-27T16:40:43Z</dcterms:modified>
</cp:coreProperties>
</file>