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2" r:id="rId4"/>
    <p:sldId id="259" r:id="rId5"/>
    <p:sldId id="257" r:id="rId6"/>
    <p:sldId id="258" r:id="rId7"/>
    <p:sldId id="262" r:id="rId8"/>
    <p:sldId id="269" r:id="rId9"/>
    <p:sldId id="263" r:id="rId10"/>
    <p:sldId id="264" r:id="rId11"/>
    <p:sldId id="274" r:id="rId12"/>
    <p:sldId id="275" r:id="rId13"/>
    <p:sldId id="276" r:id="rId14"/>
    <p:sldId id="277" r:id="rId15"/>
    <p:sldId id="278" r:id="rId16"/>
    <p:sldId id="265" r:id="rId17"/>
    <p:sldId id="266" r:id="rId18"/>
    <p:sldId id="270" r:id="rId19"/>
    <p:sldId id="273" r:id="rId20"/>
    <p:sldId id="26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87D2-6304-3D4A-A215-39665190BBE4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4A09-8B8C-BE42-BB2E-368CF3552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6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4A09-8B8C-BE42-BB2E-368CF3552A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4037-E86D-954D-B09A-43F6F7A2B3AD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1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FC2F-08F1-A04D-BF18-92B0E40C5E03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9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6390-7AA8-8D49-8F3E-A0B680F30E44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2390-9D6E-5A49-804C-35937AB71153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73BE-261B-7B4B-84EA-1249DFE36FB9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6EB9-F029-9044-B652-51166C9AB467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3C0-12B8-7C41-95CD-01B31DAB355D}" type="datetime1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F5A7-E3A5-3F4F-8705-9F456107AE56}" type="datetime1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2F29-78D0-654E-852C-4A7A399890F5}" type="datetime1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260D-1130-0749-A20D-C74B811F8A26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29E3-4EC7-CC42-9366-418F48967570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6EEB-47EB-6643-962F-955313B7FD4F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E97B-FC80-B649-87D9-3D5CC5B5D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Errors: Where are we and what needs to be done?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Ziawasch Abedjan</a:t>
            </a:r>
            <a:r>
              <a:rPr lang="en-US" dirty="0" smtClean="0"/>
              <a:t>, Xu Chu, Dong Deng, Raul C.-Fernandez, </a:t>
            </a:r>
            <a:r>
              <a:rPr lang="en-US" dirty="0" err="1" smtClean="0"/>
              <a:t>Ihab</a:t>
            </a:r>
            <a:r>
              <a:rPr lang="en-US" dirty="0" smtClean="0"/>
              <a:t> F. </a:t>
            </a:r>
            <a:r>
              <a:rPr lang="en-US" dirty="0" err="1" smtClean="0"/>
              <a:t>Ilyas</a:t>
            </a:r>
            <a:r>
              <a:rPr lang="en-US" dirty="0" smtClean="0"/>
              <a:t>, </a:t>
            </a:r>
            <a:r>
              <a:rPr lang="en-US" dirty="0" err="1" smtClean="0"/>
              <a:t>Mourad</a:t>
            </a:r>
            <a:r>
              <a:rPr lang="en-US" dirty="0" smtClean="0"/>
              <a:t> </a:t>
            </a:r>
            <a:r>
              <a:rPr lang="en-US" dirty="0" err="1" smtClean="0"/>
              <a:t>Ouzzani</a:t>
            </a:r>
            <a:r>
              <a:rPr lang="en-US" dirty="0" smtClean="0"/>
              <a:t>, </a:t>
            </a:r>
            <a:r>
              <a:rPr lang="en-US" dirty="0"/>
              <a:t>P</a:t>
            </a:r>
            <a:r>
              <a:rPr lang="en-US" dirty="0" smtClean="0"/>
              <a:t>aolo </a:t>
            </a:r>
            <a:r>
              <a:rPr lang="en-US" dirty="0" err="1" smtClean="0"/>
              <a:t>Papotti</a:t>
            </a:r>
            <a:r>
              <a:rPr lang="en-US" dirty="0" smtClean="0"/>
              <a:t>, Michael </a:t>
            </a:r>
            <a:r>
              <a:rPr lang="en-US" dirty="0" err="1" smtClean="0"/>
              <a:t>Stonebraker</a:t>
            </a:r>
            <a:r>
              <a:rPr lang="en-US" dirty="0" smtClean="0"/>
              <a:t>, Nan tang</a:t>
            </a:r>
            <a:endParaRPr lang="en-US" dirty="0"/>
          </a:p>
        </p:txBody>
      </p:sp>
      <p:pic>
        <p:nvPicPr>
          <p:cNvPr id="4" name="Picture 4" descr="logo-2C-notext-pc"/>
          <p:cNvPicPr>
            <a:picLocks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323" y="5488404"/>
            <a:ext cx="1460501" cy="98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mathern\Documents\LIBRARY KAM\QCRI\Collateral\QCRI logo new QF April 2014\Sent to Staff\QF-QCRI_CobrandedLogo_Master_80-20_Bilingual_CMYK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8272" y="5413248"/>
            <a:ext cx="1700107" cy="10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08" y="5577266"/>
            <a:ext cx="1379865" cy="90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23" y="5525963"/>
            <a:ext cx="9271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4" y="3386182"/>
            <a:ext cx="693649" cy="515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457" y="5446811"/>
            <a:ext cx="992268" cy="9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Performance: MIT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31742"/>
              </p:ext>
            </p:extLst>
          </p:nvPr>
        </p:nvGraphicFramePr>
        <p:xfrm>
          <a:off x="5323562" y="1434783"/>
          <a:ext cx="2909591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499358"/>
                <a:gridCol w="460893"/>
                <a:gridCol w="537823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MIT VPF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.25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600" kern="1200" dirty="0" smtClean="0">
                          <a:effectLst/>
                        </a:rPr>
                        <a:t>.14 </a:t>
                      </a:r>
                      <a:endParaRPr lang="is-I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.18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.94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 smtClean="0"/>
                        <a:t>.59</a:t>
                      </a:r>
                      <a:endParaRPr lang="nb-NO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.73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.07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.13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.14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.29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.19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.40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.16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.93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12623"/>
              </p:ext>
            </p:extLst>
          </p:nvPr>
        </p:nvGraphicFramePr>
        <p:xfrm>
          <a:off x="513566" y="2414842"/>
          <a:ext cx="42463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81"/>
                <a:gridCol w="756656"/>
                <a:gridCol w="1366505"/>
                <a:gridCol w="10615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truth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13k</a:t>
                      </a:r>
                      <a:r>
                        <a:rPr lang="en-US" sz="1600" baseline="0" dirty="0" smtClean="0"/>
                        <a:t> (partial)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0338" y="6395656"/>
            <a:ext cx="4787291" cy="365125"/>
          </a:xfrm>
        </p:spPr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Performance: Merck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5262"/>
              </p:ext>
            </p:extLst>
          </p:nvPr>
        </p:nvGraphicFramePr>
        <p:xfrm>
          <a:off x="5701786" y="1743836"/>
          <a:ext cx="2894459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514490"/>
                <a:gridCol w="469094"/>
                <a:gridCol w="499358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Merck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.01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.17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275276"/>
              </p:ext>
            </p:extLst>
          </p:nvPr>
        </p:nvGraphicFramePr>
        <p:xfrm>
          <a:off x="420142" y="2261258"/>
          <a:ext cx="4495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/>
                <a:gridCol w="869951"/>
                <a:gridCol w="1377949"/>
                <a:gridCol w="1123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truth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0462" y="6409498"/>
            <a:ext cx="5163072" cy="365125"/>
          </a:xfrm>
        </p:spPr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Performance: Animal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09712"/>
              </p:ext>
            </p:extLst>
          </p:nvPr>
        </p:nvGraphicFramePr>
        <p:xfrm>
          <a:off x="5439307" y="1787605"/>
          <a:ext cx="3076043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514490"/>
                <a:gridCol w="605282"/>
                <a:gridCol w="544754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.12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.53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.20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.06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745295"/>
              </p:ext>
            </p:extLst>
          </p:nvPr>
        </p:nvGraphicFramePr>
        <p:xfrm>
          <a:off x="369862" y="2675601"/>
          <a:ext cx="452120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/>
                <a:gridCol w="774019"/>
                <a:gridCol w="1486582"/>
                <a:gridCol w="1130300"/>
              </a:tblGrid>
              <a:tr h="262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truth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Errors</a:t>
                      </a:r>
                      <a:endParaRPr lang="en-US" sz="1600" dirty="0"/>
                    </a:p>
                  </a:txBody>
                  <a:tcPr/>
                </a:tc>
              </a:tr>
              <a:tr h="262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8560" y="6453267"/>
            <a:ext cx="4586875" cy="365125"/>
          </a:xfrm>
        </p:spPr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Performance: </a:t>
            </a:r>
            <a:r>
              <a:rPr lang="en-US" dirty="0" err="1" smtClean="0"/>
              <a:t>Rayyan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5516"/>
              </p:ext>
            </p:extLst>
          </p:nvPr>
        </p:nvGraphicFramePr>
        <p:xfrm>
          <a:off x="5404256" y="1905160"/>
          <a:ext cx="2970118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499358"/>
                <a:gridCol w="559885"/>
                <a:gridCol w="499358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Rayyan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Bib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.95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.60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.74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.16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.47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.47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36053"/>
              </p:ext>
            </p:extLst>
          </p:nvPr>
        </p:nvGraphicFramePr>
        <p:xfrm>
          <a:off x="209550" y="2759478"/>
          <a:ext cx="46609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25"/>
                <a:gridCol w="775727"/>
                <a:gridCol w="1554723"/>
                <a:gridCol w="1165225"/>
              </a:tblGrid>
              <a:tr h="268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truth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Errors</a:t>
                      </a:r>
                      <a:endParaRPr lang="en-US" sz="1600" dirty="0"/>
                    </a:p>
                  </a:txBody>
                  <a:tcPr/>
                </a:tc>
              </a:tr>
              <a:tr h="268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1k (partial)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356351"/>
            <a:ext cx="4660900" cy="365125"/>
          </a:xfrm>
        </p:spPr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Performance: </a:t>
            </a:r>
            <a:r>
              <a:rPr lang="en-US" dirty="0" err="1" smtClean="0"/>
              <a:t>BlackOak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78498"/>
              </p:ext>
            </p:extLst>
          </p:nvPr>
        </p:nvGraphicFramePr>
        <p:xfrm>
          <a:off x="5569699" y="1905160"/>
          <a:ext cx="2939855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559886"/>
                <a:gridCol w="484226"/>
                <a:gridCol w="484226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BlackOak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.99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.95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.97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.52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.52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.50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674682"/>
              </p:ext>
            </p:extLst>
          </p:nvPr>
        </p:nvGraphicFramePr>
        <p:xfrm>
          <a:off x="196241" y="3352960"/>
          <a:ext cx="460122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07"/>
                <a:gridCol w="821452"/>
                <a:gridCol w="1479161"/>
                <a:gridCol w="1150307"/>
              </a:tblGrid>
              <a:tr h="2770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truth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Errors</a:t>
                      </a:r>
                      <a:endParaRPr lang="en-US" sz="1600" dirty="0"/>
                    </a:p>
                  </a:txBody>
                  <a:tcPr/>
                </a:tc>
              </a:tr>
              <a:tr h="2770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399" y="6356351"/>
            <a:ext cx="4601228" cy="365125"/>
          </a:xfrm>
        </p:spPr>
        <p:txBody>
          <a:bodyPr/>
          <a:lstStyle/>
          <a:p>
            <a:r>
              <a:rPr lang="en-US" dirty="0" smtClean="0"/>
              <a:t>Detecting Data Errors: Where are we and what needs to be done?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Tool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47932"/>
              </p:ext>
            </p:extLst>
          </p:nvPr>
        </p:nvGraphicFramePr>
        <p:xfrm>
          <a:off x="1" y="1825625"/>
          <a:ext cx="9143998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7"/>
                <a:gridCol w="499358"/>
                <a:gridCol w="460893"/>
                <a:gridCol w="537823"/>
                <a:gridCol w="514490"/>
                <a:gridCol w="469094"/>
                <a:gridCol w="499358"/>
                <a:gridCol w="514490"/>
                <a:gridCol w="605282"/>
                <a:gridCol w="544754"/>
                <a:gridCol w="499358"/>
                <a:gridCol w="559885"/>
                <a:gridCol w="499358"/>
                <a:gridCol w="559886"/>
                <a:gridCol w="484226"/>
                <a:gridCol w="484226"/>
              </a:tblGrid>
              <a:tr h="538262">
                <a:tc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1" dirty="0" smtClean="0">
                          <a:latin typeface="+mn-lt"/>
                        </a:rPr>
                        <a:t>Tools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MIT VPF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Merck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Rayyan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Bib</a:t>
                      </a: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BlackOak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2194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       R      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DC-Clean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600" kern="1200" dirty="0" smtClean="0">
                          <a:effectLst/>
                        </a:rPr>
                        <a:t>.14 </a:t>
                      </a:r>
                      <a:endParaRPr lang="is-I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.18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.12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.53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.20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Trifacta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.94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.06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OpenRefine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.95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.60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.74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.95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.97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 smtClean="0"/>
                        <a:t>.59</a:t>
                      </a:r>
                      <a:endParaRPr lang="nb-NO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.73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.95</a:t>
                      </a:r>
                      <a:endParaRPr lang="en-US" sz="1600" b="1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effectLst/>
                        </a:rPr>
                        <a:t>.86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.90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.99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.78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.87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.07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r>
                        <a:rPr lang="nb-NO" sz="1600" kern="1200" dirty="0" smtClean="0">
                          <a:effectLst/>
                        </a:rPr>
                        <a:t> </a:t>
                      </a:r>
                      <a:endParaRPr lang="nb-NO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.01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.13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.16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.52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.52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.14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.29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.19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.17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.53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.40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.07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.47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.88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.16</a:t>
                      </a:r>
                      <a:endParaRPr lang="en-US" sz="1600" dirty="0"/>
                    </a:p>
                  </a:txBody>
                  <a:tcPr marL="12700" marR="12700" marT="1270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.02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.63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.50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9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.93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.38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.13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.58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.21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.47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.61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.56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Tool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appraoch</a:t>
            </a:r>
            <a:endParaRPr lang="en-US" dirty="0" smtClean="0"/>
          </a:p>
          <a:p>
            <a:pPr lvl="1"/>
            <a:r>
              <a:rPr lang="en-US" dirty="0" smtClean="0"/>
              <a:t>k tools agree on a value to be an error</a:t>
            </a:r>
          </a:p>
          <a:p>
            <a:pPr lvl="2"/>
            <a:r>
              <a:rPr lang="en-US" dirty="0" smtClean="0"/>
              <a:t>Typical precision-recall trade-off</a:t>
            </a:r>
          </a:p>
          <a:p>
            <a:r>
              <a:rPr lang="en-US" dirty="0"/>
              <a:t>Maximum entropy-based order </a:t>
            </a:r>
            <a:r>
              <a:rPr lang="en-US" dirty="0" smtClean="0"/>
              <a:t>selection: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Run tool on samples and verify the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Pick the tool with highest precision (maximum entropy reduction)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Verify the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Update precision and recall of other tools accordingly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Repeat step 2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4200" y="5613399"/>
            <a:ext cx="2768600" cy="698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 tools with precision below 10%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Ordering-based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3315494"/>
            <a:ext cx="4572000" cy="3200400"/>
          </a:xfrm>
        </p:spPr>
      </p:pic>
      <p:sp>
        <p:nvSpPr>
          <p:cNvPr id="6" name="TextBox 5"/>
          <p:cNvSpPr txBox="1"/>
          <p:nvPr/>
        </p:nvSpPr>
        <p:spPr>
          <a:xfrm>
            <a:off x="5859461" y="2977120"/>
            <a:ext cx="259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Merck with </a:t>
            </a:r>
            <a:r>
              <a:rPr lang="is-IS" b="1" dirty="0" smtClean="0"/>
              <a:t>27,208 errors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8197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Precision and recall depending on different minimum precision thresholds (compared to union)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5494"/>
            <a:ext cx="4572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883" y="2939814"/>
            <a:ext cx="278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MIT VPF with </a:t>
            </a:r>
            <a:r>
              <a:rPr lang="uk-UA" b="1" dirty="0" smtClean="0"/>
              <a:t>39,158</a:t>
            </a:r>
            <a:r>
              <a:rPr lang="en-US" b="1" dirty="0" smtClean="0"/>
              <a:t> </a:t>
            </a:r>
            <a:r>
              <a:rPr lang="is-IS" b="1" dirty="0" smtClean="0"/>
              <a:t>errors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possible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3851"/>
            <a:ext cx="6457950" cy="4323111"/>
          </a:xfrm>
        </p:spPr>
        <p:txBody>
          <a:bodyPr/>
          <a:lstStyle/>
          <a:p>
            <a:r>
              <a:rPr lang="en-US" dirty="0" smtClean="0"/>
              <a:t>Manually checked each undetected error and reasoned whether it could have </a:t>
            </a:r>
            <a:r>
              <a:rPr lang="en-US" dirty="0" err="1" smtClean="0"/>
              <a:t>beendetected</a:t>
            </a:r>
            <a:r>
              <a:rPr lang="en-US" dirty="0" smtClean="0"/>
              <a:t> by a better variant of a tool, e.g. a more sophisticated rule or transformation.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68038"/>
              </p:ext>
            </p:extLst>
          </p:nvPr>
        </p:nvGraphicFramePr>
        <p:xfrm>
          <a:off x="628650" y="3933825"/>
          <a:ext cx="78867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effort</a:t>
                      </a:r>
                      <a:r>
                        <a:rPr lang="en-US" baseline="0" dirty="0" smtClean="0"/>
                        <a:t> 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Upper-bound</a:t>
                      </a:r>
                      <a:r>
                        <a:rPr lang="en-US" baseline="0" dirty="0" smtClean="0"/>
                        <a:t> 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errors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 VPF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 (+1,950)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 (+4,101)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Rayyan</a:t>
                      </a:r>
                      <a:r>
                        <a:rPr lang="en-US" dirty="0" smtClean="0"/>
                        <a:t> 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 (+231)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BlackOak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</a:t>
            </a:r>
            <a:br>
              <a:rPr lang="en-US" dirty="0" smtClean="0"/>
            </a:br>
            <a:r>
              <a:rPr lang="en-US" dirty="0" smtClean="0"/>
              <a:t>and Domain-specific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</a:p>
          <a:p>
            <a:pPr lvl="1"/>
            <a:r>
              <a:rPr lang="en-US" dirty="0" smtClean="0"/>
              <a:t>Manually appended more columns through joining to other tables of the database</a:t>
            </a:r>
          </a:p>
          <a:p>
            <a:pPr lvl="1"/>
            <a:r>
              <a:rPr lang="en-US" dirty="0" smtClean="0"/>
              <a:t>Improves performance of rule-based and duplicate detection systems</a:t>
            </a:r>
          </a:p>
          <a:p>
            <a:r>
              <a:rPr lang="en-US" dirty="0" smtClean="0"/>
              <a:t>Domain-specific tool:</a:t>
            </a:r>
          </a:p>
          <a:p>
            <a:pPr lvl="1"/>
            <a:r>
              <a:rPr lang="en-US" dirty="0" smtClean="0"/>
              <a:t>Used a commercial address cleaning service</a:t>
            </a:r>
          </a:p>
          <a:p>
            <a:pPr lvl="1"/>
            <a:r>
              <a:rPr lang="en-US" dirty="0" smtClean="0"/>
              <a:t>High precision on the specific domain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did not lead to the increase of overall recall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extensive research on many different cleaning algorithms</a:t>
            </a:r>
          </a:p>
          <a:p>
            <a:pPr lvl="1"/>
            <a:r>
              <a:rPr lang="en-US" dirty="0" smtClean="0"/>
              <a:t>Usually evaluated on errors injected into clean data</a:t>
            </a:r>
          </a:p>
          <a:p>
            <a:pPr lvl="1"/>
            <a:r>
              <a:rPr lang="en-US" dirty="0" smtClean="0"/>
              <a:t>Which we find unconvincing (finding errors you injected…)</a:t>
            </a:r>
          </a:p>
          <a:p>
            <a:r>
              <a:rPr lang="en-US" dirty="0" smtClean="0"/>
              <a:t>How well do current techniques work “in the wild”?</a:t>
            </a:r>
          </a:p>
          <a:p>
            <a:r>
              <a:rPr lang="en-US" dirty="0" smtClean="0"/>
              <a:t>What about combinations of techniques?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9015" y="5297191"/>
            <a:ext cx="6350619" cy="11541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This study is not </a:t>
            </a:r>
            <a:r>
              <a:rPr lang="en-US" sz="2400" dirty="0" smtClean="0"/>
              <a:t>about finding the best tool or better tools!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2400"/>
              </a:spcBef>
              <a:buAutoNum type="arabicParenBoth"/>
            </a:pPr>
            <a:r>
              <a:rPr lang="en-US" dirty="0" smtClean="0"/>
              <a:t>There is no single </a:t>
            </a:r>
            <a:r>
              <a:rPr lang="en-US" dirty="0"/>
              <a:t>dominant </a:t>
            </a:r>
            <a:r>
              <a:rPr lang="en-US" dirty="0" smtClean="0"/>
              <a:t>tool. </a:t>
            </a:r>
          </a:p>
          <a:p>
            <a:pPr marL="514350" indent="-514350">
              <a:spcBef>
                <a:spcPts val="2400"/>
              </a:spcBef>
              <a:buAutoNum type="arabicParenBoth"/>
            </a:pPr>
            <a:r>
              <a:rPr lang="en-US" dirty="0" smtClean="0"/>
              <a:t>Improving individual tools has marginal benefit. We need a combination of tools</a:t>
            </a:r>
          </a:p>
          <a:p>
            <a:pPr marL="514350" indent="-514350">
              <a:spcBef>
                <a:spcPts val="2400"/>
              </a:spcBef>
              <a:buAutoNum type="arabicParenBoth"/>
            </a:pPr>
            <a:r>
              <a:rPr lang="en-US" dirty="0" smtClean="0"/>
              <a:t>Picking </a:t>
            </a:r>
            <a:r>
              <a:rPr lang="en-US" dirty="0"/>
              <a:t>the right order in applying the tools can improve the precision and help reduce the cost of validation by humans.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514350" indent="-514350">
              <a:spcBef>
                <a:spcPts val="2400"/>
              </a:spcBef>
              <a:buAutoNum type="arabicParenBoth"/>
            </a:pPr>
            <a:r>
              <a:rPr lang="en-US" dirty="0" smtClean="0"/>
              <a:t>Domain </a:t>
            </a:r>
            <a:r>
              <a:rPr lang="en-US" dirty="0"/>
              <a:t>specific tools can achieve on average high precision and recall compared to general-purpose tools. </a:t>
            </a:r>
            <a:endParaRPr lang="en-US" dirty="0" smtClean="0"/>
          </a:p>
          <a:p>
            <a:pPr marL="514350" indent="-514350">
              <a:spcBef>
                <a:spcPts val="2400"/>
              </a:spcBef>
              <a:buAutoNum type="arabicParenBoth"/>
            </a:pPr>
            <a:r>
              <a:rPr lang="en-US" dirty="0" smtClean="0"/>
              <a:t>Rule-based </a:t>
            </a:r>
            <a:r>
              <a:rPr lang="en-US" dirty="0"/>
              <a:t>systems and duplicate detection benefited from data enrichment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dirty="0"/>
              <a:t> </a:t>
            </a:r>
            <a:r>
              <a:rPr lang="en-US" dirty="0" smtClean="0"/>
              <a:t>More reasoning on holistic </a:t>
            </a:r>
            <a:r>
              <a:rPr lang="en-US" dirty="0"/>
              <a:t>combination of tools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</a:pPr>
            <a:r>
              <a:rPr lang="en-US" dirty="0"/>
              <a:t> Data enrichment </a:t>
            </a:r>
            <a:r>
              <a:rPr lang="en-US" dirty="0" smtClean="0"/>
              <a:t>can benefit cleaning</a:t>
            </a:r>
            <a:endParaRPr lang="en-US" dirty="0"/>
          </a:p>
          <a:p>
            <a:pPr marL="514350" indent="-514350">
              <a:lnSpc>
                <a:spcPct val="150000"/>
              </a:lnSpc>
              <a:buFontTx/>
              <a:buAutoNum type="arabicParenBoth"/>
            </a:pPr>
            <a:r>
              <a:rPr lang="en-US" dirty="0"/>
              <a:t> Interactive dashboard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</a:pPr>
            <a:r>
              <a:rPr lang="en-US" dirty="0"/>
              <a:t> More reasoning on real-world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9429994">
            <a:off x="4606721" y="4494710"/>
            <a:ext cx="4664416" cy="109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r>
              <a:rPr lang="bn-IN" dirty="0"/>
              <a:t>ধন্যবাদ</a:t>
            </a:r>
          </a:p>
          <a:p>
            <a:r>
              <a:rPr lang="bn-IN" dirty="0" smtClean="0"/>
              <a:t>நன்றி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 smtClean="0"/>
              <a:t>धन्यवाद</a:t>
            </a:r>
            <a:endParaRPr lang="en-US" dirty="0" smtClean="0"/>
          </a:p>
          <a:p>
            <a:r>
              <a:rPr lang="en-US" dirty="0" err="1"/>
              <a:t>ਤੁਹਾਡਾ</a:t>
            </a:r>
            <a:r>
              <a:rPr lang="en-US" dirty="0"/>
              <a:t> </a:t>
            </a:r>
            <a:r>
              <a:rPr lang="en-US" dirty="0" err="1"/>
              <a:t>ਧੰਨਵਾਦ</a:t>
            </a:r>
            <a:endParaRPr lang="en-US" dirty="0"/>
          </a:p>
          <a:p>
            <a:r>
              <a:rPr lang="gu-IN" dirty="0"/>
              <a:t>આભાર</a:t>
            </a:r>
            <a:endParaRPr lang="en-US" dirty="0"/>
          </a:p>
          <a:p>
            <a:r>
              <a:rPr lang="x-none" dirty="0" err="1"/>
              <a:t>آپ</a:t>
            </a:r>
            <a:r>
              <a:rPr lang="x-none" dirty="0"/>
              <a:t> </a:t>
            </a:r>
            <a:r>
              <a:rPr lang="x-none" dirty="0" err="1"/>
              <a:t>کا</a:t>
            </a:r>
            <a:r>
              <a:rPr lang="x-none" dirty="0"/>
              <a:t> </a:t>
            </a:r>
            <a:r>
              <a:rPr lang="x-none" dirty="0" err="1"/>
              <a:t>شکریہ</a:t>
            </a:r>
            <a:endParaRPr lang="x-none" dirty="0"/>
          </a:p>
          <a:p>
            <a:r>
              <a:rPr lang="ml-IN" dirty="0" smtClean="0"/>
              <a:t>നന്ദി</a:t>
            </a:r>
            <a:endParaRPr lang="en-US" dirty="0" smtClean="0"/>
          </a:p>
          <a:p>
            <a:r>
              <a:rPr lang="kn-IN" dirty="0" err="1"/>
              <a:t>ಧನ್ಯವಾದಗಳು</a:t>
            </a:r>
            <a:r>
              <a:rPr lang="x-none" dirty="0"/>
              <a:t/>
            </a:r>
            <a:br>
              <a:rPr lang="x-none" dirty="0"/>
            </a:br>
            <a:r>
              <a:rPr lang="te-IN" dirty="0" smtClean="0"/>
              <a:t>ధన్యవాదాలు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 rot="19330610">
            <a:off x="6921654" y="5525901"/>
            <a:ext cx="1377950" cy="461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Thank you!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 8 different cleaning systems on real world datasets and measured</a:t>
            </a:r>
          </a:p>
          <a:p>
            <a:pPr lvl="1"/>
            <a:r>
              <a:rPr lang="en-US" dirty="0" smtClean="0"/>
              <a:t>effectivity of each single system</a:t>
            </a:r>
          </a:p>
          <a:p>
            <a:pPr lvl="1"/>
            <a:r>
              <a:rPr lang="en-US" dirty="0" smtClean="0"/>
              <a:t>combined effectivity</a:t>
            </a:r>
          </a:p>
          <a:p>
            <a:pPr lvl="1"/>
            <a:r>
              <a:rPr lang="en-US" dirty="0" smtClean="0"/>
              <a:t>upper-bound recall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Analyzed impact of Enrichment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Tried out domain specific cleaning 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Literature: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Hellerstein</a:t>
            </a:r>
            <a:r>
              <a:rPr lang="en-US" dirty="0" smtClean="0"/>
              <a:t> 2008, </a:t>
            </a:r>
            <a:r>
              <a:rPr lang="en-US" dirty="0" err="1" smtClean="0"/>
              <a:t>Ilyas&amp;Chu</a:t>
            </a:r>
            <a:r>
              <a:rPr lang="en-US" dirty="0" smtClean="0"/>
              <a:t> 2015,Kim et al. 2003, </a:t>
            </a:r>
            <a:r>
              <a:rPr lang="en-US" dirty="0" err="1" smtClean="0"/>
              <a:t>Rahm&amp;Do</a:t>
            </a:r>
            <a:r>
              <a:rPr lang="en-US" dirty="0"/>
              <a:t> </a:t>
            </a:r>
            <a:r>
              <a:rPr lang="en-US" dirty="0" smtClean="0"/>
              <a:t>2000]</a:t>
            </a:r>
          </a:p>
          <a:p>
            <a:pPr lvl="1"/>
            <a:r>
              <a:rPr lang="en-US" dirty="0" smtClean="0"/>
              <a:t>General types: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98036" y="3472959"/>
            <a:ext cx="5798634" cy="2425765"/>
            <a:chOff x="998036" y="3472959"/>
            <a:chExt cx="5798634" cy="2425765"/>
          </a:xfrm>
        </p:grpSpPr>
        <p:sp>
          <p:nvSpPr>
            <p:cNvPr id="4" name="Rectangle 3"/>
            <p:cNvSpPr/>
            <p:nvPr/>
          </p:nvSpPr>
          <p:spPr>
            <a:xfrm>
              <a:off x="1968192" y="3477786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/>
                <a:t>Quantitative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68192" y="4762557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/>
                <a:t>Qualitative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7509" y="3472959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/>
                <a:t>Outliers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509" y="4762557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/>
                <a:t>Duplicates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67509" y="5430372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Constraint </a:t>
              </a:r>
              <a:r>
                <a:rPr lang="en-US" sz="1600" dirty="0"/>
                <a:t>violations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67509" y="4094742"/>
              <a:ext cx="1929161" cy="4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/>
                <a:t>Pattern violations</a:t>
              </a:r>
              <a:endParaRPr lang="en-US" sz="1600" dirty="0"/>
            </a:p>
          </p:txBody>
        </p:sp>
        <p:cxnSp>
          <p:nvCxnSpPr>
            <p:cNvPr id="12" name="Straight Arrow Connector 11"/>
            <p:cNvCxnSpPr>
              <a:endCxn id="7" idx="1"/>
            </p:cNvCxnSpPr>
            <p:nvPr/>
          </p:nvCxnSpPr>
          <p:spPr>
            <a:xfrm>
              <a:off x="3897353" y="3707136"/>
              <a:ext cx="970157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1"/>
            </p:cNvCxnSpPr>
            <p:nvPr/>
          </p:nvCxnSpPr>
          <p:spPr>
            <a:xfrm>
              <a:off x="3897353" y="4994354"/>
              <a:ext cx="970157" cy="238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flipV="1">
              <a:off x="998036" y="3713434"/>
              <a:ext cx="970157" cy="667814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5" idx="3"/>
              <a:endCxn id="9" idx="1"/>
            </p:cNvCxnSpPr>
            <p:nvPr/>
          </p:nvCxnSpPr>
          <p:spPr>
            <a:xfrm>
              <a:off x="3897353" y="4996735"/>
              <a:ext cx="970157" cy="667814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>
              <a:off x="998036" y="4378048"/>
              <a:ext cx="970157" cy="667814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5" idx="3"/>
              <a:endCxn id="10" idx="1"/>
            </p:cNvCxnSpPr>
            <p:nvPr/>
          </p:nvCxnSpPr>
          <p:spPr>
            <a:xfrm flipV="1">
              <a:off x="3897353" y="4328920"/>
              <a:ext cx="970157" cy="667814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Rule-based detection algorithms</a:t>
            </a:r>
          </a:p>
          <a:p>
            <a:pPr lvl="1"/>
            <a:r>
              <a:rPr lang="en-US" dirty="0" smtClean="0"/>
              <a:t>Detecting violation of constraints, such as </a:t>
            </a:r>
            <a:r>
              <a:rPr lang="en-US" dirty="0"/>
              <a:t>f</a:t>
            </a:r>
            <a:r>
              <a:rPr lang="en-US" dirty="0" smtClean="0"/>
              <a:t>unctional dependencies</a:t>
            </a:r>
          </a:p>
          <a:p>
            <a:r>
              <a:rPr lang="en-US" dirty="0" smtClean="0"/>
              <a:t>Pattern verification and enforcement tools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yntactical patterns, such as date formatting</a:t>
            </a:r>
          </a:p>
          <a:p>
            <a:pPr lvl="1"/>
            <a:r>
              <a:rPr lang="en-US" dirty="0" smtClean="0"/>
              <a:t>Semantical patterns, such as location names</a:t>
            </a:r>
          </a:p>
          <a:p>
            <a:r>
              <a:rPr lang="en-US" dirty="0" smtClean="0"/>
              <a:t>Quantitative algorithms</a:t>
            </a:r>
          </a:p>
          <a:p>
            <a:pPr lvl="1"/>
            <a:r>
              <a:rPr lang="en-US" dirty="0" smtClean="0"/>
              <a:t>Statistical outliers</a:t>
            </a:r>
          </a:p>
          <a:p>
            <a:r>
              <a:rPr lang="en-US" dirty="0" smtClean="0"/>
              <a:t>Deduplication</a:t>
            </a:r>
          </a:p>
          <a:p>
            <a:pPr lvl="1"/>
            <a:r>
              <a:rPr lang="en-US" dirty="0" smtClean="0"/>
              <a:t>Discovering conflicting attribute values in duplicates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Premise:</a:t>
            </a:r>
          </a:p>
          <a:p>
            <a:pPr lvl="1"/>
            <a:r>
              <a:rPr lang="en-US" dirty="0" smtClean="0"/>
              <a:t>Tool is State-of-the-Art</a:t>
            </a:r>
          </a:p>
          <a:p>
            <a:pPr lvl="1"/>
            <a:r>
              <a:rPr lang="en-US" dirty="0" smtClean="0"/>
              <a:t>Tool is sufficiently general</a:t>
            </a:r>
          </a:p>
          <a:p>
            <a:pPr lvl="1"/>
            <a:r>
              <a:rPr lang="en-US" dirty="0" smtClean="0"/>
              <a:t>Tool is available</a:t>
            </a:r>
          </a:p>
          <a:p>
            <a:pPr lvl="1"/>
            <a:r>
              <a:rPr lang="en-US" dirty="0" smtClean="0"/>
              <a:t>Tool covers at least one of the leaf error types: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252" y="4123796"/>
            <a:ext cx="6261379" cy="20531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 VPF</a:t>
            </a:r>
          </a:p>
          <a:p>
            <a:pPr lvl="1"/>
            <a:r>
              <a:rPr lang="en-US" dirty="0" smtClean="0"/>
              <a:t>Procurement dataset containing information about suppliers (companies and individuals)</a:t>
            </a:r>
          </a:p>
          <a:p>
            <a:pPr lvl="1"/>
            <a:r>
              <a:rPr lang="en-US" dirty="0" smtClean="0"/>
              <a:t>Contains names, contact data, and business flags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Merck</a:t>
            </a:r>
          </a:p>
          <a:p>
            <a:pPr lvl="1"/>
            <a:r>
              <a:rPr lang="en-US" dirty="0" smtClean="0"/>
              <a:t>List of IT-services and software</a:t>
            </a:r>
          </a:p>
          <a:p>
            <a:pPr lvl="1"/>
            <a:r>
              <a:rPr lang="en-US" dirty="0" smtClean="0"/>
              <a:t>Attributes include location, number of end users, business flags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Animal</a:t>
            </a:r>
          </a:p>
          <a:p>
            <a:pPr lvl="1"/>
            <a:r>
              <a:rPr lang="en-US" dirty="0" smtClean="0"/>
              <a:t>Information about random capture of animals, </a:t>
            </a:r>
          </a:p>
          <a:p>
            <a:pPr lvl="1"/>
            <a:r>
              <a:rPr lang="en-US" dirty="0" smtClean="0"/>
              <a:t>Attributes include tags, sex, weight,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Rayyan</a:t>
            </a:r>
            <a:r>
              <a:rPr lang="en-US" dirty="0" smtClean="0"/>
              <a:t> </a:t>
            </a:r>
            <a:r>
              <a:rPr lang="en-US" dirty="0"/>
              <a:t>Bib</a:t>
            </a:r>
          </a:p>
          <a:p>
            <a:pPr lvl="1"/>
            <a:r>
              <a:rPr lang="en-US" dirty="0"/>
              <a:t>Literature references collected from various sources</a:t>
            </a:r>
          </a:p>
          <a:p>
            <a:pPr lvl="1"/>
            <a:r>
              <a:rPr lang="en-US" dirty="0"/>
              <a:t>Attributes include author names, publication titles, ISSN, etc.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BlackOak</a:t>
            </a:r>
            <a:endParaRPr lang="en-US" dirty="0"/>
          </a:p>
          <a:p>
            <a:pPr lvl="1"/>
            <a:r>
              <a:rPr lang="en-US" dirty="0"/>
              <a:t>Address dataset that have been synthetically dirtied</a:t>
            </a:r>
          </a:p>
          <a:p>
            <a:pPr lvl="1"/>
            <a:r>
              <a:rPr lang="en-US" dirty="0"/>
              <a:t>Contains names, addresses, birthdate,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Detecting Data Errors: Where are we and what needs to be done?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Data Sets continued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11500"/>
              </p:ext>
            </p:extLst>
          </p:nvPr>
        </p:nvGraphicFramePr>
        <p:xfrm>
          <a:off x="1129876" y="1913679"/>
          <a:ext cx="65722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rows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 truth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 VPF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13k</a:t>
                      </a:r>
                      <a:r>
                        <a:rPr lang="en-US" baseline="0" dirty="0" smtClean="0"/>
                        <a:t> (partial)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Rayyan</a:t>
                      </a:r>
                      <a:r>
                        <a:rPr lang="en-US" dirty="0" smtClean="0"/>
                        <a:t> 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 (partial)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BlackOak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027" y="4385873"/>
            <a:ext cx="4381500" cy="18216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436562" cy="365125"/>
          </a:xfrm>
        </p:spPr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have the same knowledge as the data owners about the data:</a:t>
                </a:r>
              </a:p>
              <a:p>
                <a:pPr lvl="1"/>
                <a:r>
                  <a:rPr lang="en-US" dirty="0" smtClean="0"/>
                  <a:t>Quality constraints, business rules</a:t>
                </a:r>
              </a:p>
              <a:p>
                <a:r>
                  <a:rPr lang="en-US" dirty="0" smtClean="0"/>
                  <a:t>Best effort in using all capabilities of the tools</a:t>
                </a:r>
              </a:p>
              <a:p>
                <a:pPr lvl="1"/>
                <a:r>
                  <a:rPr lang="en-US" dirty="0" smtClean="0"/>
                  <a:t>However: No heroics, i.e., </a:t>
                </a:r>
                <a:r>
                  <a:rPr lang="en-US" dirty="0"/>
                  <a:t>e</a:t>
                </a:r>
                <a:r>
                  <a:rPr lang="en-US" dirty="0" smtClean="0"/>
                  <a:t>mbedding custom java code within a tool</a:t>
                </a:r>
              </a:p>
              <a:p>
                <a:r>
                  <a:rPr lang="en-US" dirty="0" smtClean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𝑐𝑜𝑟𝑟𝑒𝑐𝑡𝑙𝑦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𝑑𝑒𝑡𝑒𝑐𝑡𝑒𝑑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𝑒𝑟𝑟𝑜𝑟𝑠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𝑚𝑎𝑟𝑘𝑒𝑑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𝑒𝑟𝑟𝑜𝑟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𝑐𝑜𝑟𝑟𝑒𝑐𝑡𝑙𝑦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𝑑𝑒𝑡𝑒𝑐𝑡𝑒𝑑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𝑒𝑟𝑟𝑜𝑟𝑠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𝑒𝑥𝑖𝑠𝑡𝑖𝑛𝑔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𝑒𝑟𝑟𝑜𝑟𝑠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F-Measure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𝑅𝑒𝑐𝑎𝑙𝑙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Detecting Data Errors: Where are we and what needs to be done?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97B-FC80-B649-87D9-3D5CC5B5D5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3744</TotalTime>
  <Words>1897</Words>
  <Application>Microsoft Macintosh PowerPoint</Application>
  <PresentationFormat>On-screen Show (4:3)</PresentationFormat>
  <Paragraphs>680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Calibri Light</vt:lpstr>
      <vt:lpstr>Cambria Math</vt:lpstr>
      <vt:lpstr>Gautami</vt:lpstr>
      <vt:lpstr>Kartika</vt:lpstr>
      <vt:lpstr>Shruti</vt:lpstr>
      <vt:lpstr>Tunga</vt:lpstr>
      <vt:lpstr>Vrinda</vt:lpstr>
      <vt:lpstr>Arial</vt:lpstr>
      <vt:lpstr>Office Theme</vt:lpstr>
      <vt:lpstr>Detecting Data Errors: Where are we and what needs to be done?</vt:lpstr>
      <vt:lpstr>Motivation</vt:lpstr>
      <vt:lpstr>What we did</vt:lpstr>
      <vt:lpstr>Error Types</vt:lpstr>
      <vt:lpstr>Error Detection Strategies</vt:lpstr>
      <vt:lpstr>Tool Selection</vt:lpstr>
      <vt:lpstr>5 Data Sets</vt:lpstr>
      <vt:lpstr>5 Data Sets continued</vt:lpstr>
      <vt:lpstr>Evaluation Methodology</vt:lpstr>
      <vt:lpstr>Single Tool Performance: MIT</vt:lpstr>
      <vt:lpstr>Single Tool Performance: Merck</vt:lpstr>
      <vt:lpstr>Single Tool Performance: Animal</vt:lpstr>
      <vt:lpstr>Single Tool Performance: Rayyan</vt:lpstr>
      <vt:lpstr>Single Tool Performance: BlackOak</vt:lpstr>
      <vt:lpstr>Single Tool Performance</vt:lpstr>
      <vt:lpstr>Combined Tool Performance</vt:lpstr>
      <vt:lpstr>Ordering-based approach</vt:lpstr>
      <vt:lpstr>Maximum possible recall</vt:lpstr>
      <vt:lpstr>Enrichment  and Domain-specific tools</vt:lpstr>
      <vt:lpstr>Conclusions</vt:lpstr>
      <vt:lpstr>Future Directions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43</cp:revision>
  <dcterms:created xsi:type="dcterms:W3CDTF">2016-08-27T16:01:19Z</dcterms:created>
  <dcterms:modified xsi:type="dcterms:W3CDTF">2016-08-30T14:23:55Z</dcterms:modified>
</cp:coreProperties>
</file>