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0" r:id="rId4"/>
    <p:sldId id="261" r:id="rId5"/>
    <p:sldId id="262" r:id="rId6"/>
    <p:sldId id="263" r:id="rId7"/>
    <p:sldId id="284" r:id="rId8"/>
    <p:sldId id="264" r:id="rId9"/>
    <p:sldId id="285" r:id="rId10"/>
    <p:sldId id="267" r:id="rId11"/>
    <p:sldId id="268" r:id="rId12"/>
    <p:sldId id="286" r:id="rId13"/>
    <p:sldId id="291" r:id="rId14"/>
    <p:sldId id="270" r:id="rId15"/>
    <p:sldId id="271" r:id="rId16"/>
    <p:sldId id="288" r:id="rId17"/>
    <p:sldId id="289" r:id="rId18"/>
    <p:sldId id="29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66" autoAdjust="0"/>
    <p:restoredTop sz="75850" autoAdjust="0"/>
  </p:normalViewPr>
  <p:slideViewPr>
    <p:cSldViewPr>
      <p:cViewPr varScale="1">
        <p:scale>
          <a:sx n="95" d="100"/>
          <a:sy n="95" d="100"/>
        </p:scale>
        <p:origin x="2048" y="184"/>
      </p:cViewPr>
      <p:guideLst>
        <p:guide orient="horz" pos="22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3897-9301-4BE3-BDD9-D14DDB05DA2E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5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5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5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C5863-56BA-4AA6-9046-DC88B285A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20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15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7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23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7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6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85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754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319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31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86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271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48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374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212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752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663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90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30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2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39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63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88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99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05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2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87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2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59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48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38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4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4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9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3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9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59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标题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04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0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0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1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12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1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19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20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2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3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8" name="内容占位符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49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5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5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标题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7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38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3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74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副标题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7488832" cy="3672408"/>
          </a:xfrm>
        </p:spPr>
        <p:txBody>
          <a:bodyPr>
            <a:norm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</a:rPr>
              <a:t>Dong Deng, Guoliang Li, He Wen, H. V. Jagadish</a:t>
            </a:r>
            <a:r>
              <a:rPr lang="en-US" altLang="zh-CN" sz="2800" dirty="0">
                <a:solidFill>
                  <a:schemeClr val="tx1"/>
                </a:solidFill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</a:rPr>
              <a:t>Jianhua</a:t>
            </a:r>
            <a:r>
              <a:rPr lang="en-US" altLang="zh-CN" sz="2800" dirty="0">
                <a:solidFill>
                  <a:schemeClr val="tx1"/>
                </a:solidFill>
              </a:rPr>
              <a:t> Feng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DCST, Tsinghua University       EECS, University of Michigan</a:t>
            </a: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5194196"/>
            <a:ext cx="1639570" cy="16332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87" name="标题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2403698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META: An Efficient Matching-Based Method for Error-Tolerant Autocompletion</a:t>
            </a:r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384"/>
            <a:ext cx="9144000" cy="1060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5107995"/>
            <a:ext cx="1735757" cy="1705381"/>
          </a:xfrm>
          <a:prstGeom prst="rect">
            <a:avLst/>
          </a:prstGeom>
        </p:spPr>
      </p:pic>
    </p:spTree>
  </p:cSld>
  <p:clrMapOvr>
    <a:masterClrMapping/>
  </p:clrMapOvr>
  <p:transition spd="slow" advTm="661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Contributions</a:t>
            </a:r>
            <a:endParaRPr lang="x-none" altLang="en-US" dirty="0">
              <a:latin typeface="Arial" charset="0"/>
            </a:endParaRPr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457200" y="1630045"/>
            <a:ext cx="8229600" cy="449770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Matching-based Framework</a:t>
            </a:r>
            <a:endParaRPr lang="x-none" altLang="en-US" dirty="0">
              <a:latin typeface="Arial" charset="0"/>
              <a:sym typeface="+mn-ea"/>
            </a:endParaRPr>
          </a:p>
          <a:p>
            <a:pPr marL="0" indent="0">
              <a:buNone/>
            </a:pPr>
            <a:endParaRPr lang="x-none" altLang="en-US" dirty="0">
              <a:latin typeface="Arial" charset="0"/>
            </a:endParaRPr>
          </a:p>
          <a:p>
            <a:r>
              <a:rPr lang="x-none" altLang="en-US" dirty="0">
                <a:latin typeface="Arial" charset="0"/>
              </a:rPr>
              <a:t>Reduce redundant computations between consecutive keystrokes</a:t>
            </a:r>
          </a:p>
          <a:p>
            <a:endParaRPr lang="en-US" altLang="en-US" dirty="0">
              <a:latin typeface="Arial" charset="0"/>
            </a:endParaRPr>
          </a:p>
          <a:p>
            <a:r>
              <a:rPr lang="x-none" altLang="en-US" dirty="0">
                <a:latin typeface="Arial" charset="0"/>
              </a:rPr>
              <a:t>Support top-k queries</a:t>
            </a:r>
          </a:p>
          <a:p>
            <a:pPr marL="0" indent="0">
              <a:buNone/>
            </a:pPr>
            <a:r>
              <a:rPr lang="x-none" altLang="en-US" dirty="0">
                <a:latin typeface="Arial" charset="0"/>
              </a:rPr>
              <a:t> </a:t>
            </a:r>
          </a:p>
          <a:p>
            <a:pPr marL="0" indent="0">
              <a:buNone/>
            </a:pPr>
            <a:endParaRPr lang="x-none" altLang="en-US" dirty="0">
              <a:latin typeface="Arial" charset="0"/>
            </a:endParaRPr>
          </a:p>
          <a:p>
            <a:pPr marL="0" indent="0">
              <a:buNone/>
            </a:pPr>
            <a:endParaRPr lang="x-none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676656"/>
            <a:ext cx="3676015" cy="2828290"/>
          </a:xfrm>
          <a:prstGeom prst="rect">
            <a:avLst/>
          </a:prstGeom>
        </p:spPr>
      </p:pic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altLang="en-US" dirty="0">
                <a:latin typeface="Arial" charset="0"/>
              </a:rPr>
              <a:t>Edit Distance Calculation</a:t>
            </a: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0" y="1600835"/>
            <a:ext cx="9144000" cy="1784985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if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x-none" altLang="en-US" sz="2800" i="1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en-US" sz="2800" i="1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x-none" altLang="en-US" sz="2800" i="1" baseline="-25000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800" dirty="0"/>
              <a:t> is the last matching in the optimal transformation, then</a:t>
            </a:r>
            <a:endParaRPr lang="en-US" sz="2400" dirty="0"/>
          </a:p>
          <a:p>
            <a:pPr marL="0" indent="0">
              <a:buNone/>
            </a:pPr>
            <a:r>
              <a:rPr lang="en-US" altLang="en-US" sz="2400" i="1" dirty="0">
                <a:latin typeface="Arial" charset="0"/>
              </a:rPr>
              <a:t>          </a:t>
            </a:r>
            <a:r>
              <a:rPr lang="x-none" altLang="en-US" sz="2800" dirty="0">
                <a:latin typeface="Times New Roman" charset="0"/>
                <a:ea typeface="Times New Roman" charset="0"/>
                <a:cs typeface="Times New Roman" charset="0"/>
              </a:rPr>
              <a:t>ED(q, s)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ED(q[1..i], s[1..j])</a:t>
            </a: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max</a:t>
            </a:r>
            <a:r>
              <a:rPr lang="x-none" alt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(|q|-</a:t>
            </a:r>
            <a:r>
              <a:rPr lang="en-US" alt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i, |s|-j</a:t>
            </a:r>
            <a:r>
              <a:rPr lang="x-none" alt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x-none" altLang="en-US" sz="24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en-US" sz="2400" i="1" dirty="0">
                <a:solidFill>
                  <a:schemeClr val="tx1"/>
                </a:solidFill>
                <a:latin typeface="Arial" charset="0"/>
              </a:rPr>
              <a:t>	</a:t>
            </a:r>
            <a:endParaRPr lang="x-none" altLang="en-US" sz="24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48638" name="Content Placeholder 2"/>
          <p:cNvSpPr>
            <a:spLocks noGrp="1"/>
          </p:cNvSpPr>
          <p:nvPr/>
        </p:nvSpPr>
        <p:spPr>
          <a:xfrm>
            <a:off x="0" y="551723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alt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Enumerate every matching </a:t>
            </a:r>
            <a:r>
              <a:rPr lang="x-none" altLang="en-US" sz="28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x-none" altLang="en-US" sz="2800" i="1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en-US" sz="2800" i="1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28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x-none" altLang="en-US" sz="2800" i="1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</a:t>
            </a:r>
          </a:p>
          <a:p>
            <a:pPr marL="0" indent="0">
              <a:buNone/>
            </a:pP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dirty="0">
                <a:latin typeface="Times New Roman" charset="0"/>
                <a:ea typeface="Times New Roman" charset="0"/>
                <a:cs typeface="Times New Roman" charset="0"/>
              </a:rPr>
              <a:t>ED(q, s)=</a:t>
            </a:r>
            <a:r>
              <a:rPr lang="en-US" altLang="en-US" sz="3600" i="1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min( </a:t>
            </a:r>
            <a:r>
              <a:rPr lang="x-none" altLang="en-US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ED(q[1..i], s[1..j])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max</a:t>
            </a:r>
            <a:r>
              <a:rPr lang="x-none" alt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(|q|-</a:t>
            </a:r>
            <a:r>
              <a:rPr lang="en-US" alt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, |s|-j</a:t>
            </a:r>
            <a:r>
              <a:rPr lang="x-none" alt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600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x-none" altLang="en-US" sz="2800" dirty="0">
              <a:solidFill>
                <a:srgbClr val="00B0F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Prefix </a:t>
            </a:r>
            <a:r>
              <a:rPr lang="x-none" altLang="en-US" dirty="0">
                <a:latin typeface="Arial" charset="0"/>
              </a:rPr>
              <a:t>Edit Distance Calculation</a:t>
            </a: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0" y="1600835"/>
            <a:ext cx="9144000" cy="1784985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if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x-none" altLang="en-US" sz="2800" i="1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en-US" sz="2800" i="1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x-none" altLang="en-US" sz="2800" i="1" baseline="-25000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800" dirty="0"/>
              <a:t> is the last matching in the optimal transformation, then</a:t>
            </a:r>
            <a:endParaRPr lang="en-US" sz="2400" dirty="0"/>
          </a:p>
          <a:p>
            <a:pPr marL="0" indent="0">
              <a:buNone/>
            </a:pPr>
            <a:r>
              <a:rPr lang="en-US" altLang="en-US" sz="2400" i="1" dirty="0">
                <a:latin typeface="Arial" charset="0"/>
              </a:rPr>
              <a:t>                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PE</a:t>
            </a:r>
            <a:r>
              <a:rPr lang="x-none" altLang="en-US" sz="2800" dirty="0">
                <a:latin typeface="Times New Roman" charset="0"/>
                <a:ea typeface="Times New Roman" charset="0"/>
                <a:cs typeface="Times New Roman" charset="0"/>
              </a:rPr>
              <a:t>D(q, s)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ED(q[1..i], s[1..j])</a:t>
            </a: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(|</a:t>
            </a:r>
            <a:r>
              <a:rPr lang="x-none" alt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q|-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x-none" alt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x-none" altLang="en-US" sz="24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en-US" sz="2400" i="1" dirty="0">
                <a:solidFill>
                  <a:schemeClr val="tx1"/>
                </a:solidFill>
                <a:latin typeface="Arial" charset="0"/>
              </a:rPr>
              <a:t>	</a:t>
            </a:r>
            <a:endParaRPr lang="x-none" altLang="en-US" sz="24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48638" name="Content Placeholder 2"/>
          <p:cNvSpPr>
            <a:spLocks noGrp="1"/>
          </p:cNvSpPr>
          <p:nvPr/>
        </p:nvSpPr>
        <p:spPr>
          <a:xfrm>
            <a:off x="0" y="551723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alt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Enumerate every matching </a:t>
            </a:r>
            <a:r>
              <a:rPr lang="x-none" altLang="en-US" sz="28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x-none" altLang="en-US" sz="2800" i="1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en-US" sz="2800" i="1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28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sz="28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x-none" altLang="en-US" sz="2800" i="1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</a:t>
            </a:r>
          </a:p>
          <a:p>
            <a:pPr marL="0" indent="0">
              <a:buNone/>
            </a:pP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PE</a:t>
            </a:r>
            <a:r>
              <a:rPr lang="x-none" altLang="en-US" dirty="0">
                <a:latin typeface="Times New Roman" charset="0"/>
                <a:ea typeface="Times New Roman" charset="0"/>
                <a:cs typeface="Times New Roman" charset="0"/>
              </a:rPr>
              <a:t>D(q, s)=</a:t>
            </a:r>
            <a:r>
              <a:rPr lang="en-US" altLang="en-US" sz="3600" i="1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min( </a:t>
            </a:r>
            <a:r>
              <a:rPr lang="x-none" altLang="en-US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ED(q[1..i], s[1..j])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en-US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x-none" alt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(|q|-</a:t>
            </a:r>
            <a:r>
              <a:rPr lang="en-US" altLang="en-US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x-none" alt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600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x-none" altLang="en-US" sz="2800" dirty="0">
              <a:solidFill>
                <a:srgbClr val="00B0F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906460"/>
            <a:ext cx="3604007" cy="27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5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latin typeface="Arial" charset="0"/>
              </a:rPr>
              <a:t>Matching-based </a:t>
            </a:r>
            <a:r>
              <a:rPr lang="en-US" altLang="en-US" dirty="0">
                <a:latin typeface="Arial" charset="0"/>
              </a:rPr>
              <a:t>F</a:t>
            </a:r>
            <a:r>
              <a:rPr lang="x-none" altLang="en-US" dirty="0">
                <a:latin typeface="Arial" charset="0"/>
              </a:rPr>
              <a:t>ramework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7968" y="556581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Find new active nodes from existing ones by binary searching the matching nodes</a:t>
            </a:r>
          </a:p>
        </p:txBody>
      </p:sp>
      <p:sp>
        <p:nvSpPr>
          <p:cNvPr id="17" name="Text Box 7"/>
          <p:cNvSpPr txBox="1"/>
          <p:nvPr/>
        </p:nvSpPr>
        <p:spPr>
          <a:xfrm>
            <a:off x="999001" y="1417638"/>
            <a:ext cx="769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i="1" dirty="0">
                <a:latin typeface="Arial" charset="0"/>
                <a:cs typeface="思源黑体" charset="0"/>
              </a:rPr>
              <a:t>Active Nodes: matching nodes that can deduce results </a:t>
            </a:r>
            <a:endParaRPr lang="x-none" altLang="en-US" sz="2400" i="1" dirty="0">
              <a:latin typeface="Arial" charset="0"/>
              <a:cs typeface="思源黑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"/>
              <p:cNvSpPr txBox="1"/>
              <p:nvPr/>
            </p:nvSpPr>
            <p:spPr>
              <a:xfrm>
                <a:off x="1340916" y="2022421"/>
                <a:ext cx="6670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𝒏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𝒄𝒉𝒂𝒓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思源黑体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思源黑体" charset="0"/>
                                </a:rPr>
                                <m:t>𝒒</m:t>
                              </m:r>
                            </m:e>
                          </m:d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  &amp;&amp;  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𝑬𝑫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,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+(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𝝉</m:t>
                      </m:r>
                    </m:oMath>
                  </m:oMathPara>
                </a14:m>
                <a:endParaRPr lang="x-none" altLang="en-US" sz="2400" b="1" dirty="0">
                  <a:solidFill>
                    <a:srgbClr val="7030A0"/>
                  </a:solidFill>
                  <a:latin typeface="Arial" charset="0"/>
                  <a:cs typeface="思源黑体" charset="0"/>
                </a:endParaRPr>
              </a:p>
            </p:txBody>
          </p:sp>
        </mc:Choice>
        <mc:Fallback xmlns="">
          <p:sp>
            <p:nvSpPr>
              <p:cNvPr id="1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16" y="2022421"/>
                <a:ext cx="6670929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2667" b="-1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662877"/>
            <a:ext cx="55721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7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latin typeface="Arial" charset="0"/>
              </a:rPr>
              <a:t>Matching-based </a:t>
            </a:r>
            <a:r>
              <a:rPr lang="en-US" altLang="en-US" dirty="0">
                <a:latin typeface="Arial" charset="0"/>
              </a:rPr>
              <a:t>F</a:t>
            </a:r>
            <a:r>
              <a:rPr lang="x-none" altLang="en-US" dirty="0">
                <a:latin typeface="Arial" charset="0"/>
              </a:rPr>
              <a:t>ramework</a:t>
            </a:r>
          </a:p>
        </p:txBody>
      </p:sp>
      <p:sp>
        <p:nvSpPr>
          <p:cNvPr id="1048643" name="Content Placeholder 4"/>
          <p:cNvSpPr>
            <a:spLocks noGrp="1"/>
          </p:cNvSpPr>
          <p:nvPr>
            <p:ph idx="1"/>
          </p:nvPr>
        </p:nvSpPr>
        <p:spPr>
          <a:xfrm>
            <a:off x="457200" y="1600835"/>
            <a:ext cx="8229600" cy="4901565"/>
          </a:xfrm>
        </p:spPr>
        <p:txBody>
          <a:bodyPr>
            <a:normAutofit fontScale="96875"/>
          </a:bodyPr>
          <a:lstStyle/>
          <a:p>
            <a:endParaRPr lang="x-none" altLang="en-US" dirty="0">
              <a:latin typeface="Arial" charset="0"/>
            </a:endParaRPr>
          </a:p>
          <a:p>
            <a:endParaRPr lang="x-none" altLang="en-US" dirty="0">
              <a:latin typeface="Arial" charset="0"/>
            </a:endParaRPr>
          </a:p>
          <a:p>
            <a:endParaRPr lang="x-none" altLang="en-US" dirty="0">
              <a:latin typeface="Arial" charset="0"/>
            </a:endParaRPr>
          </a:p>
          <a:p>
            <a:endParaRPr lang="x-none" altLang="en-US" dirty="0">
              <a:latin typeface="Arial" charset="0"/>
            </a:endParaRPr>
          </a:p>
          <a:p>
            <a:endParaRPr lang="x-none" altLang="en-US" dirty="0">
              <a:latin typeface="Arial" charset="0"/>
            </a:endParaRPr>
          </a:p>
          <a:p>
            <a:endParaRPr lang="x-none" altLang="en-US" dirty="0">
              <a:latin typeface="Arial" charset="0"/>
            </a:endParaRPr>
          </a:p>
          <a:p>
            <a:endParaRPr lang="x-none" altLang="en-US" dirty="0">
              <a:latin typeface="Arial" charset="0"/>
            </a:endParaRPr>
          </a:p>
        </p:txBody>
      </p:sp>
      <p:pic>
        <p:nvPicPr>
          <p:cNvPr id="209716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878" y="2879993"/>
            <a:ext cx="5572125" cy="2724150"/>
          </a:xfrm>
          <a:prstGeom prst="rect">
            <a:avLst/>
          </a:prstGeom>
        </p:spPr>
      </p:pic>
      <p:sp>
        <p:nvSpPr>
          <p:cNvPr id="5" name="Text Box 7"/>
          <p:cNvSpPr txBox="1"/>
          <p:nvPr/>
        </p:nvSpPr>
        <p:spPr>
          <a:xfrm>
            <a:off x="1144510" y="1597313"/>
            <a:ext cx="769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i="1" dirty="0">
                <a:latin typeface="Arial" charset="0"/>
                <a:cs typeface="思源黑体" charset="0"/>
              </a:rPr>
              <a:t>Active Nodes</a:t>
            </a:r>
            <a:r>
              <a:rPr lang="en-US" altLang="en-US" sz="2400" i="1">
                <a:latin typeface="Arial" charset="0"/>
                <a:cs typeface="思源黑体" charset="0"/>
              </a:rPr>
              <a:t>: matching nodes </a:t>
            </a:r>
            <a:r>
              <a:rPr lang="en-US" altLang="en-US" sz="2400" i="1" dirty="0">
                <a:latin typeface="Arial" charset="0"/>
                <a:cs typeface="思源黑体" charset="0"/>
              </a:rPr>
              <a:t>that can deduce results </a:t>
            </a:r>
            <a:endParaRPr lang="x-none" altLang="en-US" sz="2400" i="1" dirty="0">
              <a:latin typeface="Arial" charset="0"/>
              <a:cs typeface="思源黑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/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𝒏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𝒄𝒉𝒂𝒓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思源黑体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思源黑体" charset="0"/>
                                </a:rPr>
                                <m:t>𝒒</m:t>
                              </m:r>
                            </m:e>
                          </m:d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  &amp;&amp;  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𝑬𝑫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,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+(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𝝉</m:t>
                      </m:r>
                    </m:oMath>
                  </m:oMathPara>
                </a14:m>
                <a:endParaRPr lang="x-none" altLang="en-US" sz="2400" b="1" dirty="0">
                  <a:solidFill>
                    <a:srgbClr val="7030A0"/>
                  </a:solidFill>
                  <a:latin typeface="Arial" charset="0"/>
                  <a:cs typeface="思源黑体" charset="0"/>
                </a:endParaRPr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0000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7"/>
          <p:cNvSpPr txBox="1"/>
          <p:nvPr/>
        </p:nvSpPr>
        <p:spPr>
          <a:xfrm>
            <a:off x="1329778" y="5785223"/>
            <a:ext cx="254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ial" charset="0"/>
                <a:cs typeface="思源黑体" charset="0"/>
              </a:rPr>
              <a:t>𝜏 </a:t>
            </a:r>
            <a:r>
              <a:rPr lang="x-none" altLang="en-US" sz="2400" dirty="0">
                <a:latin typeface="Arial" charset="0"/>
                <a:cs typeface="思源黑体" charset="0"/>
              </a:rPr>
              <a:t>=</a:t>
            </a:r>
            <a:r>
              <a:rPr lang="en-US" altLang="en-US" sz="2400" dirty="0">
                <a:latin typeface="Arial" charset="0"/>
                <a:cs typeface="思源黑体" charset="0"/>
              </a:rPr>
              <a:t> </a:t>
            </a:r>
            <a:r>
              <a:rPr lang="x-none" altLang="en-US" sz="2400" dirty="0">
                <a:latin typeface="Arial" charset="0"/>
                <a:cs typeface="思源黑体" charset="0"/>
              </a:rPr>
              <a:t>2 </a:t>
            </a:r>
            <a:r>
              <a:rPr lang="en-US" altLang="en-US" sz="2400" dirty="0">
                <a:latin typeface="Arial" charset="0"/>
                <a:cs typeface="思源黑体" charset="0"/>
              </a:rPr>
              <a:t>&amp; </a:t>
            </a:r>
            <a:r>
              <a:rPr lang="x-none" altLang="en-US" sz="2400" dirty="0">
                <a:latin typeface="Arial" charset="0"/>
                <a:cs typeface="思源黑体" charset="0"/>
              </a:rPr>
              <a:t>q=</a:t>
            </a:r>
            <a:r>
              <a:rPr lang="en-US" altLang="en-US" sz="2400" dirty="0">
                <a:latin typeface="Arial" charset="0"/>
                <a:cs typeface="思源黑体" charset="0"/>
              </a:rPr>
              <a:t> ‘’ </a:t>
            </a:r>
            <a:r>
              <a:rPr lang="en-US" altLang="en-US" sz="2400" dirty="0">
                <a:latin typeface="Arial" charset="0"/>
                <a:cs typeface="思源黑体" charset="0"/>
                <a:sym typeface="Wingdings"/>
              </a:rPr>
              <a:t></a:t>
            </a:r>
            <a:r>
              <a:rPr lang="x-none" altLang="en-US" sz="2400" dirty="0">
                <a:latin typeface="Arial" charset="0"/>
                <a:cs typeface="思源黑体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思源黑体" charset="0"/>
              </a:rPr>
              <a:t>n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  <a:cs typeface="思源黑体" charset="0"/>
              </a:rPr>
              <a:t>1</a:t>
            </a:r>
            <a:endParaRPr lang="x-none" altLang="en-US" sz="2400" dirty="0">
              <a:latin typeface="Arial" charset="0"/>
              <a:cs typeface="思源黑体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21890" y="2909193"/>
            <a:ext cx="226060" cy="231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79" y="3012534"/>
            <a:ext cx="5572125" cy="2792730"/>
          </a:xfrm>
          <a:prstGeom prst="rect">
            <a:avLst/>
          </a:prstGeom>
        </p:spPr>
      </p:pic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latin typeface="Arial" charset="0"/>
              </a:rPr>
              <a:t>Matching-based </a:t>
            </a:r>
            <a:r>
              <a:rPr lang="en-US" altLang="en-US" dirty="0">
                <a:latin typeface="Arial" charset="0"/>
              </a:rPr>
              <a:t>F</a:t>
            </a:r>
            <a:r>
              <a:rPr lang="x-none" altLang="en-US" dirty="0">
                <a:latin typeface="Arial" charset="0"/>
              </a:rPr>
              <a:t>ramework</a:t>
            </a:r>
          </a:p>
        </p:txBody>
      </p:sp>
      <p:sp>
        <p:nvSpPr>
          <p:cNvPr id="1048645" name="Oval 6"/>
          <p:cNvSpPr/>
          <p:nvPr/>
        </p:nvSpPr>
        <p:spPr>
          <a:xfrm>
            <a:off x="3618043" y="3364324"/>
            <a:ext cx="226060" cy="231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6" name="Text Box 7"/>
          <p:cNvSpPr txBox="1"/>
          <p:nvPr/>
        </p:nvSpPr>
        <p:spPr>
          <a:xfrm>
            <a:off x="1383284" y="5923204"/>
            <a:ext cx="2609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ial" charset="0"/>
                <a:cs typeface="思源黑体" charset="0"/>
              </a:rPr>
              <a:t>𝜏 </a:t>
            </a:r>
            <a:r>
              <a:rPr lang="x-none" altLang="en-US" sz="2400" dirty="0">
                <a:latin typeface="Arial" charset="0"/>
                <a:cs typeface="思源黑体" charset="0"/>
              </a:rPr>
              <a:t>=</a:t>
            </a:r>
            <a:r>
              <a:rPr lang="en-US" altLang="en-US" sz="2400" dirty="0">
                <a:latin typeface="Arial" charset="0"/>
                <a:cs typeface="思源黑体" charset="0"/>
              </a:rPr>
              <a:t> </a:t>
            </a:r>
            <a:r>
              <a:rPr lang="x-none" altLang="en-US" sz="2400" dirty="0">
                <a:latin typeface="Arial" charset="0"/>
                <a:cs typeface="思源黑体" charset="0"/>
              </a:rPr>
              <a:t>2 </a:t>
            </a:r>
            <a:r>
              <a:rPr lang="en-US" altLang="en-US" sz="2400" dirty="0">
                <a:latin typeface="Arial" charset="0"/>
                <a:cs typeface="思源黑体" charset="0"/>
              </a:rPr>
              <a:t>&amp; </a:t>
            </a:r>
            <a:r>
              <a:rPr lang="x-none" altLang="en-US" sz="2400" dirty="0">
                <a:latin typeface="Arial" charset="0"/>
                <a:cs typeface="思源黑体" charset="0"/>
              </a:rPr>
              <a:t>q=</a:t>
            </a:r>
            <a:r>
              <a:rPr lang="en-US" altLang="en-US" sz="2400" dirty="0">
                <a:latin typeface="Arial" charset="0"/>
                <a:cs typeface="思源黑体" charset="0"/>
              </a:rPr>
              <a:t>‘</a:t>
            </a:r>
            <a:r>
              <a:rPr lang="x-none" altLang="en-US" sz="2400" dirty="0">
                <a:latin typeface="Arial" charset="0"/>
                <a:cs typeface="思源黑体" charset="0"/>
              </a:rPr>
              <a:t>s</a:t>
            </a:r>
            <a:r>
              <a:rPr lang="en-US" altLang="en-US" sz="2400" dirty="0">
                <a:latin typeface="Arial" charset="0"/>
                <a:cs typeface="思源黑体" charset="0"/>
              </a:rPr>
              <a:t>’ </a:t>
            </a:r>
            <a:r>
              <a:rPr lang="en-US" altLang="en-US" sz="2400" dirty="0">
                <a:latin typeface="Arial" charset="0"/>
                <a:cs typeface="思源黑体" charset="0"/>
                <a:sym typeface="Wingdings"/>
              </a:rPr>
              <a:t></a:t>
            </a:r>
            <a:r>
              <a:rPr lang="x-none" altLang="en-US" sz="2400" dirty="0">
                <a:latin typeface="Arial" charset="0"/>
                <a:cs typeface="思源黑体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思源黑体" charset="0"/>
              </a:rPr>
              <a:t>n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  <a:cs typeface="思源黑体" charset="0"/>
              </a:rPr>
              <a:t>2</a:t>
            </a:r>
            <a:endParaRPr lang="x-none" altLang="en-US" sz="2400" i="1" baseline="-25000" dirty="0">
              <a:solidFill>
                <a:srgbClr val="7030A0"/>
              </a:solidFill>
              <a:latin typeface="Arial" charset="0"/>
              <a:cs typeface="思源黑体" charset="0"/>
            </a:endParaRPr>
          </a:p>
        </p:txBody>
      </p:sp>
      <p:sp>
        <p:nvSpPr>
          <p:cNvPr id="1048647" name="Oval 8"/>
          <p:cNvSpPr/>
          <p:nvPr/>
        </p:nvSpPr>
        <p:spPr>
          <a:xfrm>
            <a:off x="4910000" y="3036846"/>
            <a:ext cx="226060" cy="231775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144510" y="1597313"/>
            <a:ext cx="769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i="1" dirty="0">
                <a:latin typeface="Arial" charset="0"/>
                <a:cs typeface="思源黑体" charset="0"/>
              </a:rPr>
              <a:t>Active Nodes: matching nodes that can deduce results </a:t>
            </a:r>
            <a:endParaRPr lang="x-none" altLang="en-US" sz="2400" i="1" dirty="0">
              <a:latin typeface="Arial" charset="0"/>
              <a:cs typeface="思源黑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/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𝒏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𝒄𝒉𝒂𝒓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思源黑体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思源黑体" charset="0"/>
                                </a:rPr>
                                <m:t>𝒒</m:t>
                              </m:r>
                            </m:e>
                          </m:d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  &amp;&amp;  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𝑬𝑫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,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+(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𝝉</m:t>
                      </m:r>
                    </m:oMath>
                  </m:oMathPara>
                </a14:m>
                <a:endParaRPr lang="x-none" altLang="en-US" sz="2400" b="1" dirty="0">
                  <a:solidFill>
                    <a:srgbClr val="7030A0"/>
                  </a:solidFill>
                  <a:latin typeface="Arial" charset="0"/>
                  <a:cs typeface="思源黑体" charset="0"/>
                </a:endParaRP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0000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10" y="2916064"/>
            <a:ext cx="5572125" cy="2792730"/>
          </a:xfrm>
          <a:prstGeom prst="rect">
            <a:avLst/>
          </a:prstGeom>
        </p:spPr>
      </p:pic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>
                <a:latin typeface="Arial" charset="0"/>
              </a:rPr>
              <a:t>Matching-based framework</a:t>
            </a:r>
          </a:p>
        </p:txBody>
      </p:sp>
      <p:sp>
        <p:nvSpPr>
          <p:cNvPr id="1048645" name="Oval 6"/>
          <p:cNvSpPr/>
          <p:nvPr/>
        </p:nvSpPr>
        <p:spPr>
          <a:xfrm>
            <a:off x="3574774" y="3267854"/>
            <a:ext cx="226060" cy="231775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48646" name="Text Box 7"/>
          <p:cNvSpPr txBox="1"/>
          <p:nvPr/>
        </p:nvSpPr>
        <p:spPr>
          <a:xfrm>
            <a:off x="1329766" y="5829751"/>
            <a:ext cx="246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ial" charset="0"/>
                <a:cs typeface="思源黑体" charset="0"/>
              </a:rPr>
              <a:t>𝜏 </a:t>
            </a:r>
            <a:r>
              <a:rPr lang="x-none" altLang="en-US" sz="2400" dirty="0">
                <a:latin typeface="Arial" charset="0"/>
                <a:cs typeface="思源黑体" charset="0"/>
              </a:rPr>
              <a:t>=</a:t>
            </a:r>
            <a:r>
              <a:rPr lang="en-US" altLang="en-US" sz="2400" dirty="0">
                <a:latin typeface="Arial" charset="0"/>
                <a:cs typeface="思源黑体" charset="0"/>
              </a:rPr>
              <a:t> </a:t>
            </a:r>
            <a:r>
              <a:rPr lang="x-none" altLang="en-US" sz="2400" dirty="0">
                <a:latin typeface="Arial" charset="0"/>
                <a:cs typeface="思源黑体" charset="0"/>
              </a:rPr>
              <a:t>2 </a:t>
            </a:r>
            <a:r>
              <a:rPr lang="en-US" altLang="en-US" sz="2400" dirty="0">
                <a:latin typeface="Arial" charset="0"/>
                <a:cs typeface="思源黑体" charset="0"/>
              </a:rPr>
              <a:t>&amp; </a:t>
            </a:r>
            <a:r>
              <a:rPr lang="x-none" altLang="en-US" sz="2400" dirty="0">
                <a:latin typeface="Arial" charset="0"/>
                <a:cs typeface="思源黑体" charset="0"/>
              </a:rPr>
              <a:t>q='ss’</a:t>
            </a:r>
            <a:r>
              <a:rPr lang="en-US" altLang="en-US" sz="2400" dirty="0">
                <a:latin typeface="Arial" charset="0"/>
                <a:cs typeface="思源黑体" charset="0"/>
              </a:rPr>
              <a:t> </a:t>
            </a:r>
            <a:r>
              <a:rPr lang="en-US" altLang="en-US" sz="2400" dirty="0">
                <a:latin typeface="Arial" charset="0"/>
                <a:cs typeface="思源黑体" charset="0"/>
                <a:sym typeface="Wingdings"/>
              </a:rPr>
              <a:t></a:t>
            </a:r>
            <a:endParaRPr lang="x-none" altLang="en-US" sz="2400" baseline="-25000" dirty="0">
              <a:solidFill>
                <a:srgbClr val="FF0000"/>
              </a:solidFill>
              <a:latin typeface="Arial" charset="0"/>
              <a:cs typeface="思源黑体" charset="0"/>
            </a:endParaRPr>
          </a:p>
        </p:txBody>
      </p:sp>
      <p:sp>
        <p:nvSpPr>
          <p:cNvPr id="1048647" name="Oval 8"/>
          <p:cNvSpPr/>
          <p:nvPr/>
        </p:nvSpPr>
        <p:spPr>
          <a:xfrm>
            <a:off x="4866731" y="2940376"/>
            <a:ext cx="226060" cy="231775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44510" y="1597313"/>
            <a:ext cx="769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i="1" dirty="0">
                <a:latin typeface="Arial" charset="0"/>
                <a:cs typeface="思源黑体" charset="0"/>
              </a:rPr>
              <a:t>Active Nodes: matching nodes that can deduce results </a:t>
            </a:r>
            <a:endParaRPr lang="x-none" altLang="en-US" sz="2400" i="1" dirty="0">
              <a:latin typeface="Arial" charset="0"/>
              <a:cs typeface="思源黑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/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𝒏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𝒄𝒉𝒂𝒓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思源黑体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思源黑体" charset="0"/>
                                </a:rPr>
                                <m:t>𝒒</m:t>
                              </m:r>
                            </m:e>
                          </m:d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  &amp;&amp;  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𝑬𝑫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,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+(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𝝉</m:t>
                      </m:r>
                    </m:oMath>
                  </m:oMathPara>
                </a14:m>
                <a:endParaRPr lang="x-none" altLang="en-US" sz="2400" b="1" dirty="0">
                  <a:solidFill>
                    <a:srgbClr val="7030A0"/>
                  </a:solidFill>
                  <a:latin typeface="Arial" charset="0"/>
                  <a:cs typeface="思源黑体" charset="0"/>
                </a:endParaRP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0000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38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10" y="3060080"/>
            <a:ext cx="5572125" cy="2792730"/>
          </a:xfrm>
          <a:prstGeom prst="rect">
            <a:avLst/>
          </a:prstGeom>
        </p:spPr>
      </p:pic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latin typeface="Arial" charset="0"/>
              </a:rPr>
              <a:t>Matching-based </a:t>
            </a:r>
            <a:r>
              <a:rPr lang="en-US" altLang="en-US" dirty="0">
                <a:latin typeface="Arial" charset="0"/>
              </a:rPr>
              <a:t>F</a:t>
            </a:r>
            <a:r>
              <a:rPr lang="x-none" altLang="en-US" dirty="0">
                <a:latin typeface="Arial" charset="0"/>
              </a:rPr>
              <a:t>ramework</a:t>
            </a:r>
          </a:p>
        </p:txBody>
      </p:sp>
      <p:sp>
        <p:nvSpPr>
          <p:cNvPr id="1048645" name="Oval 6"/>
          <p:cNvSpPr/>
          <p:nvPr/>
        </p:nvSpPr>
        <p:spPr>
          <a:xfrm>
            <a:off x="3574774" y="3411870"/>
            <a:ext cx="226060" cy="231775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48647" name="Oval 8"/>
          <p:cNvSpPr/>
          <p:nvPr/>
        </p:nvSpPr>
        <p:spPr>
          <a:xfrm>
            <a:off x="4866731" y="3084392"/>
            <a:ext cx="226060" cy="231775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Oval 6"/>
          <p:cNvSpPr/>
          <p:nvPr/>
        </p:nvSpPr>
        <p:spPr>
          <a:xfrm>
            <a:off x="3583766" y="3856295"/>
            <a:ext cx="226060" cy="231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6"/>
          <p:cNvSpPr/>
          <p:nvPr/>
        </p:nvSpPr>
        <p:spPr>
          <a:xfrm>
            <a:off x="2021903" y="4710452"/>
            <a:ext cx="226060" cy="231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6"/>
          <p:cNvSpPr/>
          <p:nvPr/>
        </p:nvSpPr>
        <p:spPr>
          <a:xfrm>
            <a:off x="4529712" y="4686447"/>
            <a:ext cx="226060" cy="231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6"/>
          <p:cNvSpPr/>
          <p:nvPr/>
        </p:nvSpPr>
        <p:spPr>
          <a:xfrm>
            <a:off x="5438434" y="4294155"/>
            <a:ext cx="226060" cy="231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/>
          <p:cNvSpPr txBox="1"/>
          <p:nvPr/>
        </p:nvSpPr>
        <p:spPr>
          <a:xfrm>
            <a:off x="1144510" y="1597313"/>
            <a:ext cx="769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i="1" dirty="0">
                <a:latin typeface="Arial" charset="0"/>
                <a:cs typeface="思源黑体" charset="0"/>
              </a:rPr>
              <a:t>Active Nodes: matching nodes that can deduce results </a:t>
            </a:r>
            <a:endParaRPr lang="x-none" altLang="en-US" sz="2400" i="1" dirty="0">
              <a:latin typeface="Arial" charset="0"/>
              <a:cs typeface="思源黑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/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𝒏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𝒄𝒉𝒂𝒓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思源黑体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思源黑体" charset="0"/>
                                </a:rPr>
                                <m:t>𝒒</m:t>
                              </m:r>
                            </m:e>
                          </m:d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  &amp;&amp;  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𝑬𝑫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,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+(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𝝉</m:t>
                      </m:r>
                    </m:oMath>
                  </m:oMathPara>
                </a14:m>
                <a:endParaRPr lang="x-none" altLang="en-US" sz="2400" b="1" dirty="0">
                  <a:solidFill>
                    <a:srgbClr val="7030A0"/>
                  </a:solidFill>
                  <a:latin typeface="Arial" charset="0"/>
                  <a:cs typeface="思源黑体" charset="0"/>
                </a:endParaRP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0000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7"/>
          <p:cNvSpPr txBox="1"/>
          <p:nvPr/>
        </p:nvSpPr>
        <p:spPr>
          <a:xfrm>
            <a:off x="1329766" y="5829751"/>
            <a:ext cx="461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ial" charset="0"/>
                <a:cs typeface="思源黑体" charset="0"/>
              </a:rPr>
              <a:t>𝜏 </a:t>
            </a:r>
            <a:r>
              <a:rPr lang="x-none" altLang="en-US" sz="2400" dirty="0">
                <a:latin typeface="Arial" charset="0"/>
                <a:cs typeface="思源黑体" charset="0"/>
              </a:rPr>
              <a:t>=</a:t>
            </a:r>
            <a:r>
              <a:rPr lang="en-US" altLang="en-US" sz="2400" dirty="0">
                <a:latin typeface="Arial" charset="0"/>
                <a:cs typeface="思源黑体" charset="0"/>
              </a:rPr>
              <a:t> </a:t>
            </a:r>
            <a:r>
              <a:rPr lang="x-none" altLang="en-US" sz="2400" dirty="0">
                <a:latin typeface="Arial" charset="0"/>
                <a:cs typeface="思源黑体" charset="0"/>
              </a:rPr>
              <a:t>2 </a:t>
            </a:r>
            <a:r>
              <a:rPr lang="en-US" altLang="en-US" sz="2400" dirty="0">
                <a:latin typeface="Arial" charset="0"/>
                <a:cs typeface="思源黑体" charset="0"/>
              </a:rPr>
              <a:t>&amp; </a:t>
            </a:r>
            <a:r>
              <a:rPr lang="x-none" altLang="en-US" sz="2400" dirty="0">
                <a:latin typeface="Arial" charset="0"/>
                <a:cs typeface="思源黑体" charset="0"/>
              </a:rPr>
              <a:t>q='ss</a:t>
            </a:r>
            <a:r>
              <a:rPr lang="en-US" altLang="en-US" sz="2400" dirty="0">
                <a:latin typeface="Arial" charset="0"/>
                <a:cs typeface="思源黑体" charset="0"/>
              </a:rPr>
              <a:t>o</a:t>
            </a:r>
            <a:r>
              <a:rPr lang="x-none" altLang="en-US" sz="2400" dirty="0">
                <a:latin typeface="Arial" charset="0"/>
                <a:cs typeface="思源黑体" charset="0"/>
              </a:rPr>
              <a:t>’</a:t>
            </a:r>
            <a:r>
              <a:rPr lang="en-US" altLang="en-US" sz="2400" dirty="0">
                <a:latin typeface="Arial" charset="0"/>
                <a:cs typeface="思源黑体" charset="0"/>
              </a:rPr>
              <a:t> </a:t>
            </a:r>
            <a:r>
              <a:rPr lang="en-US" altLang="en-US" sz="2400" dirty="0">
                <a:latin typeface="Arial" charset="0"/>
                <a:cs typeface="思源黑体" charset="0"/>
                <a:sym typeface="Wingdings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n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, n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5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, n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11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, n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12</a:t>
            </a:r>
            <a:endParaRPr lang="x-none" altLang="en-US" sz="2400" baseline="-25000" dirty="0">
              <a:solidFill>
                <a:srgbClr val="FF0000"/>
              </a:solidFill>
              <a:latin typeface="Arial" charset="0"/>
              <a:cs typeface="思源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1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10" y="2924944"/>
            <a:ext cx="5572125" cy="2792730"/>
          </a:xfrm>
          <a:prstGeom prst="rect">
            <a:avLst/>
          </a:prstGeom>
        </p:spPr>
      </p:pic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latin typeface="Arial" charset="0"/>
              </a:rPr>
              <a:t>Matching-based </a:t>
            </a:r>
            <a:r>
              <a:rPr lang="en-US" altLang="en-US" dirty="0">
                <a:latin typeface="Arial" charset="0"/>
              </a:rPr>
              <a:t>F</a:t>
            </a:r>
            <a:r>
              <a:rPr lang="x-none" altLang="en-US" dirty="0">
                <a:latin typeface="Arial" charset="0"/>
              </a:rPr>
              <a:t>ramework</a:t>
            </a:r>
          </a:p>
        </p:txBody>
      </p:sp>
      <p:sp>
        <p:nvSpPr>
          <p:cNvPr id="1048645" name="Oval 6"/>
          <p:cNvSpPr/>
          <p:nvPr/>
        </p:nvSpPr>
        <p:spPr>
          <a:xfrm>
            <a:off x="3574774" y="3276734"/>
            <a:ext cx="226060" cy="231775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48646" name="Text Box 7"/>
          <p:cNvSpPr txBox="1"/>
          <p:nvPr/>
        </p:nvSpPr>
        <p:spPr>
          <a:xfrm>
            <a:off x="1329766" y="5838631"/>
            <a:ext cx="3222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ial" charset="0"/>
                <a:cs typeface="思源黑体" charset="0"/>
              </a:rPr>
              <a:t>𝜏 </a:t>
            </a:r>
            <a:r>
              <a:rPr lang="x-none" altLang="en-US" sz="2400" dirty="0">
                <a:latin typeface="Arial" charset="0"/>
                <a:cs typeface="思源黑体" charset="0"/>
              </a:rPr>
              <a:t>=</a:t>
            </a:r>
            <a:r>
              <a:rPr lang="en-US" altLang="en-US" sz="2400" dirty="0">
                <a:latin typeface="Arial" charset="0"/>
                <a:cs typeface="思源黑体" charset="0"/>
              </a:rPr>
              <a:t> </a:t>
            </a:r>
            <a:r>
              <a:rPr lang="x-none" altLang="en-US" sz="2400" dirty="0">
                <a:latin typeface="Arial" charset="0"/>
                <a:cs typeface="思源黑体" charset="0"/>
              </a:rPr>
              <a:t>2 </a:t>
            </a:r>
            <a:r>
              <a:rPr lang="en-US" altLang="en-US" sz="2400" dirty="0">
                <a:latin typeface="Arial" charset="0"/>
                <a:cs typeface="思源黑体" charset="0"/>
              </a:rPr>
              <a:t>&amp; </a:t>
            </a:r>
            <a:r>
              <a:rPr lang="x-none" altLang="en-US" sz="2400" dirty="0">
                <a:latin typeface="Arial" charset="0"/>
                <a:cs typeface="思源黑体" charset="0"/>
              </a:rPr>
              <a:t>q='ss</a:t>
            </a:r>
            <a:r>
              <a:rPr lang="en-US" altLang="en-US" sz="2400" dirty="0" err="1">
                <a:latin typeface="Arial" charset="0"/>
                <a:cs typeface="思源黑体" charset="0"/>
              </a:rPr>
              <a:t>ol</a:t>
            </a:r>
            <a:r>
              <a:rPr lang="x-none" altLang="en-US" sz="2400" dirty="0">
                <a:latin typeface="Arial" charset="0"/>
                <a:cs typeface="思源黑体" charset="0"/>
              </a:rPr>
              <a:t>’</a:t>
            </a:r>
            <a:r>
              <a:rPr lang="en-US" altLang="en-US" sz="2400" dirty="0">
                <a:latin typeface="Arial" charset="0"/>
                <a:cs typeface="思源黑体" charset="0"/>
              </a:rPr>
              <a:t>  </a:t>
            </a:r>
            <a:r>
              <a:rPr lang="en-US" altLang="en-US" sz="2400" dirty="0">
                <a:latin typeface="Arial" charset="0"/>
                <a:cs typeface="思源黑体" charset="0"/>
                <a:sym typeface="Wingdings"/>
              </a:rPr>
              <a:t> 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n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  <a:cs typeface="思源黑体" charset="0"/>
                <a:sym typeface="Wingdings"/>
              </a:rPr>
              <a:t>6</a:t>
            </a:r>
            <a:endParaRPr lang="x-none" altLang="en-US" sz="2400" baseline="-25000" dirty="0">
              <a:solidFill>
                <a:srgbClr val="FF0000"/>
              </a:solidFill>
              <a:latin typeface="Arial" charset="0"/>
              <a:cs typeface="思源黑体" charset="0"/>
            </a:endParaRPr>
          </a:p>
        </p:txBody>
      </p:sp>
      <p:sp>
        <p:nvSpPr>
          <p:cNvPr id="9" name="Oval 6"/>
          <p:cNvSpPr/>
          <p:nvPr/>
        </p:nvSpPr>
        <p:spPr>
          <a:xfrm>
            <a:off x="3583766" y="3721159"/>
            <a:ext cx="226060" cy="231775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6"/>
          <p:cNvSpPr/>
          <p:nvPr/>
        </p:nvSpPr>
        <p:spPr>
          <a:xfrm>
            <a:off x="2021903" y="4575316"/>
            <a:ext cx="226060" cy="231775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6"/>
          <p:cNvSpPr/>
          <p:nvPr/>
        </p:nvSpPr>
        <p:spPr>
          <a:xfrm>
            <a:off x="4529712" y="4551311"/>
            <a:ext cx="226060" cy="231775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6"/>
          <p:cNvSpPr/>
          <p:nvPr/>
        </p:nvSpPr>
        <p:spPr>
          <a:xfrm>
            <a:off x="5438434" y="4159019"/>
            <a:ext cx="226060" cy="231775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6"/>
          <p:cNvSpPr/>
          <p:nvPr/>
        </p:nvSpPr>
        <p:spPr>
          <a:xfrm>
            <a:off x="3563888" y="4149080"/>
            <a:ext cx="226060" cy="2317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"/>
          <p:cNvSpPr txBox="1"/>
          <p:nvPr/>
        </p:nvSpPr>
        <p:spPr>
          <a:xfrm>
            <a:off x="1144510" y="1597313"/>
            <a:ext cx="769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i="1" dirty="0">
                <a:latin typeface="Arial" charset="0"/>
                <a:cs typeface="思源黑体" charset="0"/>
              </a:rPr>
              <a:t>Active Nodes: matching nodes that can deduce results </a:t>
            </a:r>
            <a:endParaRPr lang="x-none" altLang="en-US" sz="2400" i="1" dirty="0">
              <a:latin typeface="Arial" charset="0"/>
              <a:cs typeface="思源黑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/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𝒏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𝒄𝒉𝒂𝒓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思源黑体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思源黑体" charset="0"/>
                                </a:rPr>
                                <m:t>𝒒</m:t>
                              </m:r>
                            </m:e>
                          </m:d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  &amp;&amp;  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𝑬𝑫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,</m:t>
                          </m:r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+(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𝒒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思源黑体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思源黑体" charset="0"/>
                            </a:rPr>
                            <m:t>𝒏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cs typeface="思源黑体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altLang="en-US" sz="2400" b="1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𝝉</m:t>
                      </m:r>
                    </m:oMath>
                  </m:oMathPara>
                </a14:m>
                <a:endParaRPr lang="x-none" altLang="en-US" sz="2400" b="1" dirty="0">
                  <a:solidFill>
                    <a:srgbClr val="7030A0"/>
                  </a:solidFill>
                  <a:latin typeface="Arial" charset="0"/>
                  <a:cs typeface="思源黑体" charset="0"/>
                </a:endParaRPr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5" y="2202096"/>
                <a:ext cx="667092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0000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07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altLang="en-US" dirty="0"/>
              <a:t>Compact Tree Based Framework</a:t>
            </a: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6480"/>
          </a:xfrm>
        </p:spPr>
        <p:txBody>
          <a:bodyPr/>
          <a:lstStyle/>
          <a:p>
            <a:r>
              <a:rPr lang="x-none" altLang="en-US" sz="2400" dirty="0">
                <a:latin typeface="Arial" charset="0"/>
              </a:rPr>
              <a:t>Motivation: reduce redundant computations</a:t>
            </a:r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125779"/>
            <a:ext cx="6761812" cy="3046932"/>
          </a:xfrm>
          <a:prstGeom prst="rect">
            <a:avLst/>
          </a:prstGeom>
        </p:spPr>
      </p:pic>
      <p:sp>
        <p:nvSpPr>
          <p:cNvPr id="1048651" name="Text Box 4"/>
          <p:cNvSpPr txBox="1"/>
          <p:nvPr/>
        </p:nvSpPr>
        <p:spPr>
          <a:xfrm>
            <a:off x="457200" y="5714096"/>
            <a:ext cx="836866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 dirty="0">
                <a:latin typeface="Arial" charset="0"/>
              </a:rPr>
              <a:t>Nodes marked in blue may lead to redundant computation.</a:t>
            </a:r>
          </a:p>
          <a:p>
            <a:r>
              <a:rPr lang="x-none" altLang="en-US" sz="2400" dirty="0">
                <a:latin typeface="Arial" charset="0"/>
              </a:rPr>
              <a:t>We need a way to skip all overlapped depth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Problems with Typing</a:t>
            </a:r>
            <a:endParaRPr lang="x-none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68232"/>
            <a:ext cx="3568700" cy="227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507392"/>
            <a:ext cx="3543300" cy="229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2" y="4077072"/>
            <a:ext cx="2546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Prone to error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471" y="4077071"/>
            <a:ext cx="3064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Tedious and slow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altLang="en-US"/>
              <a:t>Compact Tree Based Framework</a:t>
            </a:r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457200" y="1600835"/>
            <a:ext cx="8229600" cy="1981200"/>
          </a:xfrm>
        </p:spPr>
        <p:txBody>
          <a:bodyPr>
            <a:normAutofit fontScale="95833" lnSpcReduction="10000"/>
          </a:bodyPr>
          <a:lstStyle/>
          <a:p>
            <a:r>
              <a:rPr lang="x-none" altLang="en-US" sz="2400" dirty="0">
                <a:latin typeface="Arial" charset="0"/>
              </a:rPr>
              <a:t>We addressed the problem by building compact tree </a:t>
            </a:r>
            <a:r>
              <a:rPr lang="en-US" altLang="en-US" sz="2400" dirty="0">
                <a:latin typeface="Arial" charset="0"/>
              </a:rPr>
              <a:t>for only the</a:t>
            </a:r>
            <a:r>
              <a:rPr lang="x-none" altLang="en-US" sz="2400" dirty="0">
                <a:latin typeface="Arial" charset="0"/>
              </a:rPr>
              <a:t> active node</a:t>
            </a:r>
            <a:r>
              <a:rPr lang="en-US" altLang="en-US" sz="2400" dirty="0">
                <a:latin typeface="Arial" charset="0"/>
              </a:rPr>
              <a:t>s</a:t>
            </a:r>
            <a:endParaRPr lang="x-none" altLang="en-US" sz="2400" dirty="0">
              <a:latin typeface="Arial" charset="0"/>
            </a:endParaRPr>
          </a:p>
          <a:p>
            <a:r>
              <a:rPr lang="x-none" altLang="en-US" sz="2400" dirty="0">
                <a:solidFill>
                  <a:srgbClr val="FF0000"/>
                </a:solidFill>
                <a:latin typeface="Arial" charset="0"/>
              </a:rPr>
              <a:t>Nodes in compact tree remain their relative orders in trie</a:t>
            </a:r>
          </a:p>
          <a:p>
            <a:r>
              <a:rPr lang="x-none" altLang="en-US" sz="2400" dirty="0">
                <a:latin typeface="Arial" charset="0"/>
              </a:rPr>
              <a:t>Use depth </a:t>
            </a:r>
            <a:r>
              <a:rPr lang="en-US" altLang="en-US" sz="2400" dirty="0">
                <a:latin typeface="Arial" charset="0"/>
              </a:rPr>
              <a:t>information </a:t>
            </a:r>
            <a:r>
              <a:rPr lang="x-none" altLang="en-US" sz="2400" dirty="0">
                <a:latin typeface="Arial" charset="0"/>
              </a:rPr>
              <a:t>stored in </a:t>
            </a:r>
            <a:r>
              <a:rPr lang="en-US" altLang="en-US" sz="2400" dirty="0">
                <a:latin typeface="Arial" charset="0"/>
              </a:rPr>
              <a:t>the </a:t>
            </a:r>
            <a:r>
              <a:rPr lang="x-none" altLang="en-US" sz="2400" dirty="0">
                <a:latin typeface="Arial" charset="0"/>
              </a:rPr>
              <a:t>compact node to skip overlapped nodes</a:t>
            </a:r>
          </a:p>
        </p:txBody>
      </p:sp>
      <p:pic>
        <p:nvPicPr>
          <p:cNvPr id="209716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3643630"/>
            <a:ext cx="4095750" cy="2792730"/>
          </a:xfrm>
          <a:prstGeom prst="rect">
            <a:avLst/>
          </a:prstGeom>
        </p:spPr>
      </p:pic>
      <p:sp>
        <p:nvSpPr>
          <p:cNvPr id="1048654" name="Oval 8"/>
          <p:cNvSpPr/>
          <p:nvPr/>
        </p:nvSpPr>
        <p:spPr>
          <a:xfrm>
            <a:off x="2051685" y="3985895"/>
            <a:ext cx="222885" cy="250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5" name="Oval 6"/>
          <p:cNvSpPr/>
          <p:nvPr/>
        </p:nvSpPr>
        <p:spPr>
          <a:xfrm>
            <a:off x="3419475" y="4867910"/>
            <a:ext cx="200660" cy="250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6" name="Oval 7"/>
          <p:cNvSpPr/>
          <p:nvPr/>
        </p:nvSpPr>
        <p:spPr>
          <a:xfrm>
            <a:off x="2050415" y="4867910"/>
            <a:ext cx="200660" cy="250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7" name="Oval 9"/>
          <p:cNvSpPr/>
          <p:nvPr/>
        </p:nvSpPr>
        <p:spPr>
          <a:xfrm>
            <a:off x="1474470" y="5300345"/>
            <a:ext cx="200660" cy="250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8" name="Right Arrow 11"/>
          <p:cNvSpPr/>
          <p:nvPr/>
        </p:nvSpPr>
        <p:spPr>
          <a:xfrm>
            <a:off x="5217795" y="5012055"/>
            <a:ext cx="720090" cy="2159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9" name="Oval 12"/>
          <p:cNvSpPr/>
          <p:nvPr/>
        </p:nvSpPr>
        <p:spPr>
          <a:xfrm>
            <a:off x="7451090" y="3858895"/>
            <a:ext cx="222885" cy="25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0" name="Oval 13"/>
          <p:cNvSpPr/>
          <p:nvPr/>
        </p:nvSpPr>
        <p:spPr>
          <a:xfrm>
            <a:off x="6802755" y="4363085"/>
            <a:ext cx="222885" cy="25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8661" name="Oval 14"/>
          <p:cNvSpPr/>
          <p:nvPr/>
        </p:nvSpPr>
        <p:spPr>
          <a:xfrm>
            <a:off x="6802755" y="5227320"/>
            <a:ext cx="222885" cy="25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2" name="Oval 15"/>
          <p:cNvSpPr/>
          <p:nvPr/>
        </p:nvSpPr>
        <p:spPr>
          <a:xfrm>
            <a:off x="7811135" y="5155565"/>
            <a:ext cx="222885" cy="25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3" name="Oval 16"/>
          <p:cNvSpPr/>
          <p:nvPr/>
        </p:nvSpPr>
        <p:spPr>
          <a:xfrm>
            <a:off x="6370955" y="5803265"/>
            <a:ext cx="222885" cy="250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5731" name="Straight Connector 17"/>
          <p:cNvCxnSpPr>
            <a:cxnSpLocks/>
          </p:cNvCxnSpPr>
          <p:nvPr/>
        </p:nvCxnSpPr>
        <p:spPr>
          <a:xfrm flipH="1">
            <a:off x="7018655" y="4075430"/>
            <a:ext cx="490220" cy="3276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45732" name="Straight Connector 19"/>
          <p:cNvCxnSpPr>
            <a:cxnSpLocks/>
          </p:cNvCxnSpPr>
          <p:nvPr/>
        </p:nvCxnSpPr>
        <p:spPr>
          <a:xfrm>
            <a:off x="6914515" y="4613275"/>
            <a:ext cx="0" cy="6140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45733" name="Straight Connector 20"/>
          <p:cNvCxnSpPr>
            <a:cxnSpLocks/>
            <a:stCxn id="1048661" idx="3"/>
            <a:endCxn id="1048663" idx="7"/>
          </p:cNvCxnSpPr>
          <p:nvPr/>
        </p:nvCxnSpPr>
        <p:spPr>
          <a:xfrm flipH="1">
            <a:off x="6561455" y="5440680"/>
            <a:ext cx="273685" cy="39941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45734" name="Straight Connector 21"/>
          <p:cNvCxnSpPr>
            <a:cxnSpLocks/>
            <a:stCxn id="1048660" idx="5"/>
            <a:endCxn id="1048662" idx="1"/>
          </p:cNvCxnSpPr>
          <p:nvPr/>
        </p:nvCxnSpPr>
        <p:spPr>
          <a:xfrm>
            <a:off x="6993255" y="4576445"/>
            <a:ext cx="850265" cy="6159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48664" name="Text Box 22"/>
          <p:cNvSpPr txBox="1"/>
          <p:nvPr/>
        </p:nvSpPr>
        <p:spPr>
          <a:xfrm>
            <a:off x="7204075" y="3704590"/>
            <a:ext cx="269875" cy="291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en-US" sz="1200"/>
              <a:t>1</a:t>
            </a:r>
          </a:p>
        </p:txBody>
      </p:sp>
      <p:sp>
        <p:nvSpPr>
          <p:cNvPr id="1048665" name="Text Box 23"/>
          <p:cNvSpPr txBox="1"/>
          <p:nvPr/>
        </p:nvSpPr>
        <p:spPr>
          <a:xfrm>
            <a:off x="6586855" y="4218940"/>
            <a:ext cx="269875" cy="291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en-US" sz="1200"/>
              <a:t>2</a:t>
            </a:r>
          </a:p>
        </p:txBody>
      </p:sp>
      <p:sp>
        <p:nvSpPr>
          <p:cNvPr id="1048666" name="Text Box 24"/>
          <p:cNvSpPr txBox="1"/>
          <p:nvPr/>
        </p:nvSpPr>
        <p:spPr>
          <a:xfrm>
            <a:off x="7954645" y="5011420"/>
            <a:ext cx="356870" cy="291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en-US" sz="1200"/>
              <a:t>12</a:t>
            </a:r>
          </a:p>
        </p:txBody>
      </p:sp>
      <p:sp>
        <p:nvSpPr>
          <p:cNvPr id="1048667" name="Text Box 25"/>
          <p:cNvSpPr txBox="1"/>
          <p:nvPr/>
        </p:nvSpPr>
        <p:spPr>
          <a:xfrm>
            <a:off x="6586855" y="5011420"/>
            <a:ext cx="269875" cy="291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en-US" sz="1200"/>
              <a:t>6</a:t>
            </a:r>
          </a:p>
        </p:txBody>
      </p:sp>
      <p:sp>
        <p:nvSpPr>
          <p:cNvPr id="1048668" name="Text Box 27"/>
          <p:cNvSpPr txBox="1"/>
          <p:nvPr/>
        </p:nvSpPr>
        <p:spPr>
          <a:xfrm>
            <a:off x="6226810" y="5587365"/>
            <a:ext cx="269875" cy="291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en-US" sz="1200"/>
              <a:t>7</a:t>
            </a:r>
          </a:p>
        </p:txBody>
      </p:sp>
      <p:sp>
        <p:nvSpPr>
          <p:cNvPr id="24" name="Oval 8"/>
          <p:cNvSpPr/>
          <p:nvPr/>
        </p:nvSpPr>
        <p:spPr>
          <a:xfrm>
            <a:off x="3004757" y="3661957"/>
            <a:ext cx="222885" cy="250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altLang="en-US" dirty="0"/>
              <a:t>Compact Tree Based Framework</a:t>
            </a:r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457200" y="1600835"/>
            <a:ext cx="8229600" cy="453644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charset="0"/>
              </a:rPr>
              <a:t>Maintain the compact tree: add active nodes</a:t>
            </a:r>
            <a:endParaRPr lang="x-none" altLang="en-US" sz="2400" dirty="0">
              <a:latin typeface="Arial" charset="0"/>
            </a:endParaRPr>
          </a:p>
        </p:txBody>
      </p:sp>
      <p:pic>
        <p:nvPicPr>
          <p:cNvPr id="209716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" y="2348230"/>
            <a:ext cx="8874125" cy="199707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2500630"/>
            <a:ext cx="9409195" cy="21174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Supporting Top-K Queries</a:t>
            </a:r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sz="2400" dirty="0">
                <a:latin typeface="Arial" charset="0"/>
              </a:rPr>
              <a:t>Observation:  </a:t>
            </a:r>
            <a:r>
              <a:rPr lang="en-US" altLang="en-US" sz="2400" dirty="0">
                <a:latin typeface="Arial" charset="0"/>
              </a:rPr>
              <a:t>for two continuous queries, their largest prefix edit distances to their results </a:t>
            </a:r>
            <a:r>
              <a:rPr lang="x-none" altLang="en-US" sz="2400" dirty="0">
                <a:latin typeface="Arial" charset="0"/>
              </a:rPr>
              <a:t>remains unchanged or increases 1, </a:t>
            </a:r>
          </a:p>
          <a:p>
            <a:endParaRPr lang="x-none" altLang="en-US" sz="2400" dirty="0">
              <a:latin typeface="Arial" charset="0"/>
            </a:endParaRPr>
          </a:p>
          <a:p>
            <a:r>
              <a:rPr lang="en-US" altLang="en-US" sz="2400" dirty="0">
                <a:latin typeface="Arial" charset="0"/>
              </a:rPr>
              <a:t>For each continuous query, we can group all the active nodes by their edit distance 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altLang="en-US" sz="2400" dirty="0">
                <a:latin typeface="Arial" charset="0"/>
              </a:rPr>
              <a:t> to the query, which is called 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b-</a:t>
            </a:r>
            <a:r>
              <a:rPr lang="en-US" altLang="en-US" sz="2400" dirty="0">
                <a:latin typeface="Arial" charset="0"/>
              </a:rPr>
              <a:t>matching set.</a:t>
            </a:r>
          </a:p>
          <a:p>
            <a:endParaRPr lang="en-US" altLang="en-US" sz="2400" dirty="0">
              <a:latin typeface="Arial" charset="0"/>
            </a:endParaRPr>
          </a:p>
          <a:p>
            <a:endParaRPr lang="x-none" altLang="en-US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/>
        </p:nvSpPr>
        <p:spPr>
          <a:xfrm>
            <a:off x="584200" y="401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en-US"/>
              <a:t>Supporting Top-K Queries</a:t>
            </a:r>
          </a:p>
        </p:txBody>
      </p:sp>
      <p:sp>
        <p:nvSpPr>
          <p:cNvPr id="1048674" name="Rectangle 4"/>
          <p:cNvSpPr/>
          <p:nvPr/>
        </p:nvSpPr>
        <p:spPr>
          <a:xfrm>
            <a:off x="1043940" y="4993640"/>
            <a:ext cx="2376170" cy="810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en-US" dirty="0">
                <a:solidFill>
                  <a:schemeClr val="tx1"/>
                </a:solidFill>
              </a:rPr>
              <a:t>b-Matching Set</a:t>
            </a:r>
          </a:p>
        </p:txBody>
      </p:sp>
      <p:sp>
        <p:nvSpPr>
          <p:cNvPr id="1048675" name="Rectangle 5"/>
          <p:cNvSpPr/>
          <p:nvPr/>
        </p:nvSpPr>
        <p:spPr>
          <a:xfrm>
            <a:off x="5652135" y="4434840"/>
            <a:ext cx="2376170" cy="709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en-US">
                <a:solidFill>
                  <a:srgbClr val="00B050"/>
                </a:solidFill>
                <a:sym typeface="+mn-ea"/>
              </a:rPr>
              <a:t>b</a:t>
            </a:r>
            <a:r>
              <a:rPr lang="x-none" altLang="en-US">
                <a:solidFill>
                  <a:schemeClr val="tx1"/>
                </a:solidFill>
                <a:sym typeface="+mn-ea"/>
              </a:rPr>
              <a:t>-Matching Set</a:t>
            </a:r>
            <a:endParaRPr lang="x-none" altLang="en-US">
              <a:solidFill>
                <a:schemeClr val="tx1"/>
              </a:solidFill>
            </a:endParaRPr>
          </a:p>
        </p:txBody>
      </p:sp>
      <p:cxnSp>
        <p:nvCxnSpPr>
          <p:cNvPr id="3145735" name="Straight Arrow Connector 7"/>
          <p:cNvCxnSpPr>
            <a:cxnSpLocks/>
          </p:cNvCxnSpPr>
          <p:nvPr/>
        </p:nvCxnSpPr>
        <p:spPr>
          <a:xfrm flipV="1">
            <a:off x="3491865" y="4867275"/>
            <a:ext cx="2016125" cy="575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Arrow Connector 8"/>
          <p:cNvCxnSpPr>
            <a:cxnSpLocks/>
          </p:cNvCxnSpPr>
          <p:nvPr/>
        </p:nvCxnSpPr>
        <p:spPr>
          <a:xfrm>
            <a:off x="3491865" y="5443220"/>
            <a:ext cx="201612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6" name="Text Box 9"/>
          <p:cNvSpPr txBox="1"/>
          <p:nvPr/>
        </p:nvSpPr>
        <p:spPr>
          <a:xfrm>
            <a:off x="3420110" y="4293235"/>
            <a:ext cx="23209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>
                <a:latin typeface="Arial" charset="0"/>
                <a:cs typeface="思源黑体" charset="0"/>
              </a:rPr>
              <a:t>τ=</a:t>
            </a:r>
            <a:r>
              <a:rPr lang="x-none" altLang="en-US" i="1">
                <a:latin typeface="Arial" charset="0"/>
                <a:cs typeface="思源黑体" charset="0"/>
              </a:rPr>
              <a:t>b</a:t>
            </a:r>
            <a:r>
              <a:rPr lang="x-none" altLang="en-US">
                <a:latin typeface="Arial" charset="0"/>
              </a:rPr>
              <a:t> still produces at least K results</a:t>
            </a:r>
          </a:p>
        </p:txBody>
      </p:sp>
      <p:sp>
        <p:nvSpPr>
          <p:cNvPr id="1048677" name="Rectangle 10"/>
          <p:cNvSpPr/>
          <p:nvPr/>
        </p:nvSpPr>
        <p:spPr>
          <a:xfrm>
            <a:off x="5652135" y="5803265"/>
            <a:ext cx="2376170" cy="709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en-US">
                <a:solidFill>
                  <a:srgbClr val="FF0000"/>
                </a:solidFill>
                <a:sym typeface="+mn-ea"/>
              </a:rPr>
              <a:t>(b+1)</a:t>
            </a:r>
            <a:r>
              <a:rPr lang="x-none" altLang="en-US">
                <a:solidFill>
                  <a:schemeClr val="tx1"/>
                </a:solidFill>
                <a:sym typeface="+mn-ea"/>
              </a:rPr>
              <a:t>-Matching Set</a:t>
            </a:r>
            <a:endParaRPr lang="x-none" altLang="en-US">
              <a:solidFill>
                <a:schemeClr val="tx1"/>
              </a:solidFill>
            </a:endParaRPr>
          </a:p>
        </p:txBody>
      </p:sp>
      <p:sp>
        <p:nvSpPr>
          <p:cNvPr id="1048678" name="Text Box 11"/>
          <p:cNvSpPr txBox="1"/>
          <p:nvPr/>
        </p:nvSpPr>
        <p:spPr>
          <a:xfrm>
            <a:off x="3419475" y="6019165"/>
            <a:ext cx="241363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>
                <a:latin typeface="Arial" charset="0"/>
                <a:cs typeface="思源黑体" charset="0"/>
                <a:sym typeface="+mn-ea"/>
              </a:rPr>
              <a:t>τ=</a:t>
            </a:r>
            <a:r>
              <a:rPr lang="x-none" altLang="en-US" i="1">
                <a:latin typeface="Arial" charset="0"/>
                <a:cs typeface="思源黑体" charset="0"/>
                <a:sym typeface="+mn-ea"/>
              </a:rPr>
              <a:t>b</a:t>
            </a:r>
            <a:r>
              <a:rPr lang="x-none" altLang="en-US">
                <a:latin typeface="Arial" charset="0"/>
              </a:rPr>
              <a:t> produces less than K results</a:t>
            </a:r>
          </a:p>
        </p:txBody>
      </p:sp>
      <p:sp>
        <p:nvSpPr>
          <p:cNvPr id="1048679" name="Content Placeholder 12"/>
          <p:cNvSpPr>
            <a:spLocks noGrp="1"/>
          </p:cNvSpPr>
          <p:nvPr>
            <p:ph idx="1"/>
          </p:nvPr>
        </p:nvSpPr>
        <p:spPr>
          <a:xfrm>
            <a:off x="457200" y="1600835"/>
            <a:ext cx="8229600" cy="2710815"/>
          </a:xfrm>
        </p:spPr>
        <p:txBody>
          <a:bodyPr>
            <a:normAutofit fontScale="95833" lnSpcReduction="10000"/>
          </a:bodyPr>
          <a:lstStyle/>
          <a:p>
            <a:r>
              <a:rPr lang="x-none" altLang="en-US" sz="2400" dirty="0">
                <a:latin typeface="Arial" charset="0"/>
              </a:rPr>
              <a:t>Extend matching-based framework</a:t>
            </a:r>
          </a:p>
          <a:p>
            <a:r>
              <a:rPr lang="x-none" altLang="en-US" sz="2400" dirty="0">
                <a:latin typeface="Arial" charset="0"/>
                <a:sym typeface="+mn-ea"/>
              </a:rPr>
              <a:t>Once the current matching set can no more produce K results, we:</a:t>
            </a:r>
          </a:p>
          <a:p>
            <a:r>
              <a:rPr lang="x-none" altLang="en-US" sz="2400" dirty="0">
                <a:latin typeface="Arial" charset="0"/>
              </a:rPr>
              <a:t>(1) First deduce matchings with threshold </a:t>
            </a:r>
            <a:r>
              <a:rPr lang="x-none" altLang="en-US" sz="2400" i="1" dirty="0">
                <a:latin typeface="Arial" charset="0"/>
              </a:rPr>
              <a:t>b</a:t>
            </a:r>
            <a:r>
              <a:rPr lang="x-none" altLang="en-US" sz="2400" dirty="0">
                <a:latin typeface="Arial" charset="0"/>
              </a:rPr>
              <a:t> untill </a:t>
            </a:r>
            <a:r>
              <a:rPr lang="en-US" altLang="en-US" sz="2400" dirty="0">
                <a:latin typeface="Arial" charset="0"/>
              </a:rPr>
              <a:t>reach </a:t>
            </a:r>
            <a:r>
              <a:rPr lang="x-none" altLang="en-US" sz="2400" dirty="0">
                <a:latin typeface="Arial" charset="0"/>
              </a:rPr>
              <a:t>K results. If all </a:t>
            </a:r>
            <a:r>
              <a:rPr lang="en-US" altLang="en-US" sz="2400" dirty="0">
                <a:latin typeface="Arial" charset="0"/>
              </a:rPr>
              <a:t>active nodes </a:t>
            </a:r>
            <a:r>
              <a:rPr lang="x-none" altLang="en-US" sz="2400" dirty="0">
                <a:latin typeface="Arial" charset="0"/>
              </a:rPr>
              <a:t>with threshold b are deduced,</a:t>
            </a:r>
          </a:p>
          <a:p>
            <a:r>
              <a:rPr lang="x-none" altLang="en-US" sz="2400" dirty="0">
                <a:latin typeface="Arial" charset="0"/>
              </a:rPr>
              <a:t>(2) </a:t>
            </a:r>
            <a:r>
              <a:rPr lang="en-US" altLang="en-US" sz="2400" dirty="0">
                <a:latin typeface="Arial" charset="0"/>
              </a:rPr>
              <a:t>Then s</a:t>
            </a:r>
            <a:r>
              <a:rPr lang="x-none" altLang="en-US" sz="2400" dirty="0">
                <a:latin typeface="Arial" charset="0"/>
              </a:rPr>
              <a:t>et b=b+1 and repeat (1). </a:t>
            </a:r>
            <a:r>
              <a:rPr lang="en-US" altLang="en-US" sz="2400" dirty="0">
                <a:latin typeface="Arial" charset="0"/>
              </a:rPr>
              <a:t>Note </a:t>
            </a:r>
            <a:r>
              <a:rPr lang="en-US" altLang="en-US" sz="2400" dirty="0" err="1">
                <a:latin typeface="Arial" charset="0"/>
              </a:rPr>
              <a:t>i</a:t>
            </a:r>
            <a:r>
              <a:rPr lang="x-none" altLang="en-US" sz="2400" dirty="0">
                <a:latin typeface="Arial" charset="0"/>
              </a:rPr>
              <a:t>t is guaranteed the second deduction will always suceed.</a:t>
            </a:r>
          </a:p>
        </p:txBody>
      </p:sp>
      <p:sp>
        <p:nvSpPr>
          <p:cNvPr id="1048680" name="Text Box 13"/>
          <p:cNvSpPr txBox="1"/>
          <p:nvPr/>
        </p:nvSpPr>
        <p:spPr>
          <a:xfrm>
            <a:off x="3780790" y="5229860"/>
            <a:ext cx="1774825" cy="391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en-US"/>
              <a:t>new keystroke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1048682" name="TextBox 5"/>
          <p:cNvSpPr txBox="1"/>
          <p:nvPr/>
        </p:nvSpPr>
        <p:spPr>
          <a:xfrm>
            <a:off x="582038" y="1372343"/>
            <a:ext cx="155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Datasets</a:t>
            </a:r>
            <a:r>
              <a:rPr lang="zh-CN" altLang="en-US" sz="2400" dirty="0"/>
              <a:t>：</a:t>
            </a:r>
            <a:endParaRPr lang="en-US" sz="2400" dirty="0"/>
          </a:p>
        </p:txBody>
      </p:sp>
      <p:sp>
        <p:nvSpPr>
          <p:cNvPr id="1048683" name="TextBox 6"/>
          <p:cNvSpPr txBox="1"/>
          <p:nvPr/>
        </p:nvSpPr>
        <p:spPr>
          <a:xfrm>
            <a:off x="539750" y="3357245"/>
            <a:ext cx="3600450" cy="158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charset="0"/>
              </a:rPr>
              <a:t>State-of-the-art methods</a:t>
            </a:r>
            <a:r>
              <a:rPr lang="zh-CN" altLang="en-US" sz="2400" dirty="0">
                <a:latin typeface="Arial" charset="0"/>
              </a:rPr>
              <a:t>：</a:t>
            </a:r>
            <a:endParaRPr lang="en-US" altLang="zh-CN" sz="2400" dirty="0">
              <a:latin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x-none" altLang="en-US" sz="2400" dirty="0" err="1">
                <a:latin typeface="Arial" charset="0"/>
              </a:rPr>
              <a:t>IncNGTrie</a:t>
            </a:r>
            <a:endParaRPr lang="x-none" altLang="en-US" sz="2400" baseline="-25000" dirty="0">
              <a:latin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x-none" altLang="en-US" sz="2400" dirty="0" err="1">
                <a:latin typeface="Arial" charset="0"/>
                <a:sym typeface="+mn-ea"/>
              </a:rPr>
              <a:t>ICAN</a:t>
            </a:r>
          </a:p>
          <a:p>
            <a:pPr marL="800100" lvl="1" indent="-342900">
              <a:buFont typeface="Arial" charset="0"/>
              <a:buChar char="•"/>
            </a:pPr>
            <a:r>
              <a:rPr lang="x-none" altLang="en-US" sz="2400" dirty="0" err="1">
                <a:latin typeface="Arial" charset="0"/>
              </a:rPr>
              <a:t>IPCAN</a:t>
            </a:r>
            <a:endParaRPr lang="x-none" altLang="en-US" sz="2400" baseline="-25000" dirty="0" err="1">
              <a:latin typeface="Arial" charset="0"/>
            </a:endParaRPr>
          </a:p>
        </p:txBody>
      </p:sp>
      <p:sp>
        <p:nvSpPr>
          <p:cNvPr id="1048684" name="TextBox 7"/>
          <p:cNvSpPr txBox="1"/>
          <p:nvPr/>
        </p:nvSpPr>
        <p:spPr>
          <a:xfrm>
            <a:off x="584556" y="5141095"/>
            <a:ext cx="7731859" cy="158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charset="0"/>
              </a:rPr>
              <a:t>Setup</a:t>
            </a:r>
            <a:r>
              <a:rPr lang="zh-CN" altLang="en-US" sz="2400" dirty="0">
                <a:latin typeface="Arial" charset="0"/>
              </a:rPr>
              <a:t>：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C++</a:t>
            </a:r>
            <a:r>
              <a:rPr lang="zh-CN" altLang="en-US" sz="2400" dirty="0">
                <a:latin typeface="Arial" charset="0"/>
              </a:rPr>
              <a:t>，</a:t>
            </a:r>
            <a:r>
              <a:rPr lang="en-US" sz="2400" dirty="0">
                <a:latin typeface="Arial" charset="0"/>
              </a:rPr>
              <a:t>GCC 4.8.2 with –O3</a:t>
            </a:r>
            <a:endParaRPr lang="zh-CN" altLang="en-US" sz="2400" dirty="0">
              <a:latin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Intel Xeon </a:t>
            </a:r>
            <a:r>
              <a:rPr lang="x-none" altLang="en-US" sz="2400" dirty="0">
                <a:latin typeface="Arial" charset="0"/>
              </a:rPr>
              <a:t>E3650</a:t>
            </a:r>
            <a:r>
              <a:rPr lang="en-US" sz="2400" dirty="0">
                <a:latin typeface="Arial" charset="0"/>
              </a:rPr>
              <a:t> 2.</a:t>
            </a:r>
            <a:r>
              <a:rPr lang="x-none" altLang="en-US" sz="2400" dirty="0">
                <a:latin typeface="Arial" charset="0"/>
              </a:rPr>
              <a:t>00</a:t>
            </a:r>
            <a:r>
              <a:rPr lang="en-US" sz="2400" dirty="0">
                <a:latin typeface="Arial" charset="0"/>
              </a:rPr>
              <a:t>GHz </a:t>
            </a:r>
            <a:endParaRPr lang="zh-CN" altLang="en-US" sz="2400" dirty="0">
              <a:latin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4</a:t>
            </a:r>
            <a:r>
              <a:rPr lang="x-none" altLang="en-US" sz="2400" dirty="0">
                <a:latin typeface="Arial" charset="0"/>
              </a:rPr>
              <a:t>8</a:t>
            </a:r>
            <a:r>
              <a:rPr lang="en-US" sz="2400" dirty="0">
                <a:latin typeface="Arial" charset="0"/>
              </a:rPr>
              <a:t> GB memory</a:t>
            </a:r>
          </a:p>
        </p:txBody>
      </p:sp>
      <p:pic>
        <p:nvPicPr>
          <p:cNvPr id="209716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2204720"/>
            <a:ext cx="6495415" cy="1000125"/>
          </a:xfrm>
          <a:prstGeom prst="rect">
            <a:avLst/>
          </a:prstGeom>
        </p:spPr>
      </p:pic>
      <p:sp>
        <p:nvSpPr>
          <p:cNvPr id="1048685" name="TextBox 6"/>
          <p:cNvSpPr txBox="1"/>
          <p:nvPr/>
        </p:nvSpPr>
        <p:spPr>
          <a:xfrm>
            <a:off x="4787900" y="3357245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 dirty="0">
                <a:latin typeface="Arial" charset="0"/>
              </a:rPr>
              <a:t>S</a:t>
            </a:r>
            <a:r>
              <a:rPr lang="en-US" altLang="en-US" sz="2400" dirty="0" err="1">
                <a:latin typeface="Arial" charset="0"/>
              </a:rPr>
              <a:t>tring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x-none" altLang="en-US" sz="2400" dirty="0">
                <a:latin typeface="Arial" charset="0"/>
              </a:rPr>
              <a:t>S</a:t>
            </a:r>
            <a:r>
              <a:rPr lang="en-US" altLang="en-US" sz="2400" dirty="0" err="1">
                <a:latin typeface="Arial" charset="0"/>
              </a:rPr>
              <a:t>imilarity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x-none" altLang="en-US" sz="2400" dirty="0">
                <a:latin typeface="Arial" charset="0"/>
              </a:rPr>
              <a:t>S</a:t>
            </a:r>
            <a:r>
              <a:rPr lang="en-US" altLang="en-US" sz="2400" dirty="0" err="1">
                <a:latin typeface="Arial" charset="0"/>
              </a:rPr>
              <a:t>earch</a:t>
            </a:r>
            <a:r>
              <a:rPr lang="zh-CN" altLang="en-US" sz="2400" dirty="0">
                <a:latin typeface="Arial" charset="0"/>
              </a:rPr>
              <a:t>：</a:t>
            </a:r>
            <a:endParaRPr lang="en-US" altLang="zh-CN" sz="2400" dirty="0">
              <a:latin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x-none" altLang="en-US" sz="2400" dirty="0" err="1">
                <a:latin typeface="Arial" charset="0"/>
              </a:rPr>
              <a:t>HSTree</a:t>
            </a:r>
          </a:p>
          <a:p>
            <a:pPr marL="800100" lvl="1" indent="-342900">
              <a:buFont typeface="Arial" charset="0"/>
              <a:buChar char="•"/>
            </a:pPr>
            <a:r>
              <a:rPr lang="x-none" altLang="en-US" sz="2400" dirty="0" err="1">
                <a:latin typeface="Arial" charset="0"/>
              </a:rPr>
              <a:t>Pivotal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>
                <a:latin typeface="Arial" charset="0"/>
              </a:rPr>
              <a:t>Matching vs Compact Tree</a:t>
            </a:r>
          </a:p>
        </p:txBody>
      </p:sp>
      <p:pic>
        <p:nvPicPr>
          <p:cNvPr id="2097169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035" y="1485265"/>
            <a:ext cx="3067050" cy="2447925"/>
          </a:xfrm>
          <a:prstGeom prst="rect">
            <a:avLst/>
          </a:prstGeom>
        </p:spPr>
      </p:pic>
      <p:pic>
        <p:nvPicPr>
          <p:cNvPr id="209717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290" y="1628775"/>
            <a:ext cx="3304540" cy="2295525"/>
          </a:xfrm>
          <a:prstGeom prst="rect">
            <a:avLst/>
          </a:prstGeom>
        </p:spPr>
      </p:pic>
      <p:sp>
        <p:nvSpPr>
          <p:cNvPr id="1048687" name="Text Box 12"/>
          <p:cNvSpPr txBox="1"/>
          <p:nvPr/>
        </p:nvSpPr>
        <p:spPr>
          <a:xfrm>
            <a:off x="3707765" y="4077335"/>
            <a:ext cx="206629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x-none" altLang="en-US">
                <a:latin typeface="Arial" charset="0"/>
              </a:rPr>
              <a:t>On </a:t>
            </a:r>
            <a:r>
              <a:rPr lang="en-US">
                <a:latin typeface="Arial" charset="0"/>
              </a:rPr>
              <a:t>AOL QueryLog</a:t>
            </a:r>
          </a:p>
        </p:txBody>
      </p:sp>
      <p:sp>
        <p:nvSpPr>
          <p:cNvPr id="1048688" name="Text Box 13"/>
          <p:cNvSpPr txBox="1"/>
          <p:nvPr/>
        </p:nvSpPr>
        <p:spPr>
          <a:xfrm>
            <a:off x="1333500" y="5085080"/>
            <a:ext cx="6755765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buFont typeface="Arial" charset="0"/>
              <a:buNone/>
            </a:pPr>
            <a:r>
              <a:rPr lang="x-none" altLang="en-US" sz="2400" dirty="0">
                <a:latin typeface="Arial" charset="0"/>
              </a:rPr>
              <a:t>Compact Tree outperforms Matching by avoiding</a:t>
            </a:r>
          </a:p>
          <a:p>
            <a:pPr indent="0">
              <a:buFont typeface="Arial" charset="0"/>
              <a:buNone/>
            </a:pPr>
            <a:r>
              <a:rPr lang="x-none" altLang="en-US" sz="2400" dirty="0">
                <a:latin typeface="Arial" charset="0"/>
              </a:rPr>
              <a:t>the redundant binary searches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altLang="en-US" dirty="0">
                <a:latin typeface="Arial" charset="0"/>
              </a:rPr>
              <a:t>Comparing with State-of-the-arts</a:t>
            </a:r>
          </a:p>
        </p:txBody>
      </p:sp>
      <p:pic>
        <p:nvPicPr>
          <p:cNvPr id="209717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9" y="1737441"/>
            <a:ext cx="3254702" cy="2703749"/>
          </a:xfrm>
          <a:prstGeom prst="rect">
            <a:avLst/>
          </a:prstGeom>
        </p:spPr>
      </p:pic>
      <p:sp>
        <p:nvSpPr>
          <p:cNvPr id="1048695" name="Text Box 6"/>
          <p:cNvSpPr txBox="1"/>
          <p:nvPr/>
        </p:nvSpPr>
        <p:spPr>
          <a:xfrm>
            <a:off x="1835696" y="4852501"/>
            <a:ext cx="179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ial" charset="0"/>
              </a:rPr>
              <a:t>Top-k query</a:t>
            </a:r>
            <a:endParaRPr lang="x-none" altLang="en-US" sz="2400" dirty="0">
              <a:latin typeface="Arial" charset="0"/>
            </a:endParaRPr>
          </a:p>
        </p:txBody>
      </p:sp>
      <p:sp>
        <p:nvSpPr>
          <p:cNvPr id="1048696" name="Text Box 7"/>
          <p:cNvSpPr txBox="1"/>
          <p:nvPr/>
        </p:nvSpPr>
        <p:spPr>
          <a:xfrm>
            <a:off x="5580112" y="4852501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ial" charset="0"/>
              </a:rPr>
              <a:t>Threshold-based Query</a:t>
            </a:r>
            <a:endParaRPr lang="x-none" altLang="en-US" sz="2400" dirty="0">
              <a:latin typeface="Arial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617146"/>
            <a:ext cx="3545664" cy="28733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>
                <a:latin typeface="Arial" charset="0"/>
              </a:rPr>
              <a:t>Scalability</a:t>
            </a:r>
          </a:p>
        </p:txBody>
      </p:sp>
      <p:pic>
        <p:nvPicPr>
          <p:cNvPr id="209717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625918"/>
            <a:ext cx="3455670" cy="2463765"/>
          </a:xfrm>
          <a:prstGeom prst="rect">
            <a:avLst/>
          </a:prstGeom>
        </p:spPr>
      </p:pic>
      <p:pic>
        <p:nvPicPr>
          <p:cNvPr id="209717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27" y="1628774"/>
            <a:ext cx="3622253" cy="2520315"/>
          </a:xfrm>
          <a:prstGeom prst="rect">
            <a:avLst/>
          </a:prstGeom>
        </p:spPr>
      </p:pic>
      <p:sp>
        <p:nvSpPr>
          <p:cNvPr id="1048698" name="Text Box 10"/>
          <p:cNvSpPr txBox="1"/>
          <p:nvPr/>
        </p:nvSpPr>
        <p:spPr>
          <a:xfrm>
            <a:off x="1691640" y="4723130"/>
            <a:ext cx="2031365" cy="391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en-US"/>
              <a:t>Threshold-based</a:t>
            </a:r>
          </a:p>
        </p:txBody>
      </p:sp>
      <p:sp>
        <p:nvSpPr>
          <p:cNvPr id="1048699" name="Text Box 11"/>
          <p:cNvSpPr txBox="1"/>
          <p:nvPr/>
        </p:nvSpPr>
        <p:spPr>
          <a:xfrm>
            <a:off x="6443345" y="4723130"/>
            <a:ext cx="840740" cy="391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altLang="en-US"/>
              <a:t>Top-K</a:t>
            </a:r>
          </a:p>
        </p:txBody>
      </p:sp>
      <p:sp>
        <p:nvSpPr>
          <p:cNvPr id="1048700" name="Text Box 5"/>
          <p:cNvSpPr txBox="1"/>
          <p:nvPr/>
        </p:nvSpPr>
        <p:spPr>
          <a:xfrm>
            <a:off x="3707765" y="4149090"/>
            <a:ext cx="206629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x-none" altLang="en-US">
                <a:latin typeface="Arial" charset="0"/>
              </a:rPr>
              <a:t>On </a:t>
            </a:r>
            <a:r>
              <a:rPr lang="en-US">
                <a:latin typeface="Arial" charset="0"/>
              </a:rPr>
              <a:t>AOL QueryLog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048702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/>
          </a:bodyPr>
          <a:lstStyle/>
          <a:p>
            <a:r>
              <a:rPr lang="x-none" altLang="en-US" dirty="0">
                <a:latin typeface="Arial" charset="0"/>
              </a:rPr>
              <a:t>Matching</a:t>
            </a:r>
            <a:r>
              <a:rPr lang="en-US" altLang="zh-CN" dirty="0">
                <a:latin typeface="Arial" charset="0"/>
              </a:rPr>
              <a:t>-based Framework</a:t>
            </a:r>
          </a:p>
          <a:p>
            <a:r>
              <a:rPr lang="x-none" altLang="en-US" dirty="0">
                <a:latin typeface="Arial" charset="0"/>
              </a:rPr>
              <a:t>Compact Tree Based Method</a:t>
            </a:r>
          </a:p>
          <a:p>
            <a:r>
              <a:rPr lang="x-none" dirty="0">
                <a:latin typeface="Arial" charset="0"/>
              </a:rPr>
              <a:t>Supporting Top-K Queries</a:t>
            </a:r>
          </a:p>
        </p:txBody>
      </p:sp>
    </p:spTree>
  </p:cSld>
  <p:clrMapOvr>
    <a:masterClrMapping/>
  </p:clrMapOvr>
  <p:transition spd="slow" advTm="15214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Thank you</a:t>
            </a:r>
            <a:br>
              <a:rPr lang="en-US" altLang="zh-CN" dirty="0"/>
            </a:br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1048709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81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Autocompletion</a:t>
            </a:r>
            <a:endParaRPr lang="x-none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56792"/>
            <a:ext cx="2667000" cy="279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879" y="1551658"/>
            <a:ext cx="4464497" cy="2419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1" y="5013176"/>
            <a:ext cx="42386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60568"/>
            <a:ext cx="2195736" cy="3897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altLang="en-US"/>
              <a:t>Error-Tolerant Autocompletion</a:t>
            </a:r>
          </a:p>
        </p:txBody>
      </p:sp>
      <p:pic>
        <p:nvPicPr>
          <p:cNvPr id="4" name="Picture 2" descr="C:\Documents and Settings\supernovo\桌面\dblpsearch2\dblpsearch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1" y="1402943"/>
            <a:ext cx="9286875" cy="696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Speed is Very Important</a:t>
            </a:r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 dirty="0"/>
              <a:t>Autocompletion must be done in real-time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6" y="2420888"/>
            <a:ext cx="7704856" cy="33427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内容占位符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cs typeface="Times New Roman"/>
              </a:rPr>
              <a:t>ED(</a:t>
            </a:r>
            <a:r>
              <a:rPr lang="en-US" altLang="zh-CN" sz="2800" i="1" dirty="0">
                <a:cs typeface="Times New Roman"/>
              </a:rPr>
              <a:t>r, s</a:t>
            </a:r>
            <a:r>
              <a:rPr lang="en-US" altLang="zh-CN" sz="2800" dirty="0">
                <a:cs typeface="Times New Roman"/>
              </a:rPr>
              <a:t>): The min number of edit operations (insertion/deletion/substitution) needed to transform </a:t>
            </a:r>
            <a:r>
              <a:rPr lang="en-US" altLang="zh-CN" sz="2800" i="1" dirty="0">
                <a:cs typeface="Times New Roman"/>
              </a:rPr>
              <a:t>r</a:t>
            </a:r>
            <a:r>
              <a:rPr lang="en-US" altLang="zh-CN" sz="2800" dirty="0">
                <a:cs typeface="Times New Roman"/>
              </a:rPr>
              <a:t> to s.</a:t>
            </a:r>
            <a:endParaRPr lang="en-US" altLang="zh-CN" sz="2800" dirty="0"/>
          </a:p>
          <a:p>
            <a:r>
              <a:rPr lang="en-US" altLang="zh-CN" sz="2800" dirty="0"/>
              <a:t>For example:   ED(</a:t>
            </a:r>
            <a:r>
              <a:rPr lang="en-US" altLang="zh-CN" sz="2800" i="1" dirty="0" err="1"/>
              <a:t>sso</a:t>
            </a:r>
            <a:r>
              <a:rPr lang="en-US" altLang="zh-CN" sz="2800" i="1" dirty="0"/>
              <a:t>, </a:t>
            </a:r>
            <a:r>
              <a:rPr lang="en-US" altLang="zh-CN" sz="2800" dirty="0"/>
              <a:t>solve) = 4</a:t>
            </a:r>
            <a:endParaRPr lang="x-none" altLang="en-US" sz="2800" dirty="0"/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0486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Edit Distance</a:t>
            </a:r>
            <a:endParaRPr lang="zh-CN" altLang="en-US" dirty="0"/>
          </a:p>
        </p:txBody>
      </p:sp>
      <p:sp>
        <p:nvSpPr>
          <p:cNvPr id="1048615" name="TextBox 5"/>
          <p:cNvSpPr txBox="1"/>
          <p:nvPr/>
        </p:nvSpPr>
        <p:spPr>
          <a:xfrm>
            <a:off x="3276050" y="3501261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/>
              <a:t>s</a:t>
            </a:r>
            <a:r>
              <a:rPr lang="en-US" altLang="zh-CN" sz="3200" dirty="0" err="1">
                <a:solidFill>
                  <a:srgbClr val="FF0000"/>
                </a:solidFill>
              </a:rPr>
              <a:t>s</a:t>
            </a:r>
            <a:r>
              <a:rPr lang="en-US" altLang="zh-CN" sz="3200" dirty="0" err="1"/>
              <a:t>o</a:t>
            </a:r>
            <a:endParaRPr lang="zh-CN" altLang="en-US" sz="3200" dirty="0"/>
          </a:p>
        </p:txBody>
      </p:sp>
      <p:sp>
        <p:nvSpPr>
          <p:cNvPr id="1048616" name="TextBox 6"/>
          <p:cNvSpPr txBox="1"/>
          <p:nvPr/>
        </p:nvSpPr>
        <p:spPr>
          <a:xfrm>
            <a:off x="3204244" y="4653062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ym typeface="+mn-ea"/>
              </a:rPr>
              <a:t>  so</a:t>
            </a:r>
          </a:p>
        </p:txBody>
      </p:sp>
      <p:sp>
        <p:nvSpPr>
          <p:cNvPr id="1048617" name="TextBox 7"/>
          <p:cNvSpPr txBox="1"/>
          <p:nvPr/>
        </p:nvSpPr>
        <p:spPr>
          <a:xfrm>
            <a:off x="3204244" y="5880506"/>
            <a:ext cx="1041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so</a:t>
            </a:r>
            <a:r>
              <a:rPr lang="en-US" altLang="zh-CN" sz="3200" dirty="0">
                <a:solidFill>
                  <a:srgbClr val="7030A0"/>
                </a:solidFill>
              </a:rPr>
              <a:t>lve</a:t>
            </a:r>
          </a:p>
        </p:txBody>
      </p:sp>
      <p:cxnSp>
        <p:nvCxnSpPr>
          <p:cNvPr id="3145728" name="直接箭头连接符 8"/>
          <p:cNvCxnSpPr>
            <a:cxnSpLocks/>
          </p:cNvCxnSpPr>
          <p:nvPr/>
        </p:nvCxnSpPr>
        <p:spPr>
          <a:xfrm>
            <a:off x="3707587" y="4077304"/>
            <a:ext cx="0" cy="551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箭头连接符 9"/>
          <p:cNvCxnSpPr>
            <a:cxnSpLocks/>
          </p:cNvCxnSpPr>
          <p:nvPr/>
        </p:nvCxnSpPr>
        <p:spPr>
          <a:xfrm>
            <a:off x="3720604" y="5373539"/>
            <a:ext cx="0" cy="501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8" name="TextBox 10"/>
          <p:cNvSpPr txBox="1"/>
          <p:nvPr/>
        </p:nvSpPr>
        <p:spPr>
          <a:xfrm>
            <a:off x="4089408" y="4077072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i="1" dirty="0">
                <a:latin typeface="Times New Roman"/>
                <a:cs typeface="Times New Roman"/>
              </a:rPr>
              <a:t>delete </a:t>
            </a:r>
            <a:r>
              <a:rPr lang="en-US" altLang="en-US" sz="2800" b="1" i="1" dirty="0">
                <a:latin typeface="Times New Roman"/>
                <a:cs typeface="Times New Roman"/>
              </a:rPr>
              <a:t>s</a:t>
            </a:r>
            <a:endParaRPr lang="zh-CN" altLang="en-US" sz="2800" b="1" i="1" dirty="0">
              <a:latin typeface="Times New Roman"/>
              <a:cs typeface="Times New Roman"/>
            </a:endParaRPr>
          </a:p>
        </p:txBody>
      </p:sp>
      <p:sp>
        <p:nvSpPr>
          <p:cNvPr id="1048619" name="TextBox 11"/>
          <p:cNvSpPr txBox="1"/>
          <p:nvPr/>
        </p:nvSpPr>
        <p:spPr>
          <a:xfrm>
            <a:off x="4136149" y="5178504"/>
            <a:ext cx="1839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i="1" dirty="0">
                <a:latin typeface="Times New Roman"/>
                <a:cs typeface="Times New Roman"/>
              </a:rPr>
              <a:t>insert </a:t>
            </a:r>
            <a:r>
              <a:rPr lang="en-US" altLang="zh-CN" sz="2800" b="1" i="1" dirty="0">
                <a:latin typeface="Times New Roman"/>
                <a:cs typeface="Times New Roman"/>
              </a:rPr>
              <a:t>l, v, e</a:t>
            </a:r>
            <a:endParaRPr lang="zh-CN" altLang="en-US" sz="28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Tm="59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3204244" y="4737844"/>
            <a:ext cx="747320" cy="1584176"/>
          </a:xfrm>
          <a:prstGeom prst="parallelogram">
            <a:avLst>
              <a:gd name="adj" fmla="val 36217"/>
            </a:avLst>
          </a:pr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3" name="内容占位符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997152"/>
          </a:xfrm>
        </p:spPr>
        <p:txBody>
          <a:bodyPr>
            <a:normAutofit/>
          </a:bodyPr>
          <a:lstStyle/>
          <a:p>
            <a:r>
              <a:rPr lang="x-none" altLang="en-US" sz="2800" dirty="0">
                <a:cs typeface="Times New Roman"/>
              </a:rPr>
              <a:t>P</a:t>
            </a:r>
            <a:r>
              <a:rPr lang="en-US" altLang="zh-CN" sz="2800" dirty="0">
                <a:cs typeface="Times New Roman"/>
              </a:rPr>
              <a:t>ED(</a:t>
            </a:r>
            <a:r>
              <a:rPr lang="en-US" altLang="zh-CN" sz="2800" i="1" dirty="0">
                <a:cs typeface="Times New Roman"/>
              </a:rPr>
              <a:t>r, s</a:t>
            </a:r>
            <a:r>
              <a:rPr lang="en-US" altLang="zh-CN" sz="2800" dirty="0">
                <a:cs typeface="Times New Roman"/>
              </a:rPr>
              <a:t>): The min number of edit operations (insertion/deletion/substitution) needed to transform </a:t>
            </a:r>
            <a:r>
              <a:rPr lang="en-US" altLang="zh-CN" sz="2800" i="1" dirty="0">
                <a:cs typeface="Times New Roman"/>
              </a:rPr>
              <a:t>r</a:t>
            </a:r>
            <a:r>
              <a:rPr lang="en-US" altLang="zh-CN" sz="2800" dirty="0">
                <a:cs typeface="Times New Roman"/>
              </a:rPr>
              <a:t> to </a:t>
            </a:r>
            <a:r>
              <a:rPr lang="en-US" altLang="zh-CN" sz="2800" b="1" dirty="0">
                <a:solidFill>
                  <a:srgbClr val="FF0000"/>
                </a:solidFill>
                <a:cs typeface="Times New Roman"/>
              </a:rPr>
              <a:t>any prefix of</a:t>
            </a:r>
            <a:r>
              <a:rPr lang="en-US" altLang="zh-CN" sz="2800" dirty="0">
                <a:cs typeface="Times New Roman"/>
              </a:rPr>
              <a:t> s.</a:t>
            </a:r>
            <a:endParaRPr lang="en-US" altLang="zh-CN" sz="2800" dirty="0"/>
          </a:p>
          <a:p>
            <a:r>
              <a:rPr lang="en-US" altLang="zh-CN" sz="2800" dirty="0"/>
              <a:t>For example:   PED(</a:t>
            </a:r>
            <a:r>
              <a:rPr lang="en-US" altLang="zh-CN" sz="2800" i="1" dirty="0" err="1"/>
              <a:t>sso</a:t>
            </a:r>
            <a:r>
              <a:rPr lang="en-US" altLang="zh-CN" sz="2800" i="1" dirty="0"/>
              <a:t>, </a:t>
            </a:r>
            <a:r>
              <a:rPr lang="en-US" altLang="zh-CN" sz="2800" dirty="0"/>
              <a:t>solve) = </a:t>
            </a:r>
            <a:r>
              <a:rPr lang="x-none" altLang="en-US" sz="2800" dirty="0"/>
              <a:t>1</a:t>
            </a:r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0486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/>
              <a:t>Prefix </a:t>
            </a:r>
            <a:r>
              <a:rPr lang="en-US" altLang="zh-CN" dirty="0"/>
              <a:t>Edit Distance</a:t>
            </a:r>
            <a:endParaRPr lang="zh-CN" altLang="en-US" dirty="0"/>
          </a:p>
        </p:txBody>
      </p:sp>
      <p:sp>
        <p:nvSpPr>
          <p:cNvPr id="1048615" name="TextBox 5"/>
          <p:cNvSpPr txBox="1"/>
          <p:nvPr/>
        </p:nvSpPr>
        <p:spPr>
          <a:xfrm>
            <a:off x="3276050" y="3501261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/>
              <a:t>s</a:t>
            </a:r>
            <a:r>
              <a:rPr lang="en-US" altLang="zh-CN" sz="3200" dirty="0" err="1">
                <a:solidFill>
                  <a:srgbClr val="FF0000"/>
                </a:solidFill>
              </a:rPr>
              <a:t>s</a:t>
            </a:r>
            <a:r>
              <a:rPr lang="en-US" altLang="zh-CN" sz="3200" dirty="0" err="1"/>
              <a:t>o</a:t>
            </a:r>
            <a:endParaRPr lang="zh-CN" altLang="en-US" sz="3200" dirty="0"/>
          </a:p>
        </p:txBody>
      </p:sp>
      <p:sp>
        <p:nvSpPr>
          <p:cNvPr id="1048616" name="TextBox 6"/>
          <p:cNvSpPr txBox="1"/>
          <p:nvPr/>
        </p:nvSpPr>
        <p:spPr>
          <a:xfrm>
            <a:off x="3204244" y="4653062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/>
              <a:t>  so</a:t>
            </a:r>
            <a:endParaRPr lang="en-US" altLang="zh-CN" sz="3200" dirty="0">
              <a:sym typeface="+mn-ea"/>
            </a:endParaRPr>
          </a:p>
        </p:txBody>
      </p:sp>
      <p:sp>
        <p:nvSpPr>
          <p:cNvPr id="1048617" name="TextBox 7"/>
          <p:cNvSpPr txBox="1"/>
          <p:nvPr/>
        </p:nvSpPr>
        <p:spPr>
          <a:xfrm>
            <a:off x="3059881" y="5877456"/>
            <a:ext cx="122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  solve</a:t>
            </a:r>
          </a:p>
        </p:txBody>
      </p:sp>
      <p:cxnSp>
        <p:nvCxnSpPr>
          <p:cNvPr id="3145728" name="直接箭头连接符 8"/>
          <p:cNvCxnSpPr>
            <a:cxnSpLocks/>
          </p:cNvCxnSpPr>
          <p:nvPr/>
        </p:nvCxnSpPr>
        <p:spPr>
          <a:xfrm>
            <a:off x="3707587" y="4077304"/>
            <a:ext cx="0" cy="551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8" name="TextBox 10"/>
          <p:cNvSpPr txBox="1"/>
          <p:nvPr/>
        </p:nvSpPr>
        <p:spPr>
          <a:xfrm>
            <a:off x="4089408" y="4077072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latin typeface="Times New Roman"/>
                <a:cs typeface="Times New Roman"/>
              </a:rPr>
              <a:t>delete </a:t>
            </a:r>
            <a:r>
              <a:rPr lang="en-US" altLang="zh-CN" sz="2800" b="1" i="1" dirty="0">
                <a:latin typeface="Times New Roman"/>
                <a:cs typeface="Times New Roman"/>
              </a:rPr>
              <a:t>s</a:t>
            </a:r>
            <a:endParaRPr lang="zh-CN" altLang="en-US" sz="2800" b="1" i="1" dirty="0">
              <a:latin typeface="Times New Roman"/>
              <a:cs typeface="Times New Roman"/>
            </a:endParaRPr>
          </a:p>
        </p:txBody>
      </p:sp>
      <p:sp>
        <p:nvSpPr>
          <p:cNvPr id="1048619" name="TextBox 11"/>
          <p:cNvSpPr txBox="1"/>
          <p:nvPr/>
        </p:nvSpPr>
        <p:spPr>
          <a:xfrm>
            <a:off x="3923928" y="5303788"/>
            <a:ext cx="197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i="1" dirty="0">
                <a:latin typeface="Times New Roman"/>
                <a:cs typeface="Times New Roman"/>
              </a:rPr>
              <a:t>is a prefix of</a:t>
            </a:r>
            <a:endParaRPr lang="zh-CN" altLang="en-US" sz="2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2864812"/>
      </p:ext>
    </p:extLst>
  </p:cSld>
  <p:clrMapOvr>
    <a:masterClrMapping/>
  </p:clrMapOvr>
  <p:transition spd="slow" advTm="59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/>
              <a:t>Problem Definition</a:t>
            </a:r>
          </a:p>
        </p:txBody>
      </p:sp>
      <p:pic>
        <p:nvPicPr>
          <p:cNvPr id="209715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6" t="-29" r="-502" b="55064"/>
          <a:stretch/>
        </p:blipFill>
        <p:spPr>
          <a:xfrm>
            <a:off x="461144" y="1438102"/>
            <a:ext cx="8126744" cy="1224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3" y="2574400"/>
            <a:ext cx="810260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168305"/>
            <a:ext cx="3009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Threshold-based: 𝜏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4641747"/>
            <a:ext cx="195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 query q: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223" y="5115189"/>
            <a:ext cx="407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 = ‘s’     </a:t>
            </a:r>
            <a:r>
              <a:rPr lang="en-US" sz="2400" dirty="0">
                <a:sym typeface="Wingdings"/>
              </a:rPr>
              <a:t>     s</a:t>
            </a:r>
            <a:r>
              <a:rPr lang="en-US" sz="2400" baseline="-25000" dirty="0">
                <a:sym typeface="Wingdings"/>
              </a:rPr>
              <a:t>1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2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3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4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5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6</a:t>
            </a:r>
            <a:endParaRPr lang="en-US" sz="24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6308" y="5484521"/>
            <a:ext cx="423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= ‘</a:t>
            </a:r>
            <a:r>
              <a:rPr lang="en-US" sz="2400" dirty="0" err="1"/>
              <a:t>ss</a:t>
            </a:r>
            <a:r>
              <a:rPr lang="en-US" sz="2400" dirty="0"/>
              <a:t>’    </a:t>
            </a:r>
            <a:r>
              <a:rPr lang="en-US" sz="2400" dirty="0">
                <a:sym typeface="Wingdings"/>
              </a:rPr>
              <a:t>     s</a:t>
            </a:r>
            <a:r>
              <a:rPr lang="en-US" sz="2400" baseline="-25000" dirty="0">
                <a:sym typeface="Wingdings"/>
              </a:rPr>
              <a:t>1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2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3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4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5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6</a:t>
            </a:r>
            <a:endParaRPr lang="en-US" sz="24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9008" y="5870987"/>
            <a:ext cx="3885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3</a:t>
            </a:r>
            <a:r>
              <a:rPr lang="en-US" sz="2400" dirty="0"/>
              <a:t> = ‘</a:t>
            </a:r>
            <a:r>
              <a:rPr lang="en-US" sz="2400" dirty="0" err="1"/>
              <a:t>sso</a:t>
            </a:r>
            <a:r>
              <a:rPr lang="en-US" sz="2400" dirty="0"/>
              <a:t>’  </a:t>
            </a:r>
            <a:r>
              <a:rPr lang="en-US" sz="2400" dirty="0">
                <a:sym typeface="Wingdings"/>
              </a:rPr>
              <a:t>     s</a:t>
            </a:r>
            <a:r>
              <a:rPr lang="en-US" sz="2400" baseline="-25000" dirty="0">
                <a:sym typeface="Wingdings"/>
              </a:rPr>
              <a:t>1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2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3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4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5</a:t>
            </a:r>
            <a:endParaRPr lang="en-US" sz="24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7789" y="6254879"/>
            <a:ext cx="3783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4</a:t>
            </a:r>
            <a:r>
              <a:rPr lang="en-US" sz="2400" dirty="0"/>
              <a:t> = ‘</a:t>
            </a:r>
            <a:r>
              <a:rPr lang="en-US" sz="2400" dirty="0" err="1"/>
              <a:t>ssol</a:t>
            </a:r>
            <a:r>
              <a:rPr lang="en-US" sz="2400" dirty="0"/>
              <a:t>’ </a:t>
            </a:r>
            <a:r>
              <a:rPr lang="en-US" sz="2400" dirty="0">
                <a:sym typeface="Wingdings"/>
              </a:rPr>
              <a:t>     s</a:t>
            </a:r>
            <a:r>
              <a:rPr lang="en-US" sz="2400" baseline="-25000" dirty="0">
                <a:sym typeface="Wingdings"/>
              </a:rPr>
              <a:t>1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2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3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4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5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4149080"/>
            <a:ext cx="160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Top-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dirty="0"/>
              <a:t>: k =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2120" y="4622522"/>
            <a:ext cx="195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 query q: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735" y="5095964"/>
            <a:ext cx="296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 = ‘s’     </a:t>
            </a:r>
            <a:r>
              <a:rPr lang="en-US" sz="2400" dirty="0">
                <a:sym typeface="Wingdings"/>
              </a:rPr>
              <a:t>     s</a:t>
            </a:r>
            <a:r>
              <a:rPr lang="en-US" sz="2400" baseline="-25000" dirty="0">
                <a:sym typeface="Wingdings"/>
              </a:rPr>
              <a:t>1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2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3</a:t>
            </a:r>
            <a:endParaRPr lang="en-US" sz="24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664820" y="5465296"/>
            <a:ext cx="312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= ‘</a:t>
            </a:r>
            <a:r>
              <a:rPr lang="en-US" sz="2400" dirty="0" err="1"/>
              <a:t>ss</a:t>
            </a:r>
            <a:r>
              <a:rPr lang="en-US" sz="2400" dirty="0"/>
              <a:t>’    </a:t>
            </a:r>
            <a:r>
              <a:rPr lang="en-US" sz="2400" dirty="0">
                <a:sym typeface="Wingdings"/>
              </a:rPr>
              <a:t>     s</a:t>
            </a:r>
            <a:r>
              <a:rPr lang="en-US" sz="2400" baseline="-25000" dirty="0">
                <a:sym typeface="Wingdings"/>
              </a:rPr>
              <a:t>1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2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3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77520" y="5851762"/>
            <a:ext cx="3040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3</a:t>
            </a:r>
            <a:r>
              <a:rPr lang="en-US" sz="2400" dirty="0"/>
              <a:t> = ‘</a:t>
            </a:r>
            <a:r>
              <a:rPr lang="en-US" sz="2400" dirty="0" err="1"/>
              <a:t>sso</a:t>
            </a:r>
            <a:r>
              <a:rPr lang="en-US" sz="2400" dirty="0"/>
              <a:t>’  </a:t>
            </a:r>
            <a:r>
              <a:rPr lang="en-US" sz="2400" dirty="0">
                <a:sym typeface="Wingdings"/>
              </a:rPr>
              <a:t>     s</a:t>
            </a:r>
            <a:r>
              <a:rPr lang="en-US" sz="2400" baseline="-25000" dirty="0">
                <a:sym typeface="Wingdings"/>
              </a:rPr>
              <a:t>1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2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3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06301" y="6235654"/>
            <a:ext cx="304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4</a:t>
            </a:r>
            <a:r>
              <a:rPr lang="en-US" sz="2400" dirty="0"/>
              <a:t> = ‘</a:t>
            </a:r>
            <a:r>
              <a:rPr lang="en-US" sz="2400" dirty="0" err="1"/>
              <a:t>ssol</a:t>
            </a:r>
            <a:r>
              <a:rPr lang="en-US" sz="2400" dirty="0"/>
              <a:t>’ </a:t>
            </a:r>
            <a:r>
              <a:rPr lang="en-US" sz="2400" dirty="0">
                <a:sym typeface="Wingdings"/>
              </a:rPr>
              <a:t>     s</a:t>
            </a:r>
            <a:r>
              <a:rPr lang="en-US" sz="2400" baseline="-25000" dirty="0">
                <a:sym typeface="Wingdings"/>
              </a:rPr>
              <a:t>2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3</a:t>
            </a:r>
            <a:r>
              <a:rPr lang="en-US" sz="2400" dirty="0">
                <a:sym typeface="Wingdings"/>
              </a:rPr>
              <a:t>, s</a:t>
            </a:r>
            <a:r>
              <a:rPr lang="en-US" sz="2400" baseline="-25000" dirty="0">
                <a:sym typeface="Wingdings"/>
              </a:rPr>
              <a:t>4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9433048" cy="5440362"/>
          </a:xfrm>
        </p:spPr>
        <p:txBody>
          <a:bodyPr>
            <a:normAutofit/>
          </a:bodyPr>
          <a:lstStyle/>
          <a:p>
            <a:r>
              <a:rPr lang="en-US" dirty="0"/>
              <a:t>Error-Tolerant Auto-completion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  </a:t>
            </a:r>
          </a:p>
          <a:p>
            <a:r>
              <a:rPr lang="en-US" dirty="0"/>
              <a:t>String Similarity Search</a:t>
            </a:r>
          </a:p>
          <a:p>
            <a:pPr lvl="1"/>
            <a:r>
              <a:rPr lang="en-US" dirty="0"/>
              <a:t>Cannot share computation between continuous queries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74" y="2132856"/>
            <a:ext cx="4616021" cy="252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" y="2132856"/>
            <a:ext cx="4757555" cy="23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1080</Words>
  <Application>Microsoft Macintosh PowerPoint</Application>
  <PresentationFormat>On-screen Show (4:3)</PresentationFormat>
  <Paragraphs>188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Office 主题</vt:lpstr>
      <vt:lpstr>META: An Efficient Matching-Based Method for Error-Tolerant Autocompletion</vt:lpstr>
      <vt:lpstr>Problems with Typing</vt:lpstr>
      <vt:lpstr>Autocompletion</vt:lpstr>
      <vt:lpstr>Error-Tolerant Autocompletion</vt:lpstr>
      <vt:lpstr>Speed is Very Important</vt:lpstr>
      <vt:lpstr>Edit Distance</vt:lpstr>
      <vt:lpstr>Prefix Edit Distance</vt:lpstr>
      <vt:lpstr>Problem Definition</vt:lpstr>
      <vt:lpstr>Related Work</vt:lpstr>
      <vt:lpstr>Contributions</vt:lpstr>
      <vt:lpstr>Edit Distance Calculation</vt:lpstr>
      <vt:lpstr>Prefix Edit Distance Calculation</vt:lpstr>
      <vt:lpstr>Matching-based Framework</vt:lpstr>
      <vt:lpstr>Matching-based Framework</vt:lpstr>
      <vt:lpstr>Matching-based Framework</vt:lpstr>
      <vt:lpstr>Matching-based framework</vt:lpstr>
      <vt:lpstr>Matching-based Framework</vt:lpstr>
      <vt:lpstr>Matching-based Framework</vt:lpstr>
      <vt:lpstr>Compact Tree Based Framework</vt:lpstr>
      <vt:lpstr>Compact Tree Based Framework</vt:lpstr>
      <vt:lpstr>Compact Tree Based Framework</vt:lpstr>
      <vt:lpstr>Supporting Top-K Queries</vt:lpstr>
      <vt:lpstr>PowerPoint Presentation</vt:lpstr>
      <vt:lpstr>Experiments</vt:lpstr>
      <vt:lpstr>Matching vs Compact Tree</vt:lpstr>
      <vt:lpstr>Comparing with State-of-the-arts</vt:lpstr>
      <vt:lpstr>Scalability</vt:lpstr>
      <vt:lpstr>Conclusion</vt:lpstr>
      <vt:lpstr>Thank you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dongdeng</dc:creator>
  <cp:lastModifiedBy>Dong Deng</cp:lastModifiedBy>
  <cp:revision>100</cp:revision>
  <dcterms:created xsi:type="dcterms:W3CDTF">2016-08-27T21:17:10Z</dcterms:created>
  <dcterms:modified xsi:type="dcterms:W3CDTF">2019-05-27T16:37:44Z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1033-10.1.0.5672</vt:lpwstr>
  </property>
</Properties>
</file>