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57" r:id="rId4"/>
    <p:sldId id="368" r:id="rId5"/>
    <p:sldId id="261" r:id="rId6"/>
    <p:sldId id="270" r:id="rId7"/>
    <p:sldId id="354" r:id="rId8"/>
    <p:sldId id="373" r:id="rId9"/>
    <p:sldId id="359" r:id="rId10"/>
    <p:sldId id="285" r:id="rId11"/>
    <p:sldId id="353" r:id="rId12"/>
    <p:sldId id="319" r:id="rId13"/>
    <p:sldId id="357" r:id="rId14"/>
    <p:sldId id="356" r:id="rId15"/>
    <p:sldId id="358" r:id="rId16"/>
    <p:sldId id="263" r:id="rId17"/>
    <p:sldId id="361" r:id="rId18"/>
    <p:sldId id="362" r:id="rId19"/>
    <p:sldId id="275" r:id="rId20"/>
    <p:sldId id="375" r:id="rId21"/>
    <p:sldId id="376" r:id="rId22"/>
    <p:sldId id="377" r:id="rId23"/>
    <p:sldId id="378" r:id="rId24"/>
    <p:sldId id="369" r:id="rId25"/>
    <p:sldId id="370" r:id="rId26"/>
    <p:sldId id="379" r:id="rId27"/>
    <p:sldId id="371" r:id="rId28"/>
    <p:sldId id="372" r:id="rId29"/>
    <p:sldId id="341" r:id="rId30"/>
    <p:sldId id="307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6" autoAdjust="0"/>
    <p:restoredTop sz="87347" autoAdjust="0"/>
  </p:normalViewPr>
  <p:slideViewPr>
    <p:cSldViewPr>
      <p:cViewPr varScale="1">
        <p:scale>
          <a:sx n="111" d="100"/>
          <a:sy n="111" d="100"/>
        </p:scale>
        <p:origin x="16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3897-9301-4BE3-BDD9-D14DDB05DA2E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C5863-56BA-4AA6-9046-DC88B285AD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9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772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3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4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805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34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215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282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16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12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C5863-56BA-4AA6-9046-DC88B285AD9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4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71600" y="3501008"/>
            <a:ext cx="7272808" cy="367240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chemeClr val="tx1"/>
                </a:solidFill>
              </a:rPr>
              <a:t>Dong Deng, </a:t>
            </a:r>
            <a:r>
              <a:rPr lang="en-US" altLang="zh-CN" sz="2800" dirty="0" err="1">
                <a:solidFill>
                  <a:schemeClr val="tx1"/>
                </a:solidFill>
              </a:rPr>
              <a:t>Guoliang</a:t>
            </a:r>
            <a:r>
              <a:rPr lang="en-US" altLang="zh-CN" sz="2800" dirty="0">
                <a:solidFill>
                  <a:schemeClr val="tx1"/>
                </a:solidFill>
              </a:rPr>
              <a:t> Li, He Wen, </a:t>
            </a:r>
            <a:r>
              <a:rPr lang="en-US" altLang="zh-CN" sz="2800" dirty="0" err="1">
                <a:solidFill>
                  <a:schemeClr val="tx1"/>
                </a:solidFill>
              </a:rPr>
              <a:t>Jianhua</a:t>
            </a:r>
            <a:r>
              <a:rPr lang="en-US" altLang="zh-CN" sz="2800" dirty="0">
                <a:solidFill>
                  <a:schemeClr val="tx1"/>
                </a:solidFill>
              </a:rPr>
              <a:t> Feng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Database Group, Tsinghua University</a:t>
            </a: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  <a:p>
            <a:endParaRPr lang="en-US" altLang="zh-CN" sz="24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35" y="4725144"/>
            <a:ext cx="2009385" cy="200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846640" cy="2403698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An Efficient Partition Based Method for Exact Set Similarity Joins</a:t>
            </a:r>
            <a:endParaRPr lang="zh-CN" alt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10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"/>
    </mc:Choice>
    <mc:Fallback xmlns="">
      <p:transition spd="slow" advTm="661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Most of recent related works fit in the Prefix Filter Framework</a:t>
            </a:r>
          </a:p>
          <a:p>
            <a:endParaRPr lang="en-US" altLang="zh-CN" dirty="0"/>
          </a:p>
          <a:p>
            <a:pPr lvl="1"/>
            <a:r>
              <a:rPr lang="en-US" altLang="zh-CN" dirty="0"/>
              <a:t>“</a:t>
            </a:r>
            <a:r>
              <a:rPr lang="en-US" i="1" dirty="0"/>
              <a:t>Based on our findings, we do not expect significant impact from future techniques that sit on top of the prefix filter, but see opportunities in fast candidate generation.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pPr lvl="1" algn="r"/>
            <a:r>
              <a:rPr lang="en-US" dirty="0"/>
              <a:t>By Mann et. al. @ VLDB16 Experimental Paper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31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"/>
    </mc:Choice>
    <mc:Fallback xmlns="">
      <p:transition spd="slow" advTm="6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07504" y="5148909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3675" y="4239699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07504" y="3356992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36912" y="2484613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Prefix Filter Framework</a:t>
            </a:r>
            <a:endParaRPr lang="zh-CN" altLang="en-US" dirty="0"/>
          </a:p>
        </p:txBody>
      </p:sp>
      <p:sp>
        <p:nvSpPr>
          <p:cNvPr id="5" name="5-Point Star 4"/>
          <p:cNvSpPr/>
          <p:nvPr/>
        </p:nvSpPr>
        <p:spPr>
          <a:xfrm>
            <a:off x="2419663" y="1484784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>
            <a:off x="3355767" y="1539861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863" y="1539861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5081799" y="1520788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rge 9"/>
          <p:cNvSpPr/>
          <p:nvPr/>
        </p:nvSpPr>
        <p:spPr>
          <a:xfrm>
            <a:off x="6739344" y="1539861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2540" y="1530324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755576" y="1539861"/>
            <a:ext cx="657055" cy="57606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5948055" y="1539861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7537566" y="1519899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426767" y="2564904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>
            <a:off x="3362871" y="2619981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762680" y="2619981"/>
            <a:ext cx="657055" cy="57606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/>
          <p:cNvSpPr/>
          <p:nvPr/>
        </p:nvSpPr>
        <p:spPr>
          <a:xfrm>
            <a:off x="3362871" y="3484077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81871" y="2484613"/>
            <a:ext cx="4031759" cy="800371"/>
          </a:xfrm>
          <a:prstGeom prst="rect">
            <a:avLst/>
          </a:prstGeom>
          <a:pattFill prst="pct6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29644" y="3474540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419663" y="4293096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19863" y="4348173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19863" y="5284277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22540" y="5274740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81871" y="3358245"/>
            <a:ext cx="4031759" cy="800371"/>
          </a:xfrm>
          <a:prstGeom prst="rect">
            <a:avLst/>
          </a:prstGeom>
          <a:pattFill prst="pct6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932040" y="4247982"/>
            <a:ext cx="3181589" cy="800371"/>
          </a:xfrm>
          <a:prstGeom prst="rect">
            <a:avLst/>
          </a:prstGeom>
          <a:pattFill prst="pct6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932040" y="5148544"/>
            <a:ext cx="3181589" cy="800371"/>
          </a:xfrm>
          <a:prstGeom prst="rect">
            <a:avLst/>
          </a:prstGeom>
          <a:pattFill prst="pct60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36912" y="1988840"/>
            <a:ext cx="762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RID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 1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2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3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823" y="1156682"/>
            <a:ext cx="4571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The list of all elements in order (universe)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31594" y="6308216"/>
                <a:ext cx="80872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Prefix Filter: </a:t>
                </a:r>
                <a:r>
                  <a:rPr lang="en-US" sz="2400" dirty="0" err="1"/>
                  <a:t>Sim</a:t>
                </a:r>
                <a:r>
                  <a:rPr lang="en-US" sz="2400" dirty="0"/>
                  <a:t>(X, Y)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only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if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𝑃𝑟𝑒𝑓𝑖𝑥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)∩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𝑃𝑟𝑒𝑓𝑖𝑥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)≠∅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94" y="6308216"/>
                <a:ext cx="8087279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07" t="-103947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2123728" y="5814556"/>
            <a:ext cx="1187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Prefixes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7820" y="5805264"/>
            <a:ext cx="116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Suffixes</a:t>
            </a:r>
          </a:p>
        </p:txBody>
      </p:sp>
    </p:spTree>
    <p:extLst>
      <p:ext uri="{BB962C8B-B14F-4D97-AF65-F5344CB8AC3E}">
        <p14:creationId xmlns:p14="http://schemas.microsoft.com/office/powerpoint/2010/main" val="10893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"/>
    </mc:Choice>
    <mc:Fallback xmlns="">
      <p:transition spd="slow" advTm="6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Prefix Filter Framework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5787" y="3059668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200" dirty="0"/>
          </a:p>
        </p:txBody>
      </p:sp>
      <p:sp>
        <p:nvSpPr>
          <p:cNvPr id="5" name="TextBox 3"/>
          <p:cNvSpPr txBox="1"/>
          <p:nvPr/>
        </p:nvSpPr>
        <p:spPr>
          <a:xfrm>
            <a:off x="874089" y="2209292"/>
            <a:ext cx="744293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/>
              <a:t>the pruning power is limited!</a:t>
            </a:r>
          </a:p>
          <a:p>
            <a:pPr algn="ctr"/>
            <a:endParaRPr lang="en-US" sz="4000" b="1" dirty="0"/>
          </a:p>
          <a:p>
            <a:pPr algn="ctr"/>
            <a:r>
              <a:rPr lang="en-US" sz="3600" i="1" dirty="0"/>
              <a:t>two dissimilar sets are a candidate</a:t>
            </a:r>
          </a:p>
          <a:p>
            <a:pPr algn="ctr"/>
            <a:r>
              <a:rPr lang="en-US" sz="3600" i="1" dirty="0"/>
              <a:t>if they share 1 element in their prefixes</a:t>
            </a:r>
            <a:endParaRPr lang="en-US" sz="3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2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123675" y="5148909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23675" y="4239699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23675" y="3356992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136912" y="2484613"/>
            <a:ext cx="7976717" cy="800371"/>
          </a:xfrm>
          <a:prstGeom prst="round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5" name="5-Point Star 4"/>
          <p:cNvSpPr/>
          <p:nvPr/>
        </p:nvSpPr>
        <p:spPr>
          <a:xfrm>
            <a:off x="2419663" y="1484784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5"/>
          <p:cNvSpPr/>
          <p:nvPr/>
        </p:nvSpPr>
        <p:spPr>
          <a:xfrm>
            <a:off x="3355767" y="1539861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863" y="1539861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5081799" y="1520788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rge 9"/>
          <p:cNvSpPr/>
          <p:nvPr/>
        </p:nvSpPr>
        <p:spPr>
          <a:xfrm>
            <a:off x="6739344" y="1539861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22540" y="1530324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755576" y="1539861"/>
            <a:ext cx="657055" cy="57606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ross 13"/>
          <p:cNvSpPr/>
          <p:nvPr/>
        </p:nvSpPr>
        <p:spPr>
          <a:xfrm>
            <a:off x="5948055" y="1539861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7452320" y="1547255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426767" y="2564904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iangle 16"/>
          <p:cNvSpPr/>
          <p:nvPr/>
        </p:nvSpPr>
        <p:spPr>
          <a:xfrm>
            <a:off x="3362871" y="2619981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762680" y="2619981"/>
            <a:ext cx="657055" cy="576064"/>
          </a:xfrm>
          <a:prstGeom prst="hexago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iangle 25"/>
          <p:cNvSpPr/>
          <p:nvPr/>
        </p:nvSpPr>
        <p:spPr>
          <a:xfrm>
            <a:off x="3362871" y="3484077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29644" y="3474540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2419663" y="4293096"/>
            <a:ext cx="648072" cy="64807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19863" y="4348173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19863" y="5284277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622540" y="5274740"/>
            <a:ext cx="575837" cy="57606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36912" y="1988840"/>
            <a:ext cx="762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RID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 1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2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3</a:t>
            </a:r>
          </a:p>
          <a:p>
            <a:pPr>
              <a:lnSpc>
                <a:spcPct val="250000"/>
              </a:lnSpc>
            </a:pPr>
            <a:r>
              <a:rPr lang="en-US" sz="2400" b="1" dirty="0"/>
              <a:t> 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823" y="1052736"/>
            <a:ext cx="4571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The list of all elements in order (universe)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41631" y="6423719"/>
                <a:ext cx="6798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Sim(X, Y)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only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if</m:t>
                    </m:r>
                    <m:r>
                      <a:rPr lang="en-US" sz="24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𝑆𝑢𝑏𝑠𝑒𝑡𝑠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𝑋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)∩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𝑆𝑢𝑏𝑠𝑒𝑡𝑠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𝑌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)≠∅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631" y="6423719"/>
                <a:ext cx="679872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344"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ross 34"/>
          <p:cNvSpPr/>
          <p:nvPr/>
        </p:nvSpPr>
        <p:spPr>
          <a:xfrm>
            <a:off x="5965175" y="2639054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Merge 37"/>
          <p:cNvSpPr/>
          <p:nvPr/>
        </p:nvSpPr>
        <p:spPr>
          <a:xfrm>
            <a:off x="6760719" y="2655985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Merge 38"/>
          <p:cNvSpPr/>
          <p:nvPr/>
        </p:nvSpPr>
        <p:spPr>
          <a:xfrm>
            <a:off x="6732240" y="3501008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erge 39"/>
          <p:cNvSpPr/>
          <p:nvPr/>
        </p:nvSpPr>
        <p:spPr>
          <a:xfrm>
            <a:off x="6725307" y="4365104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ghtning Bolt 40"/>
          <p:cNvSpPr/>
          <p:nvPr/>
        </p:nvSpPr>
        <p:spPr>
          <a:xfrm>
            <a:off x="7524328" y="2627375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Lightning Bolt 41"/>
          <p:cNvSpPr/>
          <p:nvPr/>
        </p:nvSpPr>
        <p:spPr>
          <a:xfrm>
            <a:off x="7452320" y="5291671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gular Pentagon 42"/>
          <p:cNvSpPr/>
          <p:nvPr/>
        </p:nvSpPr>
        <p:spPr>
          <a:xfrm>
            <a:off x="5076056" y="3429000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gular Pentagon 43"/>
          <p:cNvSpPr/>
          <p:nvPr/>
        </p:nvSpPr>
        <p:spPr>
          <a:xfrm>
            <a:off x="5087104" y="4293096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gular Pentagon 45"/>
          <p:cNvSpPr/>
          <p:nvPr/>
        </p:nvSpPr>
        <p:spPr>
          <a:xfrm>
            <a:off x="5102344" y="5244440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ightning Bolt 46"/>
          <p:cNvSpPr/>
          <p:nvPr/>
        </p:nvSpPr>
        <p:spPr>
          <a:xfrm>
            <a:off x="7452320" y="3501008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ghtning Bolt 48"/>
          <p:cNvSpPr/>
          <p:nvPr/>
        </p:nvSpPr>
        <p:spPr>
          <a:xfrm>
            <a:off x="7452320" y="4355567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ross 49"/>
          <p:cNvSpPr/>
          <p:nvPr/>
        </p:nvSpPr>
        <p:spPr>
          <a:xfrm>
            <a:off x="6012160" y="5301208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06154" y="1484784"/>
            <a:ext cx="2353664" cy="4474374"/>
          </a:xfrm>
          <a:prstGeom prst="roundRect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336816" y="1470714"/>
            <a:ext cx="2353664" cy="4474374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5816491" y="1470714"/>
            <a:ext cx="2310375" cy="4474374"/>
          </a:xfrm>
          <a:prstGeom prst="roundRect">
            <a:avLst/>
          </a:prstGeom>
          <a:solidFill>
            <a:schemeClr val="bg1">
              <a:lumMod val="5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331640" y="5838363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Subsets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13290" y="5847655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Subsets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633570" y="5847655"/>
            <a:ext cx="1149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Subsets</a:t>
            </a:r>
          </a:p>
        </p:txBody>
      </p:sp>
    </p:spTree>
    <p:extLst>
      <p:ext uri="{BB962C8B-B14F-4D97-AF65-F5344CB8AC3E}">
        <p14:creationId xmlns:p14="http://schemas.microsoft.com/office/powerpoint/2010/main" val="14176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"/>
    </mc:Choice>
    <mc:Fallback xmlns="">
      <p:transition spd="slow" advTm="66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Partition-based Framework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5787" y="3059668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200" dirty="0"/>
          </a:p>
        </p:txBody>
      </p:sp>
      <p:sp>
        <p:nvSpPr>
          <p:cNvPr id="6" name="TextBox 3"/>
          <p:cNvSpPr txBox="1"/>
          <p:nvPr/>
        </p:nvSpPr>
        <p:spPr>
          <a:xfrm>
            <a:off x="406917" y="2751890"/>
            <a:ext cx="8330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What is the minimum number of partitions </a:t>
            </a:r>
          </a:p>
          <a:p>
            <a:pPr algn="ctr"/>
            <a:r>
              <a:rPr lang="en-US" sz="3600" dirty="0"/>
              <a:t>that can guarantee completeness?</a:t>
            </a:r>
          </a:p>
        </p:txBody>
      </p:sp>
    </p:spTree>
    <p:extLst>
      <p:ext uri="{BB962C8B-B14F-4D97-AF65-F5344CB8AC3E}">
        <p14:creationId xmlns:p14="http://schemas.microsoft.com/office/powerpoint/2010/main" val="18874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number of partitions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5787" y="3059668"/>
            <a:ext cx="184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3"/>
              <p:cNvSpPr txBox="1"/>
              <p:nvPr/>
            </p:nvSpPr>
            <p:spPr>
              <a:xfrm>
                <a:off x="0" y="1556792"/>
                <a:ext cx="91440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Intuition: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</a:rPr>
                  <a:t>1: Deduce an overlap lower bound based on the similarity function and the threshold</a:t>
                </a:r>
              </a:p>
              <a:p>
                <a:pPr algn="ctr"/>
                <a:endParaRPr lang="en-US" sz="4000" b="1" dirty="0"/>
              </a:p>
              <a:p>
                <a:pPr algn="ctr"/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𝐒𝐢𝐦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𝑿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𝒀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)≥</m:t>
                    </m:r>
                    <m:r>
                      <a:rPr lang="el-GR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</m:t>
                    </m:r>
                    <m:r>
                      <a:rPr lang="is-I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𝑿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𝒀</m:t>
                        </m:r>
                      </m:e>
                    </m:d>
                    <m:r>
                      <a:rPr lang="en-US" sz="4000" b="1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𝒎</m:t>
                    </m:r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4000" b="1" dirty="0"/>
              </a:p>
              <a:p>
                <a:r>
                  <a:rPr lang="en-US" sz="3200" dirty="0"/>
                  <a:t>2: Partition them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charset="0"/>
                      </a:rPr>
                      <m:t>𝑚</m:t>
                    </m:r>
                    <m:r>
                      <a:rPr lang="en-US" sz="3200" b="0" i="1" smtClean="0">
                        <a:latin typeface="Cambria Math" charset="0"/>
                      </a:rPr>
                      <m:t>+1 </m:t>
                    </m:r>
                  </m:oMath>
                </a14:m>
                <a:r>
                  <a:rPr lang="en-US" sz="3200" dirty="0"/>
                  <a:t>subsets</a:t>
                </a:r>
              </a:p>
              <a:p>
                <a:pPr algn="ctr"/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</a:rPr>
                  <a:t>Then two similar sets must share at least 1 subset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56792"/>
                <a:ext cx="9144000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1667" t="-2187" b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42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2"/>
    </mc:Choice>
    <mc:Fallback xmlns="">
      <p:transition spd="slow" advTm="346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dirty="0"/>
              <a:t>Element Skew Problem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024" y="908720"/>
            <a:ext cx="8820472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/>
              <a:t>Some subsets have limited number of elements</a:t>
            </a:r>
          </a:p>
          <a:p>
            <a:pPr lvl="1"/>
            <a:r>
              <a:rPr lang="en-US" altLang="zh-CN" sz="2400" dirty="0"/>
              <a:t>The ‘empty’ subsets yield quadratic candidates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pPr marL="0" indent="0">
              <a:buNone/>
            </a:pPr>
            <a:endParaRPr lang="en-US" altLang="zh-CN" sz="2800" dirty="0"/>
          </a:p>
          <a:p>
            <a:r>
              <a:rPr lang="en-US" altLang="zh-CN" sz="2800" dirty="0"/>
              <a:t>Solution: Add some flexibility</a:t>
            </a:r>
          </a:p>
          <a:p>
            <a:pPr lvl="1"/>
            <a:r>
              <a:rPr lang="en-US" altLang="zh-CN" sz="2400" dirty="0"/>
              <a:t>Skip the subsets with less elements</a:t>
            </a:r>
          </a:p>
          <a:p>
            <a:pPr lvl="1"/>
            <a:r>
              <a:rPr lang="en-US" altLang="zh-CN" sz="2400" dirty="0"/>
              <a:t>Select more signatures from subsets with more elements to guarantee completeness</a:t>
            </a:r>
          </a:p>
          <a:p>
            <a:pPr lvl="1"/>
            <a:endParaRPr lang="en-US" altLang="zh-CN" sz="2400" dirty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55576" y="3004997"/>
            <a:ext cx="7560840" cy="0"/>
          </a:xfrm>
          <a:prstGeom prst="line">
            <a:avLst/>
          </a:prstGeom>
          <a:ln w="63500" cap="rnd" cmpd="sng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 flipH="1">
            <a:off x="983957" y="322102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>
            <a:off x="1187624" y="3437045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H="1">
            <a:off x="2483768" y="322102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flipH="1">
            <a:off x="3203848" y="322102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flipH="1">
            <a:off x="6732240" y="322102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flipH="1">
            <a:off x="7596336" y="322102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H="1">
            <a:off x="7748736" y="3437045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H="1">
            <a:off x="6372200" y="3437045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flipH="1">
            <a:off x="1623645" y="3653069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flipH="1">
            <a:off x="1827312" y="3869093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flipH="1">
            <a:off x="2627784" y="3653069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H="1">
            <a:off x="6507832" y="3653069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H="1">
            <a:off x="7371928" y="3869093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H="1">
            <a:off x="8236024" y="3869093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H="1">
            <a:off x="8388424" y="4085117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H="1">
            <a:off x="7011888" y="3869093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H="1">
            <a:off x="2420144" y="3869093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flipH="1">
            <a:off x="1187624" y="4301141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flipH="1">
            <a:off x="3275856" y="4085117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flipH="1">
            <a:off x="4355976" y="4085117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4652349" y="2644957"/>
            <a:ext cx="32671" cy="18802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130662" y="2636912"/>
            <a:ext cx="32671" cy="18802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 flipH="1">
            <a:off x="1187624" y="3864350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>
            <a:off x="1626066" y="3216278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3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Signatures: 1-deletion neighborhoods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12568"/>
          </a:xfrm>
        </p:spPr>
        <p:txBody>
          <a:bodyPr>
            <a:noAutofit/>
          </a:bodyPr>
          <a:lstStyle/>
          <a:p>
            <a:r>
              <a:rPr lang="en-US" sz="2800" dirty="0"/>
              <a:t>Given a non-empty set Z, its 1-deletion neighborhoods are its subsets with size of |Z| − 1, denote as </a:t>
            </a:r>
            <a:r>
              <a:rPr lang="en-US" sz="2800" i="1" dirty="0">
                <a:latin typeface="Times New Roman" charset="0"/>
                <a:ea typeface="Times New Roman" charset="0"/>
                <a:cs typeface="Times New Roman" charset="0"/>
              </a:rPr>
              <a:t>del(Z)</a:t>
            </a:r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4" name="Merge 3"/>
          <p:cNvSpPr/>
          <p:nvPr/>
        </p:nvSpPr>
        <p:spPr>
          <a:xfrm>
            <a:off x="5579313" y="3068960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>
            <a:off x="4788024" y="3068960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>
            <a:off x="6292289" y="3076354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rge 6"/>
          <p:cNvSpPr/>
          <p:nvPr/>
        </p:nvSpPr>
        <p:spPr>
          <a:xfrm>
            <a:off x="3851920" y="4960241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3232721" y="4922095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5976385" y="4893484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erge 9"/>
          <p:cNvSpPr/>
          <p:nvPr/>
        </p:nvSpPr>
        <p:spPr>
          <a:xfrm>
            <a:off x="7579731" y="4922095"/>
            <a:ext cx="582997" cy="556991"/>
          </a:xfrm>
          <a:prstGeom prst="flowChartMerg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ross 10"/>
          <p:cNvSpPr/>
          <p:nvPr/>
        </p:nvSpPr>
        <p:spPr>
          <a:xfrm>
            <a:off x="5364088" y="4922095"/>
            <a:ext cx="576064" cy="556991"/>
          </a:xfrm>
          <a:prstGeom prst="plus">
            <a:avLst>
              <a:gd name="adj" fmla="val 3465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ghtning Bolt 11"/>
          <p:cNvSpPr/>
          <p:nvPr/>
        </p:nvSpPr>
        <p:spPr>
          <a:xfrm>
            <a:off x="8216679" y="4893485"/>
            <a:ext cx="576064" cy="585601"/>
          </a:xfrm>
          <a:prstGeom prst="lightningBol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3928" y="3733963"/>
            <a:ext cx="1403103" cy="99118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08204" y="3733963"/>
            <a:ext cx="1464478" cy="99706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40152" y="3765105"/>
            <a:ext cx="0" cy="103204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49161" y="2954332"/>
            <a:ext cx="425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1577" y="481508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del(Z)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2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using 1-deletion neighborhood</a:t>
            </a:r>
            <a:endParaRPr lang="zh-CN" alt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619503" y="3135673"/>
            <a:ext cx="1152128" cy="118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935" y="273483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218" y="3703026"/>
            <a:ext cx="504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"/>
              <p:cNvSpPr txBox="1"/>
              <p:nvPr/>
            </p:nvSpPr>
            <p:spPr>
              <a:xfrm>
                <a:off x="0" y="1775042"/>
                <a:ext cx="914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𝑽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𝑽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∉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𝒅𝒆𝒍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𝑼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∉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𝒅𝒆𝒍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𝑽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∆ 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𝑽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5042"/>
                <a:ext cx="914400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riangle 24"/>
          <p:cNvSpPr/>
          <p:nvPr/>
        </p:nvSpPr>
        <p:spPr>
          <a:xfrm>
            <a:off x="963319" y="2847641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gular Pentagon 26"/>
          <p:cNvSpPr/>
          <p:nvPr/>
        </p:nvSpPr>
        <p:spPr>
          <a:xfrm>
            <a:off x="1683399" y="2847641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86313" y="3709065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gular Pentagon 28"/>
          <p:cNvSpPr/>
          <p:nvPr/>
        </p:nvSpPr>
        <p:spPr>
          <a:xfrm>
            <a:off x="1683399" y="3696723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619503" y="3988570"/>
            <a:ext cx="1152128" cy="1186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iangle 31"/>
          <p:cNvSpPr/>
          <p:nvPr/>
        </p:nvSpPr>
        <p:spPr>
          <a:xfrm>
            <a:off x="4059663" y="2828089"/>
            <a:ext cx="576064" cy="576064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gular Pentagon 32"/>
          <p:cNvSpPr/>
          <p:nvPr/>
        </p:nvSpPr>
        <p:spPr>
          <a:xfrm>
            <a:off x="5436096" y="2826530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67944" y="3696723"/>
            <a:ext cx="571291" cy="556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gular Pentagon 34"/>
          <p:cNvSpPr/>
          <p:nvPr/>
        </p:nvSpPr>
        <p:spPr>
          <a:xfrm>
            <a:off x="5508104" y="3677650"/>
            <a:ext cx="576064" cy="576064"/>
          </a:xfrm>
          <a:prstGeom prst="pent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3869" y="5373216"/>
            <a:ext cx="8606603" cy="0"/>
          </a:xfrm>
          <a:prstGeom prst="line">
            <a:avLst/>
          </a:prstGeom>
          <a:ln w="127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86825" y="2735321"/>
            <a:ext cx="183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del(U)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91983" y="3659444"/>
            <a:ext cx="1831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Times New Roman" charset="0"/>
                <a:ea typeface="Times New Roman" charset="0"/>
                <a:cs typeface="Times New Roman" charset="0"/>
              </a:rPr>
              <a:t>del(V)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3"/>
              <p:cNvSpPr txBox="1"/>
              <p:nvPr/>
            </p:nvSpPr>
            <p:spPr>
              <a:xfrm>
                <a:off x="-146481" y="4488454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𝑼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∆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𝑽</m:t>
                          </m:r>
                        </m:e>
                      </m: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</m:t>
                      </m:r>
                    </m:oMath>
                  </m:oMathPara>
                </a14:m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6481" y="4488454"/>
                <a:ext cx="914400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788024" y="2856903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88024" y="3720999"/>
            <a:ext cx="3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8036" y="5547297"/>
            <a:ext cx="9186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Skip</a:t>
            </a:r>
            <a:r>
              <a:rPr lang="en-US" sz="2400" i="1" dirty="0"/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dirty="0"/>
              <a:t> subsets &amp; select 1-deletion neighborhoods from another </a:t>
            </a:r>
            <a:r>
              <a:rPr lang="en-US" sz="24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400" dirty="0"/>
              <a:t> subsets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404547" y="6234357"/>
            <a:ext cx="4334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guaranteed completeness 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55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"/>
    </mc:Choice>
    <mc:Fallback xmlns="">
      <p:transition spd="slow" advTm="51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42"/>
          <p:cNvSpPr/>
          <p:nvPr/>
        </p:nvSpPr>
        <p:spPr>
          <a:xfrm>
            <a:off x="2769566" y="1729917"/>
            <a:ext cx="569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400" i="1" dirty="0"/>
              <a:t>0: skip the </a:t>
            </a:r>
            <a:r>
              <a:rPr lang="en-US" altLang="zh-CN" sz="2400" i="1" dirty="0" err="1"/>
              <a:t>i</a:t>
            </a:r>
            <a:r>
              <a:rPr lang="en-US" altLang="zh-CN" sz="2400" i="1" baseline="30000" dirty="0" err="1"/>
              <a:t>th</a:t>
            </a:r>
            <a:r>
              <a:rPr lang="en-US" altLang="zh-CN" sz="2400" i="1" dirty="0"/>
              <a:t> subset</a:t>
            </a:r>
          </a:p>
          <a:p>
            <a:pPr lvl="1"/>
            <a:r>
              <a:rPr lang="en-US" altLang="zh-CN" sz="2400" i="1" dirty="0"/>
              <a:t>1: only use the </a:t>
            </a:r>
            <a:r>
              <a:rPr lang="en-US" altLang="zh-CN" sz="2400" i="1" dirty="0" err="1"/>
              <a:t>i</a:t>
            </a:r>
            <a:r>
              <a:rPr lang="en-US" altLang="zh-CN" sz="2400" i="1" baseline="30000" dirty="0" err="1"/>
              <a:t>th</a:t>
            </a:r>
            <a:r>
              <a:rPr lang="en-US" altLang="zh-CN" sz="2400" i="1" dirty="0"/>
              <a:t> subset as signature</a:t>
            </a:r>
          </a:p>
          <a:p>
            <a:pPr lvl="1"/>
            <a:r>
              <a:rPr lang="en-US" altLang="zh-CN" sz="2400" i="1" dirty="0"/>
              <a:t>2: use both the </a:t>
            </a:r>
            <a:r>
              <a:rPr lang="en-US" altLang="zh-CN" sz="2400" i="1" dirty="0" err="1"/>
              <a:t>i</a:t>
            </a:r>
            <a:r>
              <a:rPr lang="en-US" altLang="zh-CN" sz="2400" i="1" baseline="30000" dirty="0" err="1"/>
              <a:t>th</a:t>
            </a:r>
            <a:r>
              <a:rPr lang="en-US" altLang="zh-CN" sz="2400" i="1" dirty="0"/>
              <a:t> subset and 1-deletions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Allocation Strategy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5123" y="3542636"/>
                <a:ext cx="6523261" cy="2640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endParaRPr lang="en-US" altLang="zh-CN" sz="3200" i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sz="3200" i="1" dirty="0">
                    <a:solidFill>
                      <a:srgbClr val="C00000"/>
                    </a:solidFill>
                  </a:rPr>
                  <a:t>Constraint: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is-I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+1</m:t>
                        </m:r>
                      </m:sup>
                      <m:e>
                        <m:sSub>
                          <m:sSub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 charset="0"/>
                      </a:rPr>
                      <m:t>=</m:t>
                    </m:r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 charset="0"/>
                      </a:rPr>
                      <m:t>𝑚</m:t>
                    </m:r>
                    <m:r>
                      <a:rPr lang="en-US" altLang="zh-CN" sz="3200" i="1">
                        <a:solidFill>
                          <a:srgbClr val="C00000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endParaRPr lang="en-US" altLang="zh-CN" sz="3200" i="1" dirty="0">
                  <a:solidFill>
                    <a:srgbClr val="C00000"/>
                  </a:solidFill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altLang="zh-CN" sz="3200" i="1" dirty="0">
                    <a:solidFill>
                      <a:srgbClr val="C00000"/>
                    </a:solidFill>
                  </a:rPr>
                  <a:t>Object: Minimize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is-IS" altLang="zh-CN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+1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𝑣</m:t>
                            </m:r>
                            <m:r>
                              <a:rPr lang="en-US" altLang="zh-CN" sz="3200" b="0" i="1" baseline="-2500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3200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p>
                        </m:sSubSup>
                      </m:e>
                    </m:nary>
                  </m:oMath>
                </a14:m>
                <a:endParaRPr lang="en-US" altLang="zh-CN" sz="3200" i="1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sz="3200" i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123" y="3542636"/>
                <a:ext cx="6523261" cy="26409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1394501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545513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20461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02136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78200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53148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671368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246316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822380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397328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1520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826468" y="3212976"/>
            <a:ext cx="576064" cy="36004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763688" y="2138158"/>
            <a:ext cx="2025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2800" i="1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altLang="zh-CN" sz="2800" i="1" baseline="-25000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altLang="zh-CN" sz="2800" i="1" dirty="0">
                <a:latin typeface="Times New Roman" charset="0"/>
                <a:ea typeface="Times New Roman" charset="0"/>
                <a:cs typeface="Times New Roman" charset="0"/>
              </a:rPr>
              <a:t>=</a:t>
            </a:r>
          </a:p>
        </p:txBody>
      </p:sp>
      <p:sp>
        <p:nvSpPr>
          <p:cNvPr id="44" name="右大括号 43"/>
          <p:cNvSpPr/>
          <p:nvPr/>
        </p:nvSpPr>
        <p:spPr>
          <a:xfrm rot="10800000">
            <a:off x="2905315" y="1861656"/>
            <a:ext cx="362667" cy="1008112"/>
          </a:xfrm>
          <a:prstGeom prst="rightBrace">
            <a:avLst>
              <a:gd name="adj1" fmla="val 59753"/>
              <a:gd name="adj2" fmla="val 46145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0953" y="5764953"/>
                <a:ext cx="8408905" cy="1003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=0            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Times New Roman" charset="0"/>
                              <a:cs typeface="Times New Roman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𝑖</m:t>
                          </m:r>
                        </m:sup>
                      </m:sSubSup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𝑡h𝑒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#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𝑜𝑓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𝑠𝑒𝑡𝑠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𝑠h𝑎𝑟𝑖𝑛𝑔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𝑡h𝑒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𝑖𝑡h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𝑠𝑢𝑏𝑠𝑒𝑡</m:t>
                      </m:r>
                    </m:oMath>
                  </m:oMathPara>
                </a14:m>
                <a:endParaRPr lang="en-US" sz="2800" b="0" i="1" dirty="0"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 </m:t>
                        </m:r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𝑖</m:t>
                        </m:r>
                      </m:sup>
                    </m:sSubSup>
                    <m:r>
                      <a:rPr lang="en-US" sz="2800" i="1">
                        <a:latin typeface="Cambria Math" charset="0"/>
                        <a:ea typeface="Times New Roman" charset="0"/>
                        <a:cs typeface="Times New Roman" charset="0"/>
                      </a:rPr>
                      <m:t>:</m:t>
                    </m:r>
                  </m:oMath>
                </a14:m>
                <a:r>
                  <a:rPr lang="en-US" sz="2800" i="1" dirty="0">
                    <a:latin typeface="Times New Roman" charset="0"/>
                    <a:ea typeface="Times New Roman" charset="0"/>
                    <a:cs typeface="Times New Roman" charset="0"/>
                  </a:rPr>
                  <a:t> the # of sets sharing (subset or 1-deletion) signatures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3" y="5764953"/>
                <a:ext cx="8408905" cy="1003352"/>
              </a:xfrm>
              <a:prstGeom prst="rect">
                <a:avLst/>
              </a:prstGeom>
              <a:blipFill rotWithShape="0">
                <a:blip r:embed="rId3"/>
                <a:stretch>
                  <a:fillRect r="-580" b="-16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02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"/>
    </mc:Choice>
    <mc:Fallback xmlns="">
      <p:transition spd="slow" advTm="5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 World Data is Dirty</a:t>
            </a:r>
            <a:endParaRPr lang="zh-CN" altLang="en-US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282691" y="1280658"/>
            <a:ext cx="82296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Typo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Inconsistent </a:t>
            </a:r>
          </a:p>
          <a:p>
            <a:pPr marL="0" indent="0">
              <a:buNone/>
            </a:pPr>
            <a:r>
              <a:rPr lang="en-US" altLang="zh-CN" dirty="0"/>
              <a:t>    Format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195" y="2360778"/>
            <a:ext cx="8533456" cy="98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794859" y="1928730"/>
            <a:ext cx="18722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</a:t>
            </a:r>
            <a:r>
              <a:rPr lang="en-US" altLang="zh-CN" dirty="0" err="1">
                <a:solidFill>
                  <a:srgbClr val="FF0000"/>
                </a:solidFill>
              </a:rPr>
              <a:t>o</a:t>
            </a:r>
            <a:r>
              <a:rPr lang="en-US" altLang="zh-CN" dirty="0" err="1"/>
              <a:t>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18" name="圆角右箭头 17"/>
          <p:cNvSpPr/>
          <p:nvPr/>
        </p:nvSpPr>
        <p:spPr>
          <a:xfrm>
            <a:off x="1218795" y="2000738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4859" y="3512906"/>
            <a:ext cx="1872208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/>
              <a:t>Argyris</a:t>
            </a:r>
            <a:r>
              <a:rPr lang="en-US" altLang="zh-CN" dirty="0"/>
              <a:t> </a:t>
            </a:r>
            <a:r>
              <a:rPr lang="en-US" altLang="zh-CN" dirty="0" err="1"/>
              <a:t>Zymnis</a:t>
            </a:r>
            <a:endParaRPr lang="zh-CN" altLang="en-US" dirty="0"/>
          </a:p>
        </p:txBody>
      </p:sp>
      <p:sp>
        <p:nvSpPr>
          <p:cNvPr id="20" name="圆角右箭头 19"/>
          <p:cNvSpPr/>
          <p:nvPr/>
        </p:nvSpPr>
        <p:spPr>
          <a:xfrm flipV="1">
            <a:off x="1218795" y="3152866"/>
            <a:ext cx="553090" cy="648072"/>
          </a:xfrm>
          <a:prstGeom prst="bentArrow">
            <a:avLst>
              <a:gd name="adj1" fmla="val 7283"/>
              <a:gd name="adj2" fmla="val 14498"/>
              <a:gd name="adj3" fmla="val 17159"/>
              <a:gd name="adj4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739" y="2623549"/>
            <a:ext cx="1152128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739" y="3008850"/>
            <a:ext cx="1080120" cy="169277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500" dirty="0">
              <a:solidFill>
                <a:srgbClr val="FF0000"/>
              </a:solidFill>
            </a:endParaRPr>
          </a:p>
        </p:txBody>
      </p:sp>
      <p:sp>
        <p:nvSpPr>
          <p:cNvPr id="24" name="内容占位符 2"/>
          <p:cNvSpPr txBox="1">
            <a:spLocks/>
          </p:cNvSpPr>
          <p:nvPr/>
        </p:nvSpPr>
        <p:spPr>
          <a:xfrm>
            <a:off x="251520" y="120012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altLang="zh-C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5467"/>
            <a:ext cx="3847242" cy="2856812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43" y="3882238"/>
            <a:ext cx="2067505" cy="292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8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"/>
    </mc:Choice>
    <mc:Fallback xmlns="">
      <p:transition spd="slow" advTm="64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complexity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964488" cy="542920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Dynamic Programming</a:t>
                </a:r>
              </a:p>
              <a:p>
                <a:pPr lvl="1"/>
                <a:r>
                  <a:rPr lang="en-US" altLang="zh-CN" dirty="0"/>
                  <a:t>Optimal: # of candidates</a:t>
                </a:r>
              </a:p>
              <a:p>
                <a:pPr lvl="1"/>
                <a:r>
                  <a:rPr lang="en-US" altLang="zh-CN" dirty="0"/>
                  <a:t>O(</a:t>
                </a:r>
                <a:r>
                  <a:rPr lang="en-US" altLang="zh-CN" i="1" dirty="0"/>
                  <a:t>s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) time complexity as m = O(s) where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 is the set size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Each set is partitioned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𝑠</m:t>
                    </m:r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+1=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altLang="zh-CN" dirty="0"/>
                  <a:t> times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Allocation time complexity is O(</a:t>
                </a:r>
                <a:r>
                  <a:rPr lang="en-US" altLang="zh-CN" i="1" dirty="0"/>
                  <a:t>s</a:t>
                </a:r>
                <a:r>
                  <a:rPr lang="en-US" altLang="zh-CN" baseline="30000" dirty="0"/>
                  <a:t>3</a:t>
                </a:r>
                <a:r>
                  <a:rPr lang="en-US" altLang="zh-CN" dirty="0"/>
                  <a:t>) for each set</a:t>
                </a:r>
              </a:p>
              <a:p>
                <a:r>
                  <a:rPr lang="en-US" altLang="zh-CN" dirty="0"/>
                  <a:t>Next we reduce it to O(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 log </a:t>
                </a:r>
                <a:r>
                  <a:rPr lang="en-US" altLang="zh-CN" i="1" dirty="0"/>
                  <a:t>s</a:t>
                </a:r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964488" cy="5429200"/>
              </a:xfrm>
              <a:blipFill rotWithShape="0">
                <a:blip r:embed="rId3"/>
                <a:stretch>
                  <a:fillRect l="-1564" t="-1461" r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2021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"/>
    </mc:Choice>
    <mc:Fallback xmlns="">
      <p:transition spd="slow" advTm="366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Greedy Method for Allocation Selection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933256"/>
          </a:xfrm>
        </p:spPr>
        <p:txBody>
          <a:bodyPr>
            <a:normAutofit/>
          </a:bodyPr>
          <a:lstStyle/>
          <a:p>
            <a:r>
              <a:rPr lang="en-US" dirty="0"/>
              <a:t>Heap-based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2-approximation algorithm</a:t>
            </a:r>
          </a:p>
          <a:p>
            <a:r>
              <a:rPr lang="en-US" dirty="0"/>
              <a:t>Time complexity: O(s</a:t>
            </a:r>
            <a:r>
              <a:rPr lang="en-US" baseline="30000" dirty="0"/>
              <a:t>2</a:t>
            </a:r>
            <a:r>
              <a:rPr lang="en-US" dirty="0"/>
              <a:t>)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O(s log 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182607"/>
            <a:ext cx="7427168" cy="2955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36447"/>
            <a:ext cx="3219028" cy="57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1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Grouping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5392" y="2276872"/>
            <a:ext cx="201622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5392" y="2492896"/>
            <a:ext cx="201622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5392" y="2996952"/>
            <a:ext cx="237626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5392" y="3212976"/>
            <a:ext cx="237626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5392" y="3429000"/>
            <a:ext cx="237626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5392" y="3933056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15392" y="4149080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92" y="4365104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5392" y="4869160"/>
            <a:ext cx="31085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92" y="5085184"/>
            <a:ext cx="31085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5392" y="5465102"/>
            <a:ext cx="3339165" cy="142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5392" y="5661248"/>
            <a:ext cx="3339165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15392" y="6021288"/>
            <a:ext cx="3612592" cy="431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6410" y="572454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39328" y="522048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s-1</a:t>
            </a:r>
            <a:endParaRPr lang="en-US" sz="28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39328" y="4730389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s-2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-36512" y="3897315"/>
            <a:ext cx="89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𝜹 </a:t>
            </a:r>
            <a:r>
              <a:rPr lang="en-US" sz="2800" i="1" dirty="0"/>
              <a:t>s+1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4477" y="2924944"/>
            <a:ext cx="53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𝜹 </a:t>
            </a:r>
            <a:r>
              <a:rPr lang="en-US" sz="2800" i="1"/>
              <a:t>s</a:t>
            </a:r>
            <a:endParaRPr lang="en-US" sz="28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251520" y="429891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i="1" dirty="0"/>
              <a:t>. . </a:t>
            </a:r>
            <a:r>
              <a:rPr lang="is-IS" sz="2400" i="1"/>
              <a:t>.</a:t>
            </a:r>
            <a:endParaRPr lang="en-US" sz="3200" i="1" dirty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518632" y="2276872"/>
            <a:ext cx="201622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18632" y="2562346"/>
            <a:ext cx="2016224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518632" y="2996952"/>
            <a:ext cx="237626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18632" y="3247701"/>
            <a:ext cx="237626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18632" y="3556325"/>
            <a:ext cx="2376264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18632" y="3852031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18632" y="4137505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518632" y="4422979"/>
            <a:ext cx="2664296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518632" y="4869160"/>
            <a:ext cx="31085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518632" y="5131484"/>
            <a:ext cx="310853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518632" y="5396366"/>
            <a:ext cx="3339165" cy="14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518632" y="5661248"/>
            <a:ext cx="333916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518632" y="6021288"/>
            <a:ext cx="3612592" cy="4314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029650" y="5724545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s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755576" y="1628800"/>
            <a:ext cx="18002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55576" y="1844824"/>
            <a:ext cx="18002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518632" y="1731251"/>
            <a:ext cx="18002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518632" y="2002695"/>
            <a:ext cx="18002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6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Grouping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>
                    <a:latin typeface="Times New Roman" charset="0"/>
                    <a:ea typeface="Times New Roman" charset="0"/>
                    <a:cs typeface="Times New Roman" charset="0"/>
                  </a:rPr>
                  <a:t>k</a:t>
                </a:r>
                <a:r>
                  <a:rPr lang="en-US" dirty="0"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  <a:r>
                  <a:rPr lang="en-US" dirty="0" err="1">
                    <a:latin typeface="Times New Roman" charset="0"/>
                    <a:ea typeface="Times New Roman" charset="0"/>
                    <a:cs typeface="Times New Roman" charset="0"/>
                  </a:rPr>
                  <a:t>th</a:t>
                </a:r>
                <a:r>
                  <a:rPr lang="en-US" baseline="30000" dirty="0"/>
                  <a:t>  </a:t>
                </a:r>
                <a:r>
                  <a:rPr lang="en-US" dirty="0"/>
                  <a:t>group includes all the sets with size within</a:t>
                </a:r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charset="0"/>
                        </a:rPr>
                        <m:t>[</m:t>
                      </m:r>
                      <m:f>
                        <m:fPr>
                          <m:ctrlPr>
                            <a:rPr lang="bg-BG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bg-BG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4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40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charset="0"/>
                        </a:rPr>
                        <m:t>,</m:t>
                      </m:r>
                      <m:f>
                        <m:fPr>
                          <m:ctrlPr>
                            <a:rPr lang="bg-BG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40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bg-BG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g-BG" sz="40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4000" baseline="30000" dirty="0"/>
              </a:p>
              <a:p>
                <a:pPr marL="0" indent="0">
                  <a:buNone/>
                </a:pPr>
                <a:r>
                  <a:rPr lang="en-US" sz="4000" baseline="30000" dirty="0"/>
                  <a:t> </a:t>
                </a:r>
                <a:r>
                  <a:rPr lang="en-US" sz="4000" dirty="0"/>
                  <a:t> 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∈[</m:t>
                    </m:r>
                    <m:f>
                      <m:fPr>
                        <m:ctrlPr>
                          <a:rPr lang="bg-BG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,1]</m:t>
                    </m:r>
                  </m:oMath>
                </a14:m>
                <a:r>
                  <a:rPr lang="en-US" dirty="0"/>
                  <a:t> </a:t>
                </a:r>
                <a:endParaRPr lang="en-US" sz="4000" baseline="30000" dirty="0"/>
              </a:p>
              <a:p>
                <a:r>
                  <a:rPr lang="en-US" dirty="0"/>
                  <a:t>The size range becomes more and more ‘broader’</a:t>
                </a:r>
              </a:p>
              <a:p>
                <a:r>
                  <a:rPr lang="en-US" dirty="0"/>
                  <a:t>The partition times is bounded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+1=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(1)</m:t>
                    </m:r>
                  </m:oMath>
                </a14:m>
                <a:r>
                  <a:rPr lang="en-US" dirty="0"/>
                  <a:t> for any set</a:t>
                </a:r>
              </a:p>
              <a:p>
                <a:r>
                  <a:rPr lang="en-US" dirty="0"/>
                  <a:t>The time complexity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𝑂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𝑙𝑜𝑔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𝑙𝑜𝑔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sub>
                    </m:sSub>
                    <m:r>
                      <a:rPr lang="en-US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𝑂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𝑙𝑜𝑔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  <m:r>
                      <a:rPr lang="en-US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5257800"/>
              </a:xfrm>
              <a:blipFill rotWithShape="0"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456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6070600" cy="1333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038" y="1372343"/>
            <a:ext cx="155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Datasets</a:t>
            </a:r>
            <a:r>
              <a:rPr lang="zh-CN" altLang="en-US" sz="2400" dirty="0"/>
              <a:t>：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1294" y="3652763"/>
            <a:ext cx="460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State-of-the-art methods</a:t>
            </a:r>
            <a:r>
              <a:rPr lang="zh-CN" altLang="en-US" sz="2400" dirty="0"/>
              <a:t>：</a:t>
            </a:r>
            <a:endParaRPr lang="en-US" altLang="zh-CN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400" dirty="0" err="1"/>
              <a:t>ppjoin</a:t>
            </a:r>
            <a:r>
              <a:rPr lang="en-US" altLang="zh-CN" sz="2400" dirty="0"/>
              <a:t> </a:t>
            </a:r>
            <a:endParaRPr lang="en-US" altLang="zh-CN" sz="2400" baseline="-250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err="1"/>
              <a:t>adaptjoin</a:t>
            </a:r>
            <a:endParaRPr lang="en-US" sz="24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84556" y="5141095"/>
            <a:ext cx="7731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Setup</a:t>
            </a:r>
            <a:r>
              <a:rPr lang="zh-CN" altLang="en-US" sz="2400" dirty="0"/>
              <a:t>：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C++</a:t>
            </a:r>
            <a:r>
              <a:rPr lang="zh-CN" altLang="en-US" sz="2400" dirty="0"/>
              <a:t>，</a:t>
            </a:r>
            <a:r>
              <a:rPr lang="en-US" sz="2400" dirty="0"/>
              <a:t>GCC 4.8.2 with –O3</a:t>
            </a:r>
            <a:endParaRPr lang="zh-CN" alt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24 Intel Xeon X5670 2.93GHz </a:t>
            </a:r>
            <a:endParaRPr lang="zh-CN" altLang="en-US" sz="2400" dirty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/>
              <a:t>64 GB memory</a:t>
            </a:r>
          </a:p>
        </p:txBody>
      </p:sp>
    </p:spTree>
    <p:extLst>
      <p:ext uri="{BB962C8B-B14F-4D97-AF65-F5344CB8AC3E}">
        <p14:creationId xmlns:p14="http://schemas.microsoft.com/office/powerpoint/2010/main" val="169595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Adaptive Grouping</a:t>
            </a:r>
            <a:endParaRPr lang="en-US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53586"/>
            <a:ext cx="6101418" cy="4747667"/>
          </a:xfrm>
        </p:spPr>
      </p:pic>
      <p:sp>
        <p:nvSpPr>
          <p:cNvPr id="3" name="TextBox 2"/>
          <p:cNvSpPr txBox="1"/>
          <p:nvPr/>
        </p:nvSpPr>
        <p:spPr>
          <a:xfrm>
            <a:off x="33223" y="1772816"/>
            <a:ext cx="3170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Greedy and Optimal largely reduced the # of candidates and the elapsed time compared to Framework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Greedy has almost the same # of candidates compared to Optimal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Greedy outperformed </a:t>
            </a:r>
            <a:r>
              <a:rPr lang="en-US" dirty="0" err="1"/>
              <a:t>Opiaml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4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Greedy Selection w/o Adaptive Grouping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04" y="1916832"/>
            <a:ext cx="4937691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59865"/>
            <a:ext cx="3419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Observation: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Greedy outperformed Optimal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Greedy and Optimal are not competitive to Framework without the adaptive grouping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This is because the adaptive grouping technique bounds the # of partition times from O(s) to O(1) for each 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27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with State-of-the-arts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5414913"/>
            <a:ext cx="2509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elapsed time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27" y="1418394"/>
            <a:ext cx="4176464" cy="35372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394"/>
            <a:ext cx="4438382" cy="35424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8900" y="54149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The number of candidates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762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 and R-S Join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8827"/>
            <a:ext cx="4181571" cy="322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50851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Scalability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1568827"/>
            <a:ext cx="4283968" cy="29987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32240" y="50851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R-S Join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38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>
            <a:normAutofit/>
          </a:bodyPr>
          <a:lstStyle/>
          <a:p>
            <a:r>
              <a:rPr lang="en-US" altLang="zh-CN" dirty="0"/>
              <a:t>Partition-based Framework</a:t>
            </a:r>
          </a:p>
          <a:p>
            <a:r>
              <a:rPr lang="en-US" altLang="zh-CN" dirty="0"/>
              <a:t>1-Deletion Neighborhood</a:t>
            </a:r>
          </a:p>
          <a:p>
            <a:r>
              <a:rPr lang="en-US" altLang="zh-CN" dirty="0"/>
              <a:t>Optimal Allocation Algorithm</a:t>
            </a:r>
          </a:p>
          <a:p>
            <a:r>
              <a:rPr lang="en-US" altLang="zh-CN" dirty="0"/>
              <a:t>2-approximation Greedy Algorithm</a:t>
            </a:r>
          </a:p>
          <a:p>
            <a:r>
              <a:rPr lang="en-US" altLang="zh-CN" dirty="0"/>
              <a:t>Adaptive Grouping Mechanism</a:t>
            </a:r>
          </a:p>
        </p:txBody>
      </p:sp>
    </p:spTree>
    <p:extLst>
      <p:ext uri="{BB962C8B-B14F-4D97-AF65-F5344CB8AC3E}">
        <p14:creationId xmlns:p14="http://schemas.microsoft.com/office/powerpoint/2010/main" val="425064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4"/>
    </mc:Choice>
    <mc:Fallback xmlns="">
      <p:transition spd="slow" advTm="152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Fuzzy Matching: A use case :-)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1026" name="Picture 2" descr="https://lh4.googleusercontent.com/rv4CBmBVGGiMfz-jALkzj02-6LL5JNgBtiisvYqddkv4opiiWyB9NDxV11qvlTWNFXkA1kHEOmOplI_W-COr-XQg3MEt2Ej_eCWdrtCm0kfoTJDOMKJQ1tADCp9f5mKnVml1pHNnOw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32856"/>
            <a:ext cx="74295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417638"/>
            <a:ext cx="8244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Find speeches similar to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Melania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Trump's RNC speech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652534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is borrowed from Chen Li: https://</a:t>
            </a:r>
            <a:r>
              <a:rPr lang="en-US" dirty="0" err="1"/>
              <a:t>chenli.ics.uci.edu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457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br>
              <a:rPr lang="en-US" altLang="zh-CN" dirty="0"/>
            </a:br>
            <a:r>
              <a:rPr lang="en-US" altLang="zh-CN" dirty="0"/>
              <a:t>Q &amp; A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Project </a:t>
            </a:r>
            <a:r>
              <a:rPr lang="en-US" altLang="zh-CN" dirty="0" err="1">
                <a:solidFill>
                  <a:schemeClr val="tx1"/>
                </a:solidFill>
              </a:rPr>
              <a:t>hompage</a:t>
            </a:r>
            <a:r>
              <a:rPr lang="en-US" altLang="zh-CN" dirty="0">
                <a:solidFill>
                  <a:schemeClr val="tx1"/>
                </a:solidFill>
              </a:rPr>
              <a:t>: http://</a:t>
            </a:r>
            <a:r>
              <a:rPr lang="en-US" altLang="zh-CN" dirty="0" err="1">
                <a:solidFill>
                  <a:schemeClr val="tx1"/>
                </a:solidFill>
              </a:rPr>
              <a:t>people.csail.mit.edu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en-US" altLang="zh-CN" dirty="0" err="1">
                <a:solidFill>
                  <a:schemeClr val="tx1"/>
                </a:solidFill>
              </a:rPr>
              <a:t>dongdeng</a:t>
            </a:r>
            <a:r>
              <a:rPr lang="en-US" altLang="zh-CN" dirty="0">
                <a:solidFill>
                  <a:schemeClr val="tx1"/>
                </a:solidFill>
              </a:rPr>
              <a:t>/projects/</a:t>
            </a:r>
            <a:r>
              <a:rPr lang="en-US" altLang="zh-CN" dirty="0" err="1">
                <a:solidFill>
                  <a:schemeClr val="tx1"/>
                </a:solidFill>
              </a:rPr>
              <a:t>setjoin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9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0"/>
    </mc:Choice>
    <mc:Fallback xmlns="">
      <p:transition spd="slow" advTm="381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Fuzz Matching: A use case :-)</a:t>
            </a:r>
            <a:endParaRPr lang="zh-CN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pic>
        <p:nvPicPr>
          <p:cNvPr id="2050" name="Picture 2" descr="https://lh5.googleusercontent.com/D29O-Yl_ILNBWCLAg1fQ3v3hzb_nUpaU9_8yZgeCSTPdK1pOKXTn34FngJjBuIU3d0PU5zlKVjous1INw_iJw2_fO1Fpl1ZHP34s7-Oq1eIHnBDxKrvBE1PONTokFXSsbaljuVnhe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4" y="1268760"/>
            <a:ext cx="8588177" cy="53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5856" y="651605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is borrowed from Chen Li: https://</a:t>
            </a:r>
            <a:r>
              <a:rPr lang="en-US" dirty="0" err="1"/>
              <a:t>chenli.ics.uci.edu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96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"/>
    </mc:Choice>
    <mc:Fallback xmlns="">
      <p:transition spd="slow" advTm="7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56184"/>
                <a:ext cx="8229600" cy="499715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Token-based Similarity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𝐽𝑎𝑐𝑐𝑎𝑟𝑑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|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𝑌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𝐶𝑜𝑠𝑖𝑛𝑒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𝑌</m:t>
                        </m:r>
                        <m:r>
                          <a:rPr lang="en-US" altLang="zh-CN" i="1">
                            <a:latin typeface="Cambria Math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𝑋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𝑌</m:t>
                            </m:r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|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𝐷𝑖𝑐𝑒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bg-BG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𝑋</m:t>
                        </m:r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∩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𝑌</m:t>
                        </m:r>
                        <m:r>
                          <a:rPr lang="en-US" altLang="zh-CN" i="1">
                            <a:latin typeface="Cambria Math" charset="0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+|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𝑌</m:t>
                        </m:r>
                        <m:r>
                          <a:rPr lang="en-US" altLang="zh-CN" i="1">
                            <a:latin typeface="Cambria Math" charset="0"/>
                          </a:rPr>
                          <m:t>|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56184"/>
                <a:ext cx="8229600" cy="4997152"/>
              </a:xfrm>
              <a:blipFill rotWithShape="0">
                <a:blip r:embed="rId3"/>
                <a:stretch>
                  <a:fillRect l="-1704" t="-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Token-based Similarity</a:t>
            </a: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7200" y="1700808"/>
            <a:ext cx="8579296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29922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"/>
    </mc:Choice>
    <mc:Fallback xmlns="">
      <p:transition spd="slow" advTm="5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Similarity Join Problem 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39341"/>
                <a:ext cx="8229600" cy="4525963"/>
              </a:xfrm>
            </p:spPr>
            <p:txBody>
              <a:bodyPr/>
              <a:lstStyle/>
              <a:p>
                <a:r>
                  <a:rPr lang="en-US" dirty="0"/>
                  <a:t>Input: </a:t>
                </a:r>
              </a:p>
              <a:p>
                <a:pPr lvl="1"/>
                <a:r>
                  <a:rPr lang="en-US" dirty="0"/>
                  <a:t>A collection of sets </a:t>
                </a:r>
                <a:r>
                  <a:rPr lang="en-US" i="1" dirty="0">
                    <a:solidFill>
                      <a:srgbClr val="FF0000"/>
                    </a:solidFill>
                  </a:rPr>
                  <a:t>R</a:t>
                </a:r>
              </a:p>
              <a:p>
                <a:pPr lvl="1"/>
                <a:r>
                  <a:rPr lang="en-US" i="1" dirty="0"/>
                  <a:t>A token-based similarity function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Sim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i="1" dirty="0"/>
                  <a:t>A similarity threshold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δ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Output</a:t>
                </a:r>
              </a:p>
              <a:p>
                <a:pPr lvl="1"/>
                <a:r>
                  <a:rPr lang="en-US" dirty="0"/>
                  <a:t>All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𝑋</m:t>
                        </m:r>
                        <m:r>
                          <a:rPr lang="en-US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𝑌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dirty="0" smtClean="0">
                        <a:latin typeface="Cambria Math" charset="0"/>
                      </a:rPr>
                      <m:t>𝑅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err="1" smtClean="0">
                        <a:latin typeface="Cambria Math" charset="0"/>
                      </a:rPr>
                      <m:t>𝑠</m:t>
                    </m:r>
                    <m:r>
                      <a:rPr lang="en-US" i="1" dirty="0" err="1" smtClean="0">
                        <a:latin typeface="Cambria Math" charset="0"/>
                      </a:rPr>
                      <m:t>.</m:t>
                    </m:r>
                    <m:r>
                      <a:rPr lang="en-US" i="1" dirty="0" err="1" smtClean="0">
                        <a:latin typeface="Cambria Math" charset="0"/>
                      </a:rPr>
                      <m:t>𝑡</m:t>
                    </m:r>
                    <m:r>
                      <a:rPr lang="en-US" i="1" dirty="0" err="1" smtClean="0">
                        <a:latin typeface="Cambria Math" charset="0"/>
                      </a:rPr>
                      <m:t>. </m:t>
                    </m:r>
                    <m:r>
                      <a:rPr lang="en-US" i="1" dirty="0" err="1" smtClean="0">
                        <a:latin typeface="Cambria Math" charset="0"/>
                      </a:rPr>
                      <m:t>𝑆𝑖𝑚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𝑋</m:t>
                    </m:r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  <m:r>
                      <a:rPr lang="en-US" i="1" dirty="0" smtClean="0">
                        <a:latin typeface="Cambria Math" charset="0"/>
                      </a:rPr>
                      <m:t>𝑌</m:t>
                    </m:r>
                    <m:r>
                      <a:rPr lang="en-US" i="1" dirty="0" smtClean="0">
                        <a:latin typeface="Cambria Math" charset="0"/>
                      </a:rPr>
                      <m:t>)≥</m:t>
                    </m:r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39341"/>
                <a:ext cx="8229600" cy="4525963"/>
              </a:xfrm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95736" y="6460163"/>
            <a:ext cx="6943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*We </a:t>
            </a:r>
            <a:r>
              <a:rPr lang="en-US"/>
              <a:t>also addressed the </a:t>
            </a:r>
            <a:r>
              <a:rPr lang="en-US" dirty="0"/>
              <a:t>two-relation similarity join problem in the paper</a:t>
            </a:r>
          </a:p>
        </p:txBody>
      </p:sp>
    </p:spTree>
    <p:extLst>
      <p:ext uri="{BB962C8B-B14F-4D97-AF65-F5344CB8AC3E}">
        <p14:creationId xmlns:p14="http://schemas.microsoft.com/office/powerpoint/2010/main" val="27683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Example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Input: </a:t>
                </a:r>
              </a:p>
              <a:p>
                <a:pPr lvl="1"/>
                <a:r>
                  <a:rPr lang="en-US" i="1" dirty="0"/>
                  <a:t>R</a:t>
                </a:r>
              </a:p>
              <a:p>
                <a:pPr lvl="1"/>
                <a:endParaRPr lang="en-US" i="1" dirty="0">
                  <a:solidFill>
                    <a:srgbClr val="FF0000"/>
                  </a:solidFill>
                </a:endParaRPr>
              </a:p>
              <a:p>
                <a:pPr lvl="1"/>
                <a:endParaRPr lang="en-US" i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i="1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i="1" dirty="0" err="1"/>
                  <a:t>Sim</a:t>
                </a:r>
                <a:r>
                  <a:rPr lang="en-US" i="1" dirty="0"/>
                  <a:t> = </a:t>
                </a:r>
                <a:r>
                  <a:rPr lang="en-US" i="1" dirty="0" err="1"/>
                  <a:t>Jaccard</a:t>
                </a:r>
                <a:r>
                  <a:rPr lang="en-US" i="1" dirty="0"/>
                  <a:t> Similarity           </a:t>
                </a:r>
              </a:p>
              <a:p>
                <a:pPr lvl="1"/>
                <a:r>
                  <a:rPr lang="en-US" i="1" dirty="0" err="1"/>
                  <a:t>δ</a:t>
                </a:r>
                <a:r>
                  <a:rPr lang="en-US" i="1" dirty="0"/>
                  <a:t> = 0.73</a:t>
                </a:r>
              </a:p>
              <a:p>
                <a:r>
                  <a:rPr lang="en-US" dirty="0"/>
                  <a:t>Output</a:t>
                </a:r>
              </a:p>
              <a:p>
                <a:pPr lvl="1"/>
                <a:r>
                  <a:rPr lang="en-US" i="1" dirty="0" err="1"/>
                  <a:t>Jaccard</a:t>
                </a:r>
                <a:r>
                  <a:rPr lang="en-US" i="1" dirty="0"/>
                  <a:t>(X</a:t>
                </a:r>
                <a:r>
                  <a:rPr lang="en-US" i="1" baseline="-25000" dirty="0"/>
                  <a:t>1</a:t>
                </a:r>
                <a:r>
                  <a:rPr lang="en-US" i="1" dirty="0"/>
                  <a:t>, X</a:t>
                </a:r>
                <a:r>
                  <a:rPr lang="en-US" i="1" baseline="-25000" dirty="0"/>
                  <a:t>5</a:t>
                </a:r>
                <a:r>
                  <a:rPr lang="en-US" i="1" dirty="0"/>
                  <a:t>)</a:t>
                </a:r>
                <a:r>
                  <a:rPr lang="en-US" dirty="0"/>
                  <a:t> = 0.82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  <a:blipFill rotWithShape="0">
                <a:blip r:embed="rId3"/>
                <a:stretch>
                  <a:fillRect l="-1704" t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8453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6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Challenge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29144" y="2310872"/>
                <a:ext cx="755927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3600" b="1" dirty="0"/>
                  <a:t>brute-force: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zh-CN" sz="3200" b="0" i="1" baseline="30000" smtClean="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zh-CN" sz="3200" b="0" i="1" smtClean="0">
                        <a:latin typeface="Cambria Math"/>
                      </a:rPr>
                      <m:t> </m:t>
                    </m:r>
                    <m:r>
                      <a:rPr lang="en-US" altLang="zh-CN" sz="3200" b="0" i="1" smtClean="0">
                        <a:latin typeface="Cambria Math"/>
                      </a:rPr>
                      <m:t>𝑝𝑎𝑖𝑟𝑠</m:t>
                    </m:r>
                    <m:r>
                      <a:rPr lang="en-US" altLang="zh-CN" sz="3200" b="0" i="1" smtClean="0">
                        <a:latin typeface="Cambria Math"/>
                      </a:rPr>
                      <m:t>‼!</m:t>
                    </m:r>
                  </m:oMath>
                </a14:m>
                <a:endParaRPr lang="en-US" altLang="zh-CN" sz="3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44" y="2310872"/>
                <a:ext cx="7559279" cy="646331"/>
              </a:xfrm>
              <a:prstGeom prst="rect">
                <a:avLst/>
              </a:prstGeom>
              <a:blipFill rotWithShape="0">
                <a:blip r:embed="rId2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>
            <a:off x="955333" y="4221088"/>
            <a:ext cx="75592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i="1" dirty="0"/>
              <a:t>For n = 1 million,</a:t>
            </a:r>
          </a:p>
          <a:p>
            <a:pPr algn="ctr"/>
            <a:r>
              <a:rPr lang="en-US" altLang="zh-CN" sz="4400" i="1" dirty="0"/>
              <a:t>there are 1 trillion pairs !!</a:t>
            </a:r>
            <a:endParaRPr lang="en-US" altLang="zh-CN" sz="3200" i="1" dirty="0"/>
          </a:p>
        </p:txBody>
      </p:sp>
    </p:spTree>
    <p:extLst>
      <p:ext uri="{BB962C8B-B14F-4D97-AF65-F5344CB8AC3E}">
        <p14:creationId xmlns:p14="http://schemas.microsoft.com/office/powerpoint/2010/main" val="7288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Filter-and-Verification Framework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9982" y="300271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No</a:t>
            </a:r>
            <a:endParaRPr lang="zh-CN" altLang="en-US" sz="3200" b="1" i="1" dirty="0"/>
          </a:p>
        </p:txBody>
      </p:sp>
      <p:cxnSp>
        <p:nvCxnSpPr>
          <p:cNvPr id="19" name="直接箭头连接符 5"/>
          <p:cNvCxnSpPr/>
          <p:nvPr/>
        </p:nvCxnSpPr>
        <p:spPr>
          <a:xfrm>
            <a:off x="4314670" y="3537012"/>
            <a:ext cx="901568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2726" y="3212976"/>
                <a:ext cx="164096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/>
                  <a:t>string </a:t>
                </a:r>
                <a:r>
                  <a:rPr lang="en-US" altLang="zh-CN" sz="2400" b="1" dirty="0"/>
                  <a:t>r</a:t>
                </a:r>
                <a:endParaRPr lang="en-US" altLang="zh-CN" sz="2400" dirty="0"/>
              </a:p>
              <a:p>
                <a:r>
                  <a:rPr lang="en-US" altLang="zh-CN" sz="2400" dirty="0"/>
                  <a:t>string </a:t>
                </a:r>
                <a:r>
                  <a:rPr lang="en-US" altLang="zh-CN" sz="2400" b="1" dirty="0"/>
                  <a:t>s</a:t>
                </a:r>
                <a:endParaRPr lang="en-US" altLang="zh-CN" sz="2400" dirty="0"/>
              </a:p>
              <a:p>
                <a:r>
                  <a:rPr lang="en-US" altLang="zh-CN" sz="2400" dirty="0"/>
                  <a:t>threshold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6" y="3212976"/>
                <a:ext cx="164096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5576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178121" y="3377774"/>
            <a:ext cx="930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Results</a:t>
            </a:r>
            <a:endParaRPr lang="zh-CN" altLang="en-US" sz="2400" b="1" i="1" dirty="0"/>
          </a:p>
        </p:txBody>
      </p:sp>
      <p:cxnSp>
        <p:nvCxnSpPr>
          <p:cNvPr id="24" name="直接箭头连接符 15"/>
          <p:cNvCxnSpPr/>
          <p:nvPr/>
        </p:nvCxnSpPr>
        <p:spPr>
          <a:xfrm>
            <a:off x="7551257" y="3562440"/>
            <a:ext cx="731133" cy="1057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1"/>
          <p:cNvCxnSpPr/>
          <p:nvPr/>
        </p:nvCxnSpPr>
        <p:spPr>
          <a:xfrm flipV="1">
            <a:off x="1119057" y="3609020"/>
            <a:ext cx="898637" cy="782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16"/>
          <p:cNvSpPr/>
          <p:nvPr/>
        </p:nvSpPr>
        <p:spPr>
          <a:xfrm>
            <a:off x="2017694" y="2636912"/>
            <a:ext cx="2371587" cy="1944216"/>
          </a:xfrm>
          <a:prstGeom prst="rect">
            <a:avLst/>
          </a:prstGeom>
          <a:solidFill>
            <a:schemeClr val="accent1">
              <a:alpha val="40000"/>
            </a:schemeClr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FF0000"/>
                </a:solidFill>
              </a:rPr>
              <a:t>Filter: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Signature(s) ∩</a:t>
            </a:r>
          </a:p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Signature(r) =</a:t>
            </a:r>
            <a:r>
              <a:rPr lang="el-GR" altLang="zh-CN" sz="2400" b="1" dirty="0">
                <a:solidFill>
                  <a:schemeClr val="tx1"/>
                </a:solidFill>
              </a:rPr>
              <a:t> </a:t>
            </a:r>
            <a:r>
              <a:rPr lang="el-GR" altLang="zh-CN" sz="2400" i="1" dirty="0">
                <a:solidFill>
                  <a:schemeClr val="tx1"/>
                </a:solidFill>
                <a:latin typeface="Times New Roman"/>
                <a:cs typeface="Times New Roman"/>
              </a:rPr>
              <a:t>ϕ</a:t>
            </a:r>
            <a:r>
              <a:rPr lang="en-US" altLang="zh-CN" sz="2400" b="1" dirty="0">
                <a:solidFill>
                  <a:schemeClr val="tx1"/>
                </a:solidFill>
              </a:rPr>
              <a:t>?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2"/>
              <p:cNvSpPr/>
              <p:nvPr/>
            </p:nvSpPr>
            <p:spPr>
              <a:xfrm>
                <a:off x="5295111" y="2648029"/>
                <a:ext cx="2299579" cy="1944216"/>
              </a:xfrm>
              <a:prstGeom prst="rect">
                <a:avLst/>
              </a:prstGeom>
              <a:solidFill>
                <a:schemeClr val="accent1">
                  <a:alpha val="40000"/>
                </a:schemeClr>
              </a:solidFill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b="1" i="1" dirty="0">
                    <a:solidFill>
                      <a:srgbClr val="FF0000"/>
                    </a:solidFill>
                  </a:rPr>
                  <a:t>Verify:</a:t>
                </a:r>
              </a:p>
              <a:p>
                <a:pPr marL="0" lvl="1" algn="ctr"/>
                <a:r>
                  <a:rPr lang="en-US" altLang="zh-CN" sz="2400" b="1" dirty="0" err="1">
                    <a:solidFill>
                      <a:schemeClr val="tx1"/>
                    </a:solidFill>
                  </a:rPr>
                  <a:t>Sim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(</a:t>
                </a:r>
                <a:r>
                  <a:rPr lang="en-US" altLang="zh-CN" sz="2400" b="1" dirty="0" err="1">
                    <a:solidFill>
                      <a:schemeClr val="tx1"/>
                    </a:solidFill>
                  </a:rPr>
                  <a:t>r,s</a:t>
                </a:r>
                <a:r>
                  <a:rPr lang="en-US" altLang="zh-CN" sz="2400" b="1" dirty="0">
                    <a:solidFill>
                      <a:schemeClr val="tx1"/>
                    </a:solidFill>
                  </a:rPr>
                  <a:t>)</a:t>
                </a:r>
                <a:r>
                  <a:rPr lang="en-US" altLang="zh-CN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𝜹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30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111" y="2648029"/>
                <a:ext cx="2299579" cy="19442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17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618722" y="300882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Yes</a:t>
            </a:r>
            <a:endParaRPr lang="zh-CN" alt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5464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7"/>
    </mc:Choice>
    <mc:Fallback xmlns="">
      <p:transition spd="slow" advTm="1350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1021</Words>
  <Application>Microsoft Macintosh PowerPoint</Application>
  <PresentationFormat>On-screen Show (4:3)</PresentationFormat>
  <Paragraphs>238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Wingdings 2</vt:lpstr>
      <vt:lpstr>Office 主题</vt:lpstr>
      <vt:lpstr>An Efficient Partition Based Method for Exact Set Similarity Joins</vt:lpstr>
      <vt:lpstr>Real World Data is Dirty</vt:lpstr>
      <vt:lpstr>Fuzzy Matching: A use case :-)</vt:lpstr>
      <vt:lpstr>Fuzz Matching: A use case :-)</vt:lpstr>
      <vt:lpstr>Token-based Similarity</vt:lpstr>
      <vt:lpstr>Similarity Join Problem Definition</vt:lpstr>
      <vt:lpstr>An Example</vt:lpstr>
      <vt:lpstr>Challenge</vt:lpstr>
      <vt:lpstr>Filter-and-Verification Framework</vt:lpstr>
      <vt:lpstr>Related Works</vt:lpstr>
      <vt:lpstr>Prefix Filter Framework</vt:lpstr>
      <vt:lpstr>Prefix Filter Framework</vt:lpstr>
      <vt:lpstr>Partition-based Framework</vt:lpstr>
      <vt:lpstr>Partition-based Framework</vt:lpstr>
      <vt:lpstr>The number of partitions</vt:lpstr>
      <vt:lpstr>Element Skew Problem</vt:lpstr>
      <vt:lpstr>Signatures: 1-deletion neighborhoods</vt:lpstr>
      <vt:lpstr>using 1-deletion neighborhood</vt:lpstr>
      <vt:lpstr>Optimal Allocation Strategy</vt:lpstr>
      <vt:lpstr>Time complexity</vt:lpstr>
      <vt:lpstr>Greedy Method for Allocation Selection </vt:lpstr>
      <vt:lpstr>Adaptive Grouping</vt:lpstr>
      <vt:lpstr>Adaptive Grouping</vt:lpstr>
      <vt:lpstr>Experiments</vt:lpstr>
      <vt:lpstr>Adaptive Grouping</vt:lpstr>
      <vt:lpstr>Greedy Selection w/o Adaptive Grouping</vt:lpstr>
      <vt:lpstr>Comparing with State-of-the-arts</vt:lpstr>
      <vt:lpstr>Scalability and R-S Join</vt:lpstr>
      <vt:lpstr>Conclusion</vt:lpstr>
      <vt:lpstr>Thank you 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dongdeng</dc:creator>
  <cp:lastModifiedBy>Dong Deng</cp:lastModifiedBy>
  <cp:revision>433</cp:revision>
  <dcterms:created xsi:type="dcterms:W3CDTF">2014-06-14T21:30:27Z</dcterms:created>
  <dcterms:modified xsi:type="dcterms:W3CDTF">2019-05-27T16:38:40Z</dcterms:modified>
</cp:coreProperties>
</file>